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4"/>
  </p:sldMasterIdLst>
  <p:notesMasterIdLst>
    <p:notesMasterId r:id="rId31"/>
  </p:notesMasterIdLst>
  <p:sldIdLst>
    <p:sldId id="2858" r:id="rId5"/>
    <p:sldId id="761" r:id="rId6"/>
    <p:sldId id="770" r:id="rId7"/>
    <p:sldId id="771" r:id="rId8"/>
    <p:sldId id="262" r:id="rId9"/>
    <p:sldId id="2852" r:id="rId10"/>
    <p:sldId id="261" r:id="rId11"/>
    <p:sldId id="266" r:id="rId12"/>
    <p:sldId id="267" r:id="rId13"/>
    <p:sldId id="2856" r:id="rId14"/>
    <p:sldId id="258" r:id="rId15"/>
    <p:sldId id="2850" r:id="rId16"/>
    <p:sldId id="263" r:id="rId17"/>
    <p:sldId id="395" r:id="rId18"/>
    <p:sldId id="369" r:id="rId19"/>
    <p:sldId id="368" r:id="rId20"/>
    <p:sldId id="413" r:id="rId21"/>
    <p:sldId id="402" r:id="rId22"/>
    <p:sldId id="403" r:id="rId23"/>
    <p:sldId id="405" r:id="rId24"/>
    <p:sldId id="407" r:id="rId25"/>
    <p:sldId id="371" r:id="rId26"/>
    <p:sldId id="256" r:id="rId27"/>
    <p:sldId id="2857" r:id="rId28"/>
    <p:sldId id="269" r:id="rId29"/>
    <p:sldId id="270" r:id="rId30"/>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7" autoAdjust="0"/>
    <p:restoredTop sz="94238" autoAdjust="0"/>
  </p:normalViewPr>
  <p:slideViewPr>
    <p:cSldViewPr snapToGrid="0">
      <p:cViewPr varScale="1">
        <p:scale>
          <a:sx n="85" d="100"/>
          <a:sy n="85" d="100"/>
        </p:scale>
        <p:origin x="103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阿部  博司" userId="53c17573-ff51-48ea-b39a-760478e911b6" providerId="ADAL" clId="{FDF44A92-00F5-41E2-86BC-A24221AE3457}"/>
    <pc:docChg chg="modSld">
      <pc:chgData name="阿部  博司" userId="53c17573-ff51-48ea-b39a-760478e911b6" providerId="ADAL" clId="{FDF44A92-00F5-41E2-86BC-A24221AE3457}" dt="2024-02-09T04:21:46.125" v="5" actId="6549"/>
      <pc:docMkLst>
        <pc:docMk/>
      </pc:docMkLst>
      <pc:sldChg chg="modSp mod">
        <pc:chgData name="阿部  博司" userId="53c17573-ff51-48ea-b39a-760478e911b6" providerId="ADAL" clId="{FDF44A92-00F5-41E2-86BC-A24221AE3457}" dt="2024-02-09T04:21:46.125" v="5" actId="6549"/>
        <pc:sldMkLst>
          <pc:docMk/>
          <pc:sldMk cId="1095510117" sldId="2858"/>
        </pc:sldMkLst>
        <pc:spChg chg="mod">
          <ac:chgData name="阿部  博司" userId="53c17573-ff51-48ea-b39a-760478e911b6" providerId="ADAL" clId="{FDF44A92-00F5-41E2-86BC-A24221AE3457}" dt="2024-02-09T04:21:46.125" v="5" actId="6549"/>
          <ac:spMkLst>
            <pc:docMk/>
            <pc:sldMk cId="1095510117" sldId="2858"/>
            <ac:spMk id="8" creationId="{00000000-0000-0000-0000-000000000000}"/>
          </ac:spMkLst>
        </pc:spChg>
      </pc:sldChg>
    </pc:docChg>
  </pc:docChgLst>
  <pc:docChgLst>
    <pc:chgData name="平田  充" userId="65a4b513-2c71-4f72-a9a4-208c75ca6bfe" providerId="ADAL" clId="{95178E2F-0615-45A9-9B7F-9FA336AED4AC}"/>
    <pc:docChg chg="undo custSel addSld modSld sldOrd">
      <pc:chgData name="平田  充" userId="65a4b513-2c71-4f72-a9a4-208c75ca6bfe" providerId="ADAL" clId="{95178E2F-0615-45A9-9B7F-9FA336AED4AC}" dt="2024-01-18T06:01:26.022" v="138" actId="478"/>
      <pc:docMkLst>
        <pc:docMk/>
      </pc:docMkLst>
      <pc:sldChg chg="addSp delSp modSp add mod">
        <pc:chgData name="平田  充" userId="65a4b513-2c71-4f72-a9a4-208c75ca6bfe" providerId="ADAL" clId="{95178E2F-0615-45A9-9B7F-9FA336AED4AC}" dt="2024-01-18T06:00:51.130" v="134" actId="22"/>
        <pc:sldMkLst>
          <pc:docMk/>
          <pc:sldMk cId="4097774994" sldId="264"/>
        </pc:sldMkLst>
        <pc:spChg chg="mod">
          <ac:chgData name="平田  充" userId="65a4b513-2c71-4f72-a9a4-208c75ca6bfe" providerId="ADAL" clId="{95178E2F-0615-45A9-9B7F-9FA336AED4AC}" dt="2024-01-18T05:57:30.223" v="132" actId="6549"/>
          <ac:spMkLst>
            <pc:docMk/>
            <pc:sldMk cId="4097774994" sldId="264"/>
            <ac:spMk id="2" creationId="{3245B42F-DD13-CAB2-27C6-541B6051E882}"/>
          </ac:spMkLst>
        </pc:spChg>
        <pc:spChg chg="add mod">
          <ac:chgData name="平田  充" userId="65a4b513-2c71-4f72-a9a4-208c75ca6bfe" providerId="ADAL" clId="{95178E2F-0615-45A9-9B7F-9FA336AED4AC}" dt="2024-01-18T05:48:32.182" v="69" actId="20577"/>
          <ac:spMkLst>
            <pc:docMk/>
            <pc:sldMk cId="4097774994" sldId="264"/>
            <ac:spMk id="3" creationId="{76644FBB-6DD0-2AE6-F8F9-BB286F921E5E}"/>
          </ac:spMkLst>
        </pc:spChg>
        <pc:spChg chg="add del">
          <ac:chgData name="平田  充" userId="65a4b513-2c71-4f72-a9a4-208c75ca6bfe" providerId="ADAL" clId="{95178E2F-0615-45A9-9B7F-9FA336AED4AC}" dt="2024-01-18T06:00:51.130" v="134" actId="22"/>
          <ac:spMkLst>
            <pc:docMk/>
            <pc:sldMk cId="4097774994" sldId="264"/>
            <ac:spMk id="6" creationId="{0BEDF284-1852-6D22-8F4C-6163D475FDB2}"/>
          </ac:spMkLst>
        </pc:spChg>
      </pc:sldChg>
      <pc:sldChg chg="modSp mod">
        <pc:chgData name="平田  充" userId="65a4b513-2c71-4f72-a9a4-208c75ca6bfe" providerId="ADAL" clId="{95178E2F-0615-45A9-9B7F-9FA336AED4AC}" dt="2024-01-18T05:45:36.581" v="32" actId="20577"/>
        <pc:sldMkLst>
          <pc:docMk/>
          <pc:sldMk cId="3999453898" sldId="761"/>
        </pc:sldMkLst>
        <pc:spChg chg="mod">
          <ac:chgData name="平田  充" userId="65a4b513-2c71-4f72-a9a4-208c75ca6bfe" providerId="ADAL" clId="{95178E2F-0615-45A9-9B7F-9FA336AED4AC}" dt="2024-01-18T05:45:36.581" v="32" actId="20577"/>
          <ac:spMkLst>
            <pc:docMk/>
            <pc:sldMk cId="3999453898" sldId="761"/>
            <ac:spMk id="8" creationId="{00000000-0000-0000-0000-000000000000}"/>
          </ac:spMkLst>
        </pc:spChg>
      </pc:sldChg>
      <pc:sldChg chg="modSp new mod ord">
        <pc:chgData name="平田  充" userId="65a4b513-2c71-4f72-a9a4-208c75ca6bfe" providerId="ADAL" clId="{95178E2F-0615-45A9-9B7F-9FA336AED4AC}" dt="2024-01-18T05:46:06.257" v="51" actId="20577"/>
        <pc:sldMkLst>
          <pc:docMk/>
          <pc:sldMk cId="2013473189" sldId="2857"/>
        </pc:sldMkLst>
        <pc:spChg chg="mod">
          <ac:chgData name="平田  充" userId="65a4b513-2c71-4f72-a9a4-208c75ca6bfe" providerId="ADAL" clId="{95178E2F-0615-45A9-9B7F-9FA336AED4AC}" dt="2024-01-18T05:46:06.257" v="51" actId="20577"/>
          <ac:spMkLst>
            <pc:docMk/>
            <pc:sldMk cId="2013473189" sldId="2857"/>
            <ac:spMk id="2" creationId="{9F8BE012-4839-AD63-92EE-0A23DE80A9A9}"/>
          </ac:spMkLst>
        </pc:spChg>
      </pc:sldChg>
      <pc:sldChg chg="addSp delSp modSp add mod">
        <pc:chgData name="平田  充" userId="65a4b513-2c71-4f72-a9a4-208c75ca6bfe" providerId="ADAL" clId="{95178E2F-0615-45A9-9B7F-9FA336AED4AC}" dt="2024-01-18T06:01:26.022" v="138" actId="478"/>
        <pc:sldMkLst>
          <pc:docMk/>
          <pc:sldMk cId="3937022880" sldId="2147379889"/>
        </pc:sldMkLst>
        <pc:spChg chg="del">
          <ac:chgData name="平田  充" userId="65a4b513-2c71-4f72-a9a4-208c75ca6bfe" providerId="ADAL" clId="{95178E2F-0615-45A9-9B7F-9FA336AED4AC}" dt="2024-01-18T06:01:20.852" v="136" actId="478"/>
          <ac:spMkLst>
            <pc:docMk/>
            <pc:sldMk cId="3937022880" sldId="2147379889"/>
            <ac:spMk id="2" creationId="{177C9A60-A5D5-6940-BD43-AAF93008732A}"/>
          </ac:spMkLst>
        </pc:spChg>
        <pc:spChg chg="add del mod">
          <ac:chgData name="平田  充" userId="65a4b513-2c71-4f72-a9a4-208c75ca6bfe" providerId="ADAL" clId="{95178E2F-0615-45A9-9B7F-9FA336AED4AC}" dt="2024-01-18T06:01:26.022" v="138" actId="478"/>
          <ac:spMkLst>
            <pc:docMk/>
            <pc:sldMk cId="3937022880" sldId="2147379889"/>
            <ac:spMk id="10" creationId="{617786FD-D1BF-DFA3-F1C7-6E45225A2940}"/>
          </ac:spMkLst>
        </pc:spChg>
      </pc:sldChg>
      <pc:sldChg chg="add">
        <pc:chgData name="平田  充" userId="65a4b513-2c71-4f72-a9a4-208c75ca6bfe" providerId="ADAL" clId="{95178E2F-0615-45A9-9B7F-9FA336AED4AC}" dt="2024-01-18T06:01:10.955" v="135"/>
        <pc:sldMkLst>
          <pc:docMk/>
          <pc:sldMk cId="2184352626" sldId="2147379890"/>
        </pc:sldMkLst>
      </pc:sldChg>
    </pc:docChg>
  </pc:docChgLst>
  <pc:docChgLst>
    <pc:chgData name="阿部  博司" userId="53c17573-ff51-48ea-b39a-760478e911b6" providerId="ADAL" clId="{EAA9E50D-BB5F-4724-A218-C0FFF26B9431}"/>
    <pc:docChg chg="undo custSel addSld delSld modSld sldOrd">
      <pc:chgData name="阿部  博司" userId="53c17573-ff51-48ea-b39a-760478e911b6" providerId="ADAL" clId="{EAA9E50D-BB5F-4724-A218-C0FFF26B9431}" dt="2024-02-09T04:17:06.305" v="367" actId="1076"/>
      <pc:docMkLst>
        <pc:docMk/>
      </pc:docMkLst>
      <pc:sldChg chg="addSp delSp modSp add mod">
        <pc:chgData name="阿部  博司" userId="53c17573-ff51-48ea-b39a-760478e911b6" providerId="ADAL" clId="{EAA9E50D-BB5F-4724-A218-C0FFF26B9431}" dt="2024-01-29T08:41:21.439" v="19" actId="2711"/>
        <pc:sldMkLst>
          <pc:docMk/>
          <pc:sldMk cId="1435231120" sldId="256"/>
        </pc:sldMkLst>
        <pc:spChg chg="mod">
          <ac:chgData name="阿部  博司" userId="53c17573-ff51-48ea-b39a-760478e911b6" providerId="ADAL" clId="{EAA9E50D-BB5F-4724-A218-C0FFF26B9431}" dt="2024-01-29T08:41:21.439" v="19" actId="2711"/>
          <ac:spMkLst>
            <pc:docMk/>
            <pc:sldMk cId="1435231120" sldId="256"/>
            <ac:spMk id="2" creationId="{00000000-0000-0000-0000-000000000000}"/>
          </ac:spMkLst>
        </pc:spChg>
        <pc:spChg chg="del">
          <ac:chgData name="阿部  博司" userId="53c17573-ff51-48ea-b39a-760478e911b6" providerId="ADAL" clId="{EAA9E50D-BB5F-4724-A218-C0FFF26B9431}" dt="2024-01-29T08:40:52.396" v="10" actId="478"/>
          <ac:spMkLst>
            <pc:docMk/>
            <pc:sldMk cId="1435231120" sldId="256"/>
            <ac:spMk id="3" creationId="{00000000-0000-0000-0000-000000000000}"/>
          </ac:spMkLst>
        </pc:spChg>
        <pc:spChg chg="del">
          <ac:chgData name="阿部  博司" userId="53c17573-ff51-48ea-b39a-760478e911b6" providerId="ADAL" clId="{EAA9E50D-BB5F-4724-A218-C0FFF26B9431}" dt="2024-01-29T08:40:45.749" v="9" actId="478"/>
          <ac:spMkLst>
            <pc:docMk/>
            <pc:sldMk cId="1435231120" sldId="256"/>
            <ac:spMk id="4" creationId="{00000000-0000-0000-0000-000000000000}"/>
          </ac:spMkLst>
        </pc:spChg>
        <pc:spChg chg="add del mod">
          <ac:chgData name="阿部  博司" userId="53c17573-ff51-48ea-b39a-760478e911b6" providerId="ADAL" clId="{EAA9E50D-BB5F-4724-A218-C0FFF26B9431}" dt="2024-01-29T08:40:54.929" v="11" actId="478"/>
          <ac:spMkLst>
            <pc:docMk/>
            <pc:sldMk cId="1435231120" sldId="256"/>
            <ac:spMk id="6" creationId="{70D40E72-423D-4AC7-B119-6D73CDEC1E55}"/>
          </ac:spMkLst>
        </pc:spChg>
      </pc:sldChg>
      <pc:sldChg chg="del">
        <pc:chgData name="阿部  博司" userId="53c17573-ff51-48ea-b39a-760478e911b6" providerId="ADAL" clId="{EAA9E50D-BB5F-4724-A218-C0FFF26B9431}" dt="2024-02-01T01:54:44.197" v="262" actId="2696"/>
        <pc:sldMkLst>
          <pc:docMk/>
          <pc:sldMk cId="342860161" sldId="261"/>
        </pc:sldMkLst>
      </pc:sldChg>
      <pc:sldChg chg="add">
        <pc:chgData name="阿部  博司" userId="53c17573-ff51-48ea-b39a-760478e911b6" providerId="ADAL" clId="{EAA9E50D-BB5F-4724-A218-C0FFF26B9431}" dt="2024-02-01T01:54:50.530" v="263"/>
        <pc:sldMkLst>
          <pc:docMk/>
          <pc:sldMk cId="4030117688" sldId="261"/>
        </pc:sldMkLst>
      </pc:sldChg>
      <pc:sldChg chg="add">
        <pc:chgData name="阿部  博司" userId="53c17573-ff51-48ea-b39a-760478e911b6" providerId="ADAL" clId="{EAA9E50D-BB5F-4724-A218-C0FFF26B9431}" dt="2024-02-01T01:53:54.432" v="261"/>
        <pc:sldMkLst>
          <pc:docMk/>
          <pc:sldMk cId="425766513" sldId="262"/>
        </pc:sldMkLst>
      </pc:sldChg>
      <pc:sldChg chg="del">
        <pc:chgData name="阿部  博司" userId="53c17573-ff51-48ea-b39a-760478e911b6" providerId="ADAL" clId="{EAA9E50D-BB5F-4724-A218-C0FFF26B9431}" dt="2024-02-01T01:53:50.947" v="260" actId="2696"/>
        <pc:sldMkLst>
          <pc:docMk/>
          <pc:sldMk cId="3445410724" sldId="262"/>
        </pc:sldMkLst>
      </pc:sldChg>
      <pc:sldChg chg="addSp delSp modSp add mod">
        <pc:chgData name="阿部  博司" userId="53c17573-ff51-48ea-b39a-760478e911b6" providerId="ADAL" clId="{EAA9E50D-BB5F-4724-A218-C0FFF26B9431}" dt="2024-01-29T08:40:06.628" v="7" actId="478"/>
        <pc:sldMkLst>
          <pc:docMk/>
          <pc:sldMk cId="789513692" sldId="263"/>
        </pc:sldMkLst>
        <pc:spChg chg="add del mod">
          <ac:chgData name="阿部  博司" userId="53c17573-ff51-48ea-b39a-760478e911b6" providerId="ADAL" clId="{EAA9E50D-BB5F-4724-A218-C0FFF26B9431}" dt="2024-01-29T08:40:06.628" v="7" actId="478"/>
          <ac:spMkLst>
            <pc:docMk/>
            <pc:sldMk cId="789513692" sldId="263"/>
            <ac:spMk id="3" creationId="{5C89F1A5-B2D0-A780-98BE-77440582CCBF}"/>
          </ac:spMkLst>
        </pc:spChg>
        <pc:spChg chg="del mod">
          <ac:chgData name="阿部  博司" userId="53c17573-ff51-48ea-b39a-760478e911b6" providerId="ADAL" clId="{EAA9E50D-BB5F-4724-A218-C0FFF26B9431}" dt="2024-01-29T08:40:02.339" v="6" actId="478"/>
          <ac:spMkLst>
            <pc:docMk/>
            <pc:sldMk cId="789513692" sldId="263"/>
            <ac:spMk id="4" creationId="{00DCA102-30D4-AC9C-5176-83652E86AC88}"/>
          </ac:spMkLst>
        </pc:spChg>
      </pc:sldChg>
      <pc:sldChg chg="del">
        <pc:chgData name="阿部  博司" userId="53c17573-ff51-48ea-b39a-760478e911b6" providerId="ADAL" clId="{EAA9E50D-BB5F-4724-A218-C0FFF26B9431}" dt="2024-01-29T08:37:55.975" v="0" actId="47"/>
        <pc:sldMkLst>
          <pc:docMk/>
          <pc:sldMk cId="4097774994" sldId="264"/>
        </pc:sldMkLst>
      </pc:sldChg>
      <pc:sldChg chg="add">
        <pc:chgData name="阿部  博司" userId="53c17573-ff51-48ea-b39a-760478e911b6" providerId="ADAL" clId="{EAA9E50D-BB5F-4724-A218-C0FFF26B9431}" dt="2024-02-01T01:54:50.530" v="263"/>
        <pc:sldMkLst>
          <pc:docMk/>
          <pc:sldMk cId="2377578285" sldId="266"/>
        </pc:sldMkLst>
      </pc:sldChg>
      <pc:sldChg chg="del">
        <pc:chgData name="阿部  博司" userId="53c17573-ff51-48ea-b39a-760478e911b6" providerId="ADAL" clId="{EAA9E50D-BB5F-4724-A218-C0FFF26B9431}" dt="2024-02-01T01:54:44.197" v="262" actId="2696"/>
        <pc:sldMkLst>
          <pc:docMk/>
          <pc:sldMk cId="2413298091" sldId="266"/>
        </pc:sldMkLst>
      </pc:sldChg>
      <pc:sldChg chg="add">
        <pc:chgData name="阿部  博司" userId="53c17573-ff51-48ea-b39a-760478e911b6" providerId="ADAL" clId="{EAA9E50D-BB5F-4724-A218-C0FFF26B9431}" dt="2024-02-01T01:54:50.530" v="263"/>
        <pc:sldMkLst>
          <pc:docMk/>
          <pc:sldMk cId="297843641" sldId="267"/>
        </pc:sldMkLst>
      </pc:sldChg>
      <pc:sldChg chg="del">
        <pc:chgData name="阿部  博司" userId="53c17573-ff51-48ea-b39a-760478e911b6" providerId="ADAL" clId="{EAA9E50D-BB5F-4724-A218-C0FFF26B9431}" dt="2024-02-01T01:54:44.197" v="262" actId="2696"/>
        <pc:sldMkLst>
          <pc:docMk/>
          <pc:sldMk cId="2231811237" sldId="267"/>
        </pc:sldMkLst>
      </pc:sldChg>
      <pc:sldChg chg="add">
        <pc:chgData name="阿部  博司" userId="53c17573-ff51-48ea-b39a-760478e911b6" providerId="ADAL" clId="{EAA9E50D-BB5F-4724-A218-C0FFF26B9431}" dt="2024-01-29T08:40:41.465" v="8"/>
        <pc:sldMkLst>
          <pc:docMk/>
          <pc:sldMk cId="2793864269" sldId="269"/>
        </pc:sldMkLst>
      </pc:sldChg>
      <pc:sldChg chg="add">
        <pc:chgData name="阿部  博司" userId="53c17573-ff51-48ea-b39a-760478e911b6" providerId="ADAL" clId="{EAA9E50D-BB5F-4724-A218-C0FFF26B9431}" dt="2024-01-29T08:40:41.465" v="8"/>
        <pc:sldMkLst>
          <pc:docMk/>
          <pc:sldMk cId="299477039" sldId="270"/>
        </pc:sldMkLst>
      </pc:sldChg>
      <pc:sldChg chg="add del">
        <pc:chgData name="阿部  博司" userId="53c17573-ff51-48ea-b39a-760478e911b6" providerId="ADAL" clId="{EAA9E50D-BB5F-4724-A218-C0FFF26B9431}" dt="2024-02-01T01:52:19.837" v="259" actId="47"/>
        <pc:sldMkLst>
          <pc:docMk/>
          <pc:sldMk cId="1583823620" sldId="271"/>
        </pc:sldMkLst>
      </pc:sldChg>
      <pc:sldChg chg="add">
        <pc:chgData name="阿部  博司" userId="53c17573-ff51-48ea-b39a-760478e911b6" providerId="ADAL" clId="{EAA9E50D-BB5F-4724-A218-C0FFF26B9431}" dt="2024-01-29T08:39:55.910" v="4"/>
        <pc:sldMkLst>
          <pc:docMk/>
          <pc:sldMk cId="3300315390" sldId="368"/>
        </pc:sldMkLst>
      </pc:sldChg>
      <pc:sldChg chg="add">
        <pc:chgData name="阿部  博司" userId="53c17573-ff51-48ea-b39a-760478e911b6" providerId="ADAL" clId="{EAA9E50D-BB5F-4724-A218-C0FFF26B9431}" dt="2024-01-29T08:39:55.910" v="4"/>
        <pc:sldMkLst>
          <pc:docMk/>
          <pc:sldMk cId="2815760855" sldId="369"/>
        </pc:sldMkLst>
      </pc:sldChg>
      <pc:sldChg chg="add">
        <pc:chgData name="阿部  博司" userId="53c17573-ff51-48ea-b39a-760478e911b6" providerId="ADAL" clId="{EAA9E50D-BB5F-4724-A218-C0FFF26B9431}" dt="2024-01-29T08:39:55.910" v="4"/>
        <pc:sldMkLst>
          <pc:docMk/>
          <pc:sldMk cId="1251464482" sldId="371"/>
        </pc:sldMkLst>
      </pc:sldChg>
      <pc:sldChg chg="modSp add mod">
        <pc:chgData name="阿部  博司" userId="53c17573-ff51-48ea-b39a-760478e911b6" providerId="ADAL" clId="{EAA9E50D-BB5F-4724-A218-C0FFF26B9431}" dt="2024-02-01T01:51:31.471" v="258" actId="6549"/>
        <pc:sldMkLst>
          <pc:docMk/>
          <pc:sldMk cId="1732847092" sldId="395"/>
        </pc:sldMkLst>
        <pc:graphicFrameChg chg="modGraphic">
          <ac:chgData name="阿部  博司" userId="53c17573-ff51-48ea-b39a-760478e911b6" providerId="ADAL" clId="{EAA9E50D-BB5F-4724-A218-C0FFF26B9431}" dt="2024-02-01T01:51:31.471" v="258" actId="6549"/>
          <ac:graphicFrameMkLst>
            <pc:docMk/>
            <pc:sldMk cId="1732847092" sldId="395"/>
            <ac:graphicFrameMk id="6" creationId="{B3792365-F7C6-B9EE-A6EA-F0AE8A983092}"/>
          </ac:graphicFrameMkLst>
        </pc:graphicFrameChg>
      </pc:sldChg>
      <pc:sldChg chg="modSp add mod">
        <pc:chgData name="阿部  博司" userId="53c17573-ff51-48ea-b39a-760478e911b6" providerId="ADAL" clId="{EAA9E50D-BB5F-4724-A218-C0FFF26B9431}" dt="2024-02-09T04:16:56.762" v="366" actId="1076"/>
        <pc:sldMkLst>
          <pc:docMk/>
          <pc:sldMk cId="3632406581" sldId="402"/>
        </pc:sldMkLst>
        <pc:spChg chg="mod">
          <ac:chgData name="阿部  博司" userId="53c17573-ff51-48ea-b39a-760478e911b6" providerId="ADAL" clId="{EAA9E50D-BB5F-4724-A218-C0FFF26B9431}" dt="2024-02-09T04:16:56.762" v="366" actId="1076"/>
          <ac:spMkLst>
            <pc:docMk/>
            <pc:sldMk cId="3632406581" sldId="402"/>
            <ac:spMk id="19" creationId="{F1EBE410-9DA8-83D6-AEC4-E0AF5FB09C38}"/>
          </ac:spMkLst>
        </pc:spChg>
      </pc:sldChg>
      <pc:sldChg chg="add">
        <pc:chgData name="阿部  博司" userId="53c17573-ff51-48ea-b39a-760478e911b6" providerId="ADAL" clId="{EAA9E50D-BB5F-4724-A218-C0FFF26B9431}" dt="2024-01-29T08:39:55.910" v="4"/>
        <pc:sldMkLst>
          <pc:docMk/>
          <pc:sldMk cId="527448541" sldId="403"/>
        </pc:sldMkLst>
      </pc:sldChg>
      <pc:sldChg chg="modSp add mod">
        <pc:chgData name="阿部  博司" userId="53c17573-ff51-48ea-b39a-760478e911b6" providerId="ADAL" clId="{EAA9E50D-BB5F-4724-A218-C0FFF26B9431}" dt="2024-02-09T04:17:06.305" v="367" actId="1076"/>
        <pc:sldMkLst>
          <pc:docMk/>
          <pc:sldMk cId="2271613945" sldId="405"/>
        </pc:sldMkLst>
        <pc:spChg chg="mod">
          <ac:chgData name="阿部  博司" userId="53c17573-ff51-48ea-b39a-760478e911b6" providerId="ADAL" clId="{EAA9E50D-BB5F-4724-A218-C0FFF26B9431}" dt="2024-02-09T04:17:06.305" v="367" actId="1076"/>
          <ac:spMkLst>
            <pc:docMk/>
            <pc:sldMk cId="2271613945" sldId="405"/>
            <ac:spMk id="33" creationId="{03B6BC52-B1E1-993A-6FCD-86939B1FA7E4}"/>
          </ac:spMkLst>
        </pc:spChg>
      </pc:sldChg>
      <pc:sldChg chg="add">
        <pc:chgData name="阿部  博司" userId="53c17573-ff51-48ea-b39a-760478e911b6" providerId="ADAL" clId="{EAA9E50D-BB5F-4724-A218-C0FFF26B9431}" dt="2024-01-29T08:39:55.910" v="4"/>
        <pc:sldMkLst>
          <pc:docMk/>
          <pc:sldMk cId="3957641536" sldId="407"/>
        </pc:sldMkLst>
      </pc:sldChg>
      <pc:sldChg chg="add">
        <pc:chgData name="阿部  博司" userId="53c17573-ff51-48ea-b39a-760478e911b6" providerId="ADAL" clId="{EAA9E50D-BB5F-4724-A218-C0FFF26B9431}" dt="2024-01-29T08:39:55.910" v="4"/>
        <pc:sldMkLst>
          <pc:docMk/>
          <pc:sldMk cId="237282166" sldId="413"/>
        </pc:sldMkLst>
      </pc:sldChg>
      <pc:sldChg chg="delSp mod ord">
        <pc:chgData name="阿部  博司" userId="53c17573-ff51-48ea-b39a-760478e911b6" providerId="ADAL" clId="{EAA9E50D-BB5F-4724-A218-C0FFF26B9431}" dt="2024-01-29T08:42:22.062" v="59" actId="478"/>
        <pc:sldMkLst>
          <pc:docMk/>
          <pc:sldMk cId="3999453898" sldId="761"/>
        </pc:sldMkLst>
        <pc:spChg chg="del">
          <ac:chgData name="阿部  博司" userId="53c17573-ff51-48ea-b39a-760478e911b6" providerId="ADAL" clId="{EAA9E50D-BB5F-4724-A218-C0FFF26B9431}" dt="2024-01-29T08:42:22.062" v="59" actId="478"/>
          <ac:spMkLst>
            <pc:docMk/>
            <pc:sldMk cId="3999453898" sldId="761"/>
            <ac:spMk id="8" creationId="{00000000-0000-0000-0000-000000000000}"/>
          </ac:spMkLst>
        </pc:spChg>
      </pc:sldChg>
      <pc:sldChg chg="modSp add mod">
        <pc:chgData name="阿部  博司" userId="53c17573-ff51-48ea-b39a-760478e911b6" providerId="ADAL" clId="{EAA9E50D-BB5F-4724-A218-C0FFF26B9431}" dt="2024-02-09T04:15:12.610" v="365" actId="6549"/>
        <pc:sldMkLst>
          <pc:docMk/>
          <pc:sldMk cId="3684824357" sldId="770"/>
        </pc:sldMkLst>
        <pc:spChg chg="mod">
          <ac:chgData name="阿部  博司" userId="53c17573-ff51-48ea-b39a-760478e911b6" providerId="ADAL" clId="{EAA9E50D-BB5F-4724-A218-C0FFF26B9431}" dt="2024-02-09T04:15:12.610" v="365" actId="6549"/>
          <ac:spMkLst>
            <pc:docMk/>
            <pc:sldMk cId="3684824357" sldId="770"/>
            <ac:spMk id="4" creationId="{D6A49992-6659-8574-32B1-E276A0ED81E6}"/>
          </ac:spMkLst>
        </pc:spChg>
      </pc:sldChg>
      <pc:sldChg chg="modSp add mod">
        <pc:chgData name="阿部  博司" userId="53c17573-ff51-48ea-b39a-760478e911b6" providerId="ADAL" clId="{EAA9E50D-BB5F-4724-A218-C0FFF26B9431}" dt="2024-02-01T01:50:05.688" v="257" actId="6549"/>
        <pc:sldMkLst>
          <pc:docMk/>
          <pc:sldMk cId="3688180124" sldId="771"/>
        </pc:sldMkLst>
        <pc:spChg chg="mod">
          <ac:chgData name="阿部  博司" userId="53c17573-ff51-48ea-b39a-760478e911b6" providerId="ADAL" clId="{EAA9E50D-BB5F-4724-A218-C0FFF26B9431}" dt="2024-02-01T01:50:05.688" v="257" actId="6549"/>
          <ac:spMkLst>
            <pc:docMk/>
            <pc:sldMk cId="3688180124" sldId="771"/>
            <ac:spMk id="2" creationId="{0145952F-1BFD-4674-8BE6-9A16FD8B3E46}"/>
          </ac:spMkLst>
        </pc:spChg>
      </pc:sldChg>
      <pc:sldChg chg="add">
        <pc:chgData name="阿部  博司" userId="53c17573-ff51-48ea-b39a-760478e911b6" providerId="ADAL" clId="{EAA9E50D-BB5F-4724-A218-C0FFF26B9431}" dt="2024-02-01T01:53:54.432" v="261"/>
        <pc:sldMkLst>
          <pc:docMk/>
          <pc:sldMk cId="1550384811" sldId="2852"/>
        </pc:sldMkLst>
      </pc:sldChg>
      <pc:sldChg chg="del">
        <pc:chgData name="阿部  博司" userId="53c17573-ff51-48ea-b39a-760478e911b6" providerId="ADAL" clId="{EAA9E50D-BB5F-4724-A218-C0FFF26B9431}" dt="2024-02-01T01:53:50.947" v="260" actId="2696"/>
        <pc:sldMkLst>
          <pc:docMk/>
          <pc:sldMk cId="2912061920" sldId="2852"/>
        </pc:sldMkLst>
      </pc:sldChg>
      <pc:sldChg chg="del">
        <pc:chgData name="阿部  博司" userId="53c17573-ff51-48ea-b39a-760478e911b6" providerId="ADAL" clId="{EAA9E50D-BB5F-4724-A218-C0FFF26B9431}" dt="2024-02-01T01:54:44.197" v="262" actId="2696"/>
        <pc:sldMkLst>
          <pc:docMk/>
          <pc:sldMk cId="882109836" sldId="2856"/>
        </pc:sldMkLst>
      </pc:sldChg>
      <pc:sldChg chg="add">
        <pc:chgData name="阿部  博司" userId="53c17573-ff51-48ea-b39a-760478e911b6" providerId="ADAL" clId="{EAA9E50D-BB5F-4724-A218-C0FFF26B9431}" dt="2024-02-01T01:54:50.530" v="263"/>
        <pc:sldMkLst>
          <pc:docMk/>
          <pc:sldMk cId="3701791403" sldId="2856"/>
        </pc:sldMkLst>
      </pc:sldChg>
      <pc:sldChg chg="del">
        <pc:chgData name="阿部  博司" userId="53c17573-ff51-48ea-b39a-760478e911b6" providerId="ADAL" clId="{EAA9E50D-BB5F-4724-A218-C0FFF26B9431}" dt="2024-01-29T08:38:01.877" v="3" actId="47"/>
        <pc:sldMkLst>
          <pc:docMk/>
          <pc:sldMk cId="2013473189" sldId="2857"/>
        </pc:sldMkLst>
      </pc:sldChg>
      <pc:sldChg chg="add">
        <pc:chgData name="阿部  博司" userId="53c17573-ff51-48ea-b39a-760478e911b6" providerId="ADAL" clId="{EAA9E50D-BB5F-4724-A218-C0FFF26B9431}" dt="2024-01-29T08:40:41.465" v="8"/>
        <pc:sldMkLst>
          <pc:docMk/>
          <pc:sldMk cId="2788830187" sldId="2857"/>
        </pc:sldMkLst>
      </pc:sldChg>
      <pc:sldChg chg="addSp delSp modSp add mod">
        <pc:chgData name="阿部  博司" userId="53c17573-ff51-48ea-b39a-760478e911b6" providerId="ADAL" clId="{EAA9E50D-BB5F-4724-A218-C0FFF26B9431}" dt="2024-02-07T05:28:17.146" v="283" actId="6549"/>
        <pc:sldMkLst>
          <pc:docMk/>
          <pc:sldMk cId="1095510117" sldId="2858"/>
        </pc:sldMkLst>
        <pc:spChg chg="add mod">
          <ac:chgData name="阿部  博司" userId="53c17573-ff51-48ea-b39a-760478e911b6" providerId="ADAL" clId="{EAA9E50D-BB5F-4724-A218-C0FFF26B9431}" dt="2024-01-29T08:51:41.662" v="142" actId="1076"/>
          <ac:spMkLst>
            <pc:docMk/>
            <pc:sldMk cId="1095510117" sldId="2858"/>
            <ac:spMk id="2" creationId="{0341C926-AF5E-BBC1-07CB-B152C86951C6}"/>
          </ac:spMkLst>
        </pc:spChg>
        <pc:spChg chg="del">
          <ac:chgData name="阿部  博司" userId="53c17573-ff51-48ea-b39a-760478e911b6" providerId="ADAL" clId="{EAA9E50D-BB5F-4724-A218-C0FFF26B9431}" dt="2024-01-29T08:42:33.130" v="60" actId="478"/>
          <ac:spMkLst>
            <pc:docMk/>
            <pc:sldMk cId="1095510117" sldId="2858"/>
            <ac:spMk id="5" creationId="{00000000-0000-0000-0000-000000000000}"/>
          </ac:spMkLst>
        </pc:spChg>
        <pc:spChg chg="del mod">
          <ac:chgData name="阿部  博司" userId="53c17573-ff51-48ea-b39a-760478e911b6" providerId="ADAL" clId="{EAA9E50D-BB5F-4724-A218-C0FFF26B9431}" dt="2024-01-29T08:43:00.971" v="67" actId="478"/>
          <ac:spMkLst>
            <pc:docMk/>
            <pc:sldMk cId="1095510117" sldId="2858"/>
            <ac:spMk id="6" creationId="{00000000-0000-0000-0000-000000000000}"/>
          </ac:spMkLst>
        </pc:spChg>
        <pc:spChg chg="mod">
          <ac:chgData name="阿部  博司" userId="53c17573-ff51-48ea-b39a-760478e911b6" providerId="ADAL" clId="{EAA9E50D-BB5F-4724-A218-C0FFF26B9431}" dt="2024-02-07T05:28:17.146" v="283" actId="6549"/>
          <ac:spMkLst>
            <pc:docMk/>
            <pc:sldMk cId="1095510117" sldId="2858"/>
            <ac:spMk id="8" creationId="{00000000-0000-0000-0000-000000000000}"/>
          </ac:spMkLst>
        </pc:spChg>
      </pc:sldChg>
      <pc:sldChg chg="del">
        <pc:chgData name="阿部  博司" userId="53c17573-ff51-48ea-b39a-760478e911b6" providerId="ADAL" clId="{EAA9E50D-BB5F-4724-A218-C0FFF26B9431}" dt="2024-01-29T08:37:57.526" v="1" actId="47"/>
        <pc:sldMkLst>
          <pc:docMk/>
          <pc:sldMk cId="3937022880" sldId="2147379889"/>
        </pc:sldMkLst>
      </pc:sldChg>
      <pc:sldChg chg="del">
        <pc:chgData name="阿部  博司" userId="53c17573-ff51-48ea-b39a-760478e911b6" providerId="ADAL" clId="{EAA9E50D-BB5F-4724-A218-C0FFF26B9431}" dt="2024-01-29T08:37:58.586" v="2" actId="47"/>
        <pc:sldMkLst>
          <pc:docMk/>
          <pc:sldMk cId="2184352626" sldId="2147379890"/>
        </pc:sldMkLst>
      </pc:sldChg>
      <pc:sldMasterChg chg="delSldLayout">
        <pc:chgData name="阿部  博司" userId="53c17573-ff51-48ea-b39a-760478e911b6" providerId="ADAL" clId="{EAA9E50D-BB5F-4724-A218-C0FFF26B9431}" dt="2024-01-29T08:37:58.586" v="2" actId="47"/>
        <pc:sldMasterMkLst>
          <pc:docMk/>
          <pc:sldMasterMk cId="709985709" sldId="2147483660"/>
        </pc:sldMasterMkLst>
        <pc:sldLayoutChg chg="del">
          <pc:chgData name="阿部  博司" userId="53c17573-ff51-48ea-b39a-760478e911b6" providerId="ADAL" clId="{EAA9E50D-BB5F-4724-A218-C0FFF26B9431}" dt="2024-01-29T08:37:58.586" v="2" actId="47"/>
          <pc:sldLayoutMkLst>
            <pc:docMk/>
            <pc:sldMasterMk cId="709985709" sldId="2147483660"/>
            <pc:sldLayoutMk cId="2885309608" sldId="2147483672"/>
          </pc:sldLayoutMkLst>
        </pc:sldLayoutChg>
      </pc:sldMasterChg>
    </pc:docChg>
  </pc:docChgLst>
  <pc:docChgLst>
    <pc:chgData name="釜野  康子" userId="01b34dda-f0d9-492a-ba8a-6f800ab90205" providerId="ADAL" clId="{3BF9FFB4-877B-48F4-9990-A0FCABDC1428}"/>
    <pc:docChg chg="custSel modSld">
      <pc:chgData name="釜野  康子" userId="01b34dda-f0d9-492a-ba8a-6f800ab90205" providerId="ADAL" clId="{3BF9FFB4-877B-48F4-9990-A0FCABDC1428}" dt="2024-01-19T00:28:25.496" v="60" actId="478"/>
      <pc:docMkLst>
        <pc:docMk/>
      </pc:docMkLst>
      <pc:sldChg chg="addSp modSp mod">
        <pc:chgData name="釜野  康子" userId="01b34dda-f0d9-492a-ba8a-6f800ab90205" providerId="ADAL" clId="{3BF9FFB4-877B-48F4-9990-A0FCABDC1428}" dt="2024-01-19T00:27:14.024" v="25" actId="1076"/>
        <pc:sldMkLst>
          <pc:docMk/>
          <pc:sldMk cId="4097774994" sldId="264"/>
        </pc:sldMkLst>
        <pc:spChg chg="mod">
          <ac:chgData name="釜野  康子" userId="01b34dda-f0d9-492a-ba8a-6f800ab90205" providerId="ADAL" clId="{3BF9FFB4-877B-48F4-9990-A0FCABDC1428}" dt="2024-01-19T00:26:15.681" v="22" actId="1076"/>
          <ac:spMkLst>
            <pc:docMk/>
            <pc:sldMk cId="4097774994" sldId="264"/>
            <ac:spMk id="2" creationId="{3245B42F-DD13-CAB2-27C6-541B6051E882}"/>
          </ac:spMkLst>
        </pc:spChg>
        <pc:spChg chg="add mod">
          <ac:chgData name="釜野  康子" userId="01b34dda-f0d9-492a-ba8a-6f800ab90205" providerId="ADAL" clId="{3BF9FFB4-877B-48F4-9990-A0FCABDC1428}" dt="2024-01-19T00:27:14.024" v="25" actId="1076"/>
          <ac:spMkLst>
            <pc:docMk/>
            <pc:sldMk cId="4097774994" sldId="264"/>
            <ac:spMk id="4" creationId="{414268DB-74F5-2588-C17E-764745055F20}"/>
          </ac:spMkLst>
        </pc:spChg>
        <pc:spChg chg="mod">
          <ac:chgData name="釜野  康子" userId="01b34dda-f0d9-492a-ba8a-6f800ab90205" providerId="ADAL" clId="{3BF9FFB4-877B-48F4-9990-A0FCABDC1428}" dt="2024-01-19T00:26:21.081" v="23" actId="1076"/>
          <ac:spMkLst>
            <pc:docMk/>
            <pc:sldMk cId="4097774994" sldId="264"/>
            <ac:spMk id="5" creationId="{C27A172F-ADC1-B711-14D8-C1F4D49BB1EA}"/>
          </ac:spMkLst>
        </pc:spChg>
      </pc:sldChg>
      <pc:sldChg chg="addSp delSp modSp mod">
        <pc:chgData name="釜野  康子" userId="01b34dda-f0d9-492a-ba8a-6f800ab90205" providerId="ADAL" clId="{3BF9FFB4-877B-48F4-9990-A0FCABDC1428}" dt="2024-01-19T00:28:25.496" v="60" actId="478"/>
        <pc:sldMkLst>
          <pc:docMk/>
          <pc:sldMk cId="3999453898" sldId="761"/>
        </pc:sldMkLst>
        <pc:spChg chg="add del mod">
          <ac:chgData name="釜野  康子" userId="01b34dda-f0d9-492a-ba8a-6f800ab90205" providerId="ADAL" clId="{3BF9FFB4-877B-48F4-9990-A0FCABDC1428}" dt="2024-01-19T00:28:25.496" v="60" actId="478"/>
          <ac:spMkLst>
            <pc:docMk/>
            <pc:sldMk cId="3999453898" sldId="761"/>
            <ac:spMk id="2" creationId="{9AEEAC44-C6C4-EC86-3956-B4E24398510F}"/>
          </ac:spMkLst>
        </pc:spChg>
        <pc:spChg chg="add del mod">
          <ac:chgData name="釜野  康子" userId="01b34dda-f0d9-492a-ba8a-6f800ab90205" providerId="ADAL" clId="{3BF9FFB4-877B-48F4-9990-A0FCABDC1428}" dt="2024-01-19T00:22:59.951" v="21" actId="478"/>
          <ac:spMkLst>
            <pc:docMk/>
            <pc:sldMk cId="3999453898" sldId="761"/>
            <ac:spMk id="2" creationId="{F0711756-5572-14E5-68CD-93E7B046A710}"/>
          </ac:spMkLst>
        </pc:spChg>
      </pc:sldChg>
      <pc:sldChg chg="modSp mod">
        <pc:chgData name="釜野  康子" userId="01b34dda-f0d9-492a-ba8a-6f800ab90205" providerId="ADAL" clId="{3BF9FFB4-877B-48F4-9990-A0FCABDC1428}" dt="2024-01-19T00:27:19.092" v="26" actId="1076"/>
        <pc:sldMkLst>
          <pc:docMk/>
          <pc:sldMk cId="3937022880" sldId="2147379889"/>
        </pc:sldMkLst>
        <pc:spChg chg="mod">
          <ac:chgData name="釜野  康子" userId="01b34dda-f0d9-492a-ba8a-6f800ab90205" providerId="ADAL" clId="{3BF9FFB4-877B-48F4-9990-A0FCABDC1428}" dt="2024-01-19T00:27:19.092" v="26" actId="1076"/>
          <ac:spMkLst>
            <pc:docMk/>
            <pc:sldMk cId="3937022880" sldId="2147379889"/>
            <ac:spMk id="29" creationId="{00000000-0000-0000-0000-000000000000}"/>
          </ac:spMkLst>
        </pc:spChg>
      </pc:sldChg>
      <pc:sldChg chg="modSp mod">
        <pc:chgData name="釜野  康子" userId="01b34dda-f0d9-492a-ba8a-6f800ab90205" providerId="ADAL" clId="{3BF9FFB4-877B-48F4-9990-A0FCABDC1428}" dt="2024-01-19T00:27:23.455" v="27" actId="1076"/>
        <pc:sldMkLst>
          <pc:docMk/>
          <pc:sldMk cId="2184352626" sldId="2147379890"/>
        </pc:sldMkLst>
        <pc:spChg chg="mod">
          <ac:chgData name="釜野  康子" userId="01b34dda-f0d9-492a-ba8a-6f800ab90205" providerId="ADAL" clId="{3BF9FFB4-877B-48F4-9990-A0FCABDC1428}" dt="2024-01-19T00:27:23.455" v="27" actId="1076"/>
          <ac:spMkLst>
            <pc:docMk/>
            <pc:sldMk cId="2184352626" sldId="2147379890"/>
            <ac:spMk id="2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4" tIns="45717" rIns="91434" bIns="45717" rtlCol="0"/>
          <a:lstStyle>
            <a:lvl1pPr algn="r">
              <a:defRPr sz="1200"/>
            </a:lvl1pPr>
          </a:lstStyle>
          <a:p>
            <a:fld id="{F237131B-A2CC-421E-AB5C-D30F280CEA08}" type="datetimeFigureOut">
              <a:rPr kumimoji="1" lang="ja-JP" altLang="en-US" smtClean="0"/>
              <a:t>2024/2/9</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4" tIns="45717" rIns="91434" bIns="45717" rtlCol="0" anchor="b"/>
          <a:lstStyle>
            <a:lvl1pPr algn="r">
              <a:defRPr sz="1200"/>
            </a:lvl1pPr>
          </a:lstStyle>
          <a:p>
            <a:fld id="{DCABAB21-EA39-4965-91E8-C521A57EDCB2}" type="slidenum">
              <a:rPr kumimoji="1" lang="ja-JP" altLang="en-US" smtClean="0"/>
              <a:t>‹#›</a:t>
            </a:fld>
            <a:endParaRPr kumimoji="1" lang="ja-JP" altLang="en-US"/>
          </a:p>
        </p:txBody>
      </p:sp>
    </p:spTree>
    <p:extLst>
      <p:ext uri="{BB962C8B-B14F-4D97-AF65-F5344CB8AC3E}">
        <p14:creationId xmlns:p14="http://schemas.microsoft.com/office/powerpoint/2010/main" val="25127475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19DD8B-92B1-4BE4-85E6-FA59E0E2808B}" type="slidenum">
              <a:rPr kumimoji="1" lang="ja-JP" altLang="en-US" smtClean="0"/>
              <a:pPr/>
              <a:t>0</a:t>
            </a:fld>
            <a:endParaRPr kumimoji="1" lang="ja-JP" altLang="en-US"/>
          </a:p>
        </p:txBody>
      </p:sp>
    </p:spTree>
    <p:extLst>
      <p:ext uri="{BB962C8B-B14F-4D97-AF65-F5344CB8AC3E}">
        <p14:creationId xmlns:p14="http://schemas.microsoft.com/office/powerpoint/2010/main" val="691203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100" y="4748213"/>
            <a:ext cx="5389563" cy="4720640"/>
          </a:xfrm>
        </p:spPr>
        <p:txBody>
          <a:bodyPr/>
          <a:lstStyle/>
          <a:p>
            <a:endParaRPr kumimoji="1" lang="en-US" altLang="ja-JP" sz="140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30383B4C-0FCA-4505-81C3-555989162FFE}" type="slidenum">
              <a:rPr kumimoji="1" lang="ja-JP" altLang="en-US" smtClean="0"/>
              <a:t>16</a:t>
            </a:fld>
            <a:endParaRPr kumimoji="1" lang="ja-JP" altLang="en-US"/>
          </a:p>
        </p:txBody>
      </p:sp>
    </p:spTree>
    <p:extLst>
      <p:ext uri="{BB962C8B-B14F-4D97-AF65-F5344CB8AC3E}">
        <p14:creationId xmlns:p14="http://schemas.microsoft.com/office/powerpoint/2010/main" val="899069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100" y="4748213"/>
            <a:ext cx="5389563" cy="4720640"/>
          </a:xfrm>
        </p:spPr>
        <p:txBody>
          <a:bodyPr/>
          <a:lstStyle/>
          <a:p>
            <a:endParaRPr kumimoji="1" lang="en-US" altLang="ja-JP" sz="140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30383B4C-0FCA-4505-81C3-555989162FFE}" type="slidenum">
              <a:rPr kumimoji="1" lang="ja-JP" altLang="en-US" smtClean="0"/>
              <a:t>21</a:t>
            </a:fld>
            <a:endParaRPr kumimoji="1" lang="ja-JP" altLang="en-US"/>
          </a:p>
        </p:txBody>
      </p:sp>
    </p:spTree>
    <p:extLst>
      <p:ext uri="{BB962C8B-B14F-4D97-AF65-F5344CB8AC3E}">
        <p14:creationId xmlns:p14="http://schemas.microsoft.com/office/powerpoint/2010/main" val="3038037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6BD6381-0DFD-4CB7-A159-7CE12A3F3BD8}" type="slidenum">
              <a:rPr kumimoji="1" lang="ja-JP" altLang="en-US" smtClean="0"/>
              <a:t>22</a:t>
            </a:fld>
            <a:endParaRPr kumimoji="1" lang="ja-JP" altLang="en-US"/>
          </a:p>
        </p:txBody>
      </p:sp>
    </p:spTree>
    <p:extLst>
      <p:ext uri="{BB962C8B-B14F-4D97-AF65-F5344CB8AC3E}">
        <p14:creationId xmlns:p14="http://schemas.microsoft.com/office/powerpoint/2010/main" val="229793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19DD8B-92B1-4BE4-85E6-FA59E0E2808B}" type="slidenum">
              <a:rPr kumimoji="1" lang="ja-JP" altLang="en-US" smtClean="0"/>
              <a:pPr/>
              <a:t>1</a:t>
            </a:fld>
            <a:endParaRPr kumimoji="1" lang="ja-JP" altLang="en-US"/>
          </a:p>
        </p:txBody>
      </p:sp>
    </p:spTree>
    <p:extLst>
      <p:ext uri="{BB962C8B-B14F-4D97-AF65-F5344CB8AC3E}">
        <p14:creationId xmlns:p14="http://schemas.microsoft.com/office/powerpoint/2010/main" val="818828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検討ではなく賄うとなったので。</a:t>
            </a:r>
          </a:p>
        </p:txBody>
      </p:sp>
      <p:sp>
        <p:nvSpPr>
          <p:cNvPr id="4" name="スライド番号プレースホルダー 3"/>
          <p:cNvSpPr>
            <a:spLocks noGrp="1"/>
          </p:cNvSpPr>
          <p:nvPr>
            <p:ph type="sldNum" sz="quarter" idx="5"/>
          </p:nvPr>
        </p:nvSpPr>
        <p:spPr/>
        <p:txBody>
          <a:bodyPr/>
          <a:lstStyle/>
          <a:p>
            <a:fld id="{DCABAB21-EA39-4965-91E8-C521A57EDCB2}" type="slidenum">
              <a:rPr kumimoji="1" lang="ja-JP" altLang="en-US" smtClean="0"/>
              <a:t>4</a:t>
            </a:fld>
            <a:endParaRPr kumimoji="1" lang="ja-JP" altLang="en-US"/>
          </a:p>
        </p:txBody>
      </p:sp>
    </p:spTree>
    <p:extLst>
      <p:ext uri="{BB962C8B-B14F-4D97-AF65-F5344CB8AC3E}">
        <p14:creationId xmlns:p14="http://schemas.microsoft.com/office/powerpoint/2010/main" val="188357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CABAB21-EA39-4965-91E8-C521A57EDCB2}" type="slidenum">
              <a:rPr kumimoji="1" lang="ja-JP" altLang="en-US" smtClean="0"/>
              <a:t>5</a:t>
            </a:fld>
            <a:endParaRPr kumimoji="1" lang="ja-JP" altLang="en-US"/>
          </a:p>
        </p:txBody>
      </p:sp>
    </p:spTree>
    <p:extLst>
      <p:ext uri="{BB962C8B-B14F-4D97-AF65-F5344CB8AC3E}">
        <p14:creationId xmlns:p14="http://schemas.microsoft.com/office/powerpoint/2010/main" val="1595016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CABAB21-EA39-4965-91E8-C521A57EDCB2}" type="slidenum">
              <a:rPr kumimoji="1" lang="ja-JP" altLang="en-US" smtClean="0"/>
              <a:t>7</a:t>
            </a:fld>
            <a:endParaRPr kumimoji="1" lang="ja-JP" altLang="en-US"/>
          </a:p>
        </p:txBody>
      </p:sp>
    </p:spTree>
    <p:extLst>
      <p:ext uri="{BB962C8B-B14F-4D97-AF65-F5344CB8AC3E}">
        <p14:creationId xmlns:p14="http://schemas.microsoft.com/office/powerpoint/2010/main" val="2346098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1/4</a:t>
            </a:r>
            <a:r>
              <a:rPr kumimoji="1" lang="ja-JP" altLang="en-US"/>
              <a:t>または</a:t>
            </a:r>
            <a:r>
              <a:rPr kumimoji="1" lang="en-US" altLang="ja-JP"/>
              <a:t>1/40</a:t>
            </a:r>
            <a:r>
              <a:rPr kumimoji="1" lang="ja-JP" altLang="en-US"/>
              <a:t>は少しミスリードなので、１</a:t>
            </a:r>
            <a:r>
              <a:rPr kumimoji="1" lang="en-US" altLang="ja-JP"/>
              <a:t>/40</a:t>
            </a:r>
            <a:r>
              <a:rPr kumimoji="1" lang="ja-JP" altLang="en-US"/>
              <a:t>または１</a:t>
            </a:r>
            <a:r>
              <a:rPr kumimoji="1" lang="en-US" altLang="ja-JP"/>
              <a:t>/</a:t>
            </a:r>
            <a:r>
              <a:rPr kumimoji="1" lang="ja-JP" altLang="en-US"/>
              <a:t>４にしました。</a:t>
            </a:r>
          </a:p>
        </p:txBody>
      </p:sp>
      <p:sp>
        <p:nvSpPr>
          <p:cNvPr id="4" name="スライド番号プレースホルダー 3"/>
          <p:cNvSpPr>
            <a:spLocks noGrp="1"/>
          </p:cNvSpPr>
          <p:nvPr>
            <p:ph type="sldNum" sz="quarter" idx="5"/>
          </p:nvPr>
        </p:nvSpPr>
        <p:spPr/>
        <p:txBody>
          <a:bodyPr/>
          <a:lstStyle/>
          <a:p>
            <a:fld id="{DCABAB21-EA39-4965-91E8-C521A57EDCB2}" type="slidenum">
              <a:rPr kumimoji="1" lang="ja-JP" altLang="en-US" smtClean="0"/>
              <a:t>8</a:t>
            </a:fld>
            <a:endParaRPr kumimoji="1" lang="ja-JP" altLang="en-US"/>
          </a:p>
        </p:txBody>
      </p:sp>
    </p:spTree>
    <p:extLst>
      <p:ext uri="{BB962C8B-B14F-4D97-AF65-F5344CB8AC3E}">
        <p14:creationId xmlns:p14="http://schemas.microsoft.com/office/powerpoint/2010/main" val="2422171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CABAB21-EA39-4965-91E8-C521A57EDCB2}" type="slidenum">
              <a:rPr kumimoji="1" lang="ja-JP" altLang="en-US" smtClean="0"/>
              <a:t>9</a:t>
            </a:fld>
            <a:endParaRPr kumimoji="1" lang="ja-JP" altLang="en-US"/>
          </a:p>
        </p:txBody>
      </p:sp>
    </p:spTree>
    <p:extLst>
      <p:ext uri="{BB962C8B-B14F-4D97-AF65-F5344CB8AC3E}">
        <p14:creationId xmlns:p14="http://schemas.microsoft.com/office/powerpoint/2010/main" val="119146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100" y="4748213"/>
            <a:ext cx="5389563" cy="4720640"/>
          </a:xfrm>
        </p:spPr>
        <p:txBody>
          <a:bodyPr/>
          <a:lstStyle/>
          <a:p>
            <a:endParaRPr kumimoji="1" lang="en-US" altLang="ja-JP" sz="140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30383B4C-0FCA-4505-81C3-555989162FFE}" type="slidenum">
              <a:rPr kumimoji="1" lang="ja-JP" altLang="en-US" smtClean="0"/>
              <a:t>13</a:t>
            </a:fld>
            <a:endParaRPr kumimoji="1" lang="ja-JP" altLang="en-US"/>
          </a:p>
        </p:txBody>
      </p:sp>
    </p:spTree>
    <p:extLst>
      <p:ext uri="{BB962C8B-B14F-4D97-AF65-F5344CB8AC3E}">
        <p14:creationId xmlns:p14="http://schemas.microsoft.com/office/powerpoint/2010/main" val="2648826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100" y="4748213"/>
            <a:ext cx="5389563" cy="4720640"/>
          </a:xfrm>
        </p:spPr>
        <p:txBody>
          <a:bodyPr/>
          <a:lstStyle/>
          <a:p>
            <a:endParaRPr kumimoji="1" lang="en-US" altLang="ja-JP" sz="140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30383B4C-0FCA-4505-81C3-555989162FFE}" type="slidenum">
              <a:rPr kumimoji="1" lang="ja-JP" altLang="en-US" smtClean="0"/>
              <a:t>15</a:t>
            </a:fld>
            <a:endParaRPr kumimoji="1" lang="ja-JP" altLang="en-US"/>
          </a:p>
        </p:txBody>
      </p:sp>
    </p:spTree>
    <p:extLst>
      <p:ext uri="{BB962C8B-B14F-4D97-AF65-F5344CB8AC3E}">
        <p14:creationId xmlns:p14="http://schemas.microsoft.com/office/powerpoint/2010/main" val="2321108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682001E5-4D67-40A6-9605-8505625E8148}" type="datetime1">
              <a:rPr kumimoji="1" lang="ja-JP" altLang="en-US" smtClean="0"/>
              <a:t>2024/2/9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33ED6-FC56-45B4-84A9-36DA83A7A0CD}" type="slidenum">
              <a:rPr kumimoji="1" lang="ja-JP" altLang="en-US" smtClean="0"/>
              <a:t>‹#›</a:t>
            </a:fld>
            <a:endParaRPr kumimoji="1" lang="ja-JP" altLang="en-US"/>
          </a:p>
        </p:txBody>
      </p:sp>
    </p:spTree>
    <p:extLst>
      <p:ext uri="{BB962C8B-B14F-4D97-AF65-F5344CB8AC3E}">
        <p14:creationId xmlns:p14="http://schemas.microsoft.com/office/powerpoint/2010/main" val="234380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9A110C6-F264-41A8-830D-7F2DD1333CE8}" type="datetime1">
              <a:rPr kumimoji="1" lang="ja-JP" altLang="en-US" smtClean="0"/>
              <a:t>2024/2/9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33ED6-FC56-45B4-84A9-36DA83A7A0CD}" type="slidenum">
              <a:rPr kumimoji="1" lang="ja-JP" altLang="en-US" smtClean="0"/>
              <a:t>‹#›</a:t>
            </a:fld>
            <a:endParaRPr kumimoji="1" lang="ja-JP" altLang="en-US"/>
          </a:p>
        </p:txBody>
      </p:sp>
    </p:spTree>
    <p:extLst>
      <p:ext uri="{BB962C8B-B14F-4D97-AF65-F5344CB8AC3E}">
        <p14:creationId xmlns:p14="http://schemas.microsoft.com/office/powerpoint/2010/main" val="2752098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D66AF8E7-8E5C-4273-B2D8-EB49946C9AE4}" type="datetime1">
              <a:rPr kumimoji="1" lang="ja-JP" altLang="en-US" smtClean="0"/>
              <a:t>2024/2/9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33ED6-FC56-45B4-84A9-36DA83A7A0CD}" type="slidenum">
              <a:rPr kumimoji="1" lang="ja-JP" altLang="en-US" smtClean="0"/>
              <a:t>‹#›</a:t>
            </a:fld>
            <a:endParaRPr kumimoji="1" lang="ja-JP" altLang="en-US"/>
          </a:p>
        </p:txBody>
      </p:sp>
    </p:spTree>
    <p:extLst>
      <p:ext uri="{BB962C8B-B14F-4D97-AF65-F5344CB8AC3E}">
        <p14:creationId xmlns:p14="http://schemas.microsoft.com/office/powerpoint/2010/main" val="2016080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0291A89-7E29-4DB0-98FF-89898A876E6B}" type="datetime1">
              <a:rPr kumimoji="1" lang="ja-JP" altLang="en-US" smtClean="0"/>
              <a:t>2024/2/9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33ED6-FC56-45B4-84A9-36DA83A7A0CD}" type="slidenum">
              <a:rPr kumimoji="1" lang="ja-JP" altLang="en-US" smtClean="0"/>
              <a:t>‹#›</a:t>
            </a:fld>
            <a:endParaRPr kumimoji="1" lang="ja-JP" altLang="en-US"/>
          </a:p>
        </p:txBody>
      </p:sp>
    </p:spTree>
    <p:extLst>
      <p:ext uri="{BB962C8B-B14F-4D97-AF65-F5344CB8AC3E}">
        <p14:creationId xmlns:p14="http://schemas.microsoft.com/office/powerpoint/2010/main" val="1206902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A09A83D-C667-4399-8EA1-D77BCD9D39D8}" type="datetime1">
              <a:rPr kumimoji="1" lang="ja-JP" altLang="en-US" smtClean="0"/>
              <a:t>2024/2/9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33ED6-FC56-45B4-84A9-36DA83A7A0CD}" type="slidenum">
              <a:rPr kumimoji="1" lang="ja-JP" altLang="en-US" smtClean="0"/>
              <a:t>‹#›</a:t>
            </a:fld>
            <a:endParaRPr kumimoji="1" lang="ja-JP" altLang="en-US"/>
          </a:p>
        </p:txBody>
      </p:sp>
    </p:spTree>
    <p:extLst>
      <p:ext uri="{BB962C8B-B14F-4D97-AF65-F5344CB8AC3E}">
        <p14:creationId xmlns:p14="http://schemas.microsoft.com/office/powerpoint/2010/main" val="2246260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D4B41C12-9CDD-4A75-8475-3A617FBEE10A}" type="datetime1">
              <a:rPr kumimoji="1" lang="ja-JP" altLang="en-US" smtClean="0"/>
              <a:t>2024/2/9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33ED6-FC56-45B4-84A9-36DA83A7A0CD}" type="slidenum">
              <a:rPr kumimoji="1" lang="ja-JP" altLang="en-US" smtClean="0"/>
              <a:t>‹#›</a:t>
            </a:fld>
            <a:endParaRPr kumimoji="1" lang="ja-JP" altLang="en-US"/>
          </a:p>
        </p:txBody>
      </p:sp>
    </p:spTree>
    <p:extLst>
      <p:ext uri="{BB962C8B-B14F-4D97-AF65-F5344CB8AC3E}">
        <p14:creationId xmlns:p14="http://schemas.microsoft.com/office/powerpoint/2010/main" val="1805460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6E3895C-8003-42E5-B383-DDD9398350D6}" type="datetime1">
              <a:rPr kumimoji="1" lang="ja-JP" altLang="en-US" smtClean="0"/>
              <a:t>2024/2/9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33ED6-FC56-45B4-84A9-36DA83A7A0CD}" type="slidenum">
              <a:rPr kumimoji="1" lang="ja-JP" altLang="en-US" smtClean="0"/>
              <a:t>‹#›</a:t>
            </a:fld>
            <a:endParaRPr kumimoji="1" lang="ja-JP" altLang="en-US"/>
          </a:p>
        </p:txBody>
      </p:sp>
    </p:spTree>
    <p:extLst>
      <p:ext uri="{BB962C8B-B14F-4D97-AF65-F5344CB8AC3E}">
        <p14:creationId xmlns:p14="http://schemas.microsoft.com/office/powerpoint/2010/main" val="3871766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620F7BAE-78AD-4F33-A95B-FC74E1FAAFC3}" type="datetime1">
              <a:rPr kumimoji="1" lang="ja-JP" altLang="en-US" smtClean="0"/>
              <a:t>2024/2/9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33ED6-FC56-45B4-84A9-36DA83A7A0CD}" type="slidenum">
              <a:rPr kumimoji="1" lang="ja-JP" altLang="en-US" smtClean="0"/>
              <a:t>‹#›</a:t>
            </a:fld>
            <a:endParaRPr kumimoji="1" lang="ja-JP" altLang="en-US"/>
          </a:p>
        </p:txBody>
      </p:sp>
    </p:spTree>
    <p:extLst>
      <p:ext uri="{BB962C8B-B14F-4D97-AF65-F5344CB8AC3E}">
        <p14:creationId xmlns:p14="http://schemas.microsoft.com/office/powerpoint/2010/main" val="1867147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DBD50-1D0B-4081-AD05-9B693BD2426A}" type="datetime1">
              <a:rPr kumimoji="1" lang="ja-JP" altLang="en-US" smtClean="0"/>
              <a:t>2024/2/9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33ED6-FC56-45B4-84A9-36DA83A7A0CD}" type="slidenum">
              <a:rPr kumimoji="1" lang="ja-JP" altLang="en-US" smtClean="0"/>
              <a:t>‹#›</a:t>
            </a:fld>
            <a:endParaRPr kumimoji="1" lang="ja-JP" altLang="en-US"/>
          </a:p>
        </p:txBody>
      </p:sp>
    </p:spTree>
    <p:extLst>
      <p:ext uri="{BB962C8B-B14F-4D97-AF65-F5344CB8AC3E}">
        <p14:creationId xmlns:p14="http://schemas.microsoft.com/office/powerpoint/2010/main" val="4218371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C4B70DA-4337-4694-A601-F524E5FF3F2F}" type="datetime1">
              <a:rPr kumimoji="1" lang="ja-JP" altLang="en-US" smtClean="0"/>
              <a:t>2024/2/9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33ED6-FC56-45B4-84A9-36DA83A7A0CD}" type="slidenum">
              <a:rPr kumimoji="1" lang="ja-JP" altLang="en-US" smtClean="0"/>
              <a:t>‹#›</a:t>
            </a:fld>
            <a:endParaRPr kumimoji="1" lang="ja-JP" altLang="en-US"/>
          </a:p>
        </p:txBody>
      </p:sp>
    </p:spTree>
    <p:extLst>
      <p:ext uri="{BB962C8B-B14F-4D97-AF65-F5344CB8AC3E}">
        <p14:creationId xmlns:p14="http://schemas.microsoft.com/office/powerpoint/2010/main" val="2389748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05BC3F-A0B7-40FF-8AA1-9B2FE5E897FB}" type="datetime1">
              <a:rPr kumimoji="1" lang="ja-JP" altLang="en-US" smtClean="0"/>
              <a:t>2024/2/9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33ED6-FC56-45B4-84A9-36DA83A7A0CD}" type="slidenum">
              <a:rPr kumimoji="1" lang="ja-JP" altLang="en-US" smtClean="0"/>
              <a:t>‹#›</a:t>
            </a:fld>
            <a:endParaRPr kumimoji="1" lang="ja-JP" altLang="en-US"/>
          </a:p>
        </p:txBody>
      </p:sp>
    </p:spTree>
    <p:extLst>
      <p:ext uri="{BB962C8B-B14F-4D97-AF65-F5344CB8AC3E}">
        <p14:creationId xmlns:p14="http://schemas.microsoft.com/office/powerpoint/2010/main" val="3330294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F4719-BF43-4E1C-A936-EDB9FD964868}" type="datetime1">
              <a:rPr kumimoji="1" lang="ja-JP" altLang="en-US" smtClean="0"/>
              <a:t>2024/2/9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C33ED6-FC56-45B4-84A9-36DA83A7A0CD}" type="slidenum">
              <a:rPr kumimoji="1" lang="ja-JP" altLang="en-US" smtClean="0"/>
              <a:t>‹#›</a:t>
            </a:fld>
            <a:endParaRPr kumimoji="1" lang="ja-JP" altLang="en-US"/>
          </a:p>
        </p:txBody>
      </p:sp>
    </p:spTree>
    <p:extLst>
      <p:ext uri="{BB962C8B-B14F-4D97-AF65-F5344CB8AC3E}">
        <p14:creationId xmlns:p14="http://schemas.microsoft.com/office/powerpoint/2010/main" val="7099857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サブタイトル 2"/>
          <p:cNvSpPr txBox="1">
            <a:spLocks/>
          </p:cNvSpPr>
          <p:nvPr/>
        </p:nvSpPr>
        <p:spPr>
          <a:xfrm>
            <a:off x="0" y="2252869"/>
            <a:ext cx="9144000" cy="3511825"/>
          </a:xfrm>
          <a:prstGeom prst="rect">
            <a:avLst/>
          </a:prstGeom>
        </p:spPr>
        <p:txBody>
          <a:bodyPr vert="horz" lIns="91440" tIns="45720" rIns="91440" bIns="45720" rtlCol="0" anchor="ctr" anchorCtr="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8600" dirty="0">
                <a:latin typeface="Meiryo UI" panose="020B0604030504040204" pitchFamily="50" charset="-128"/>
                <a:ea typeface="Meiryo UI" panose="020B0604030504040204" pitchFamily="50" charset="-128"/>
                <a:cs typeface="Meiryo UI" panose="020B0604030504040204" pitchFamily="50" charset="-128"/>
              </a:rPr>
              <a:t>法改正の動向</a:t>
            </a:r>
            <a:endParaRPr lang="en-US" altLang="ja-JP" sz="8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4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4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4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4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40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40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4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4000" dirty="0">
                <a:latin typeface="Meiryo UI" panose="020B0604030504040204" pitchFamily="50" charset="-128"/>
                <a:ea typeface="Meiryo UI" panose="020B0604030504040204" pitchFamily="50" charset="-128"/>
                <a:cs typeface="Meiryo UI" panose="020B0604030504040204" pitchFamily="50" charset="-128"/>
              </a:rPr>
              <a:t>　経団連労働政策本部</a:t>
            </a:r>
            <a:endParaRPr lang="en-US" altLang="ja-JP" sz="4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0341C926-AF5E-BBC1-07CB-B152C86951C6}"/>
              </a:ext>
            </a:extLst>
          </p:cNvPr>
          <p:cNvSpPr txBox="1"/>
          <p:nvPr/>
        </p:nvSpPr>
        <p:spPr>
          <a:xfrm>
            <a:off x="7407964" y="371061"/>
            <a:ext cx="1258957" cy="400110"/>
          </a:xfrm>
          <a:prstGeom prst="rect">
            <a:avLst/>
          </a:prstGeom>
          <a:noFill/>
        </p:spPr>
        <p:txBody>
          <a:bodyPr wrap="square" rtlCol="0">
            <a:spAutoFit/>
          </a:bodyPr>
          <a:lstStyle/>
          <a:p>
            <a:pPr algn="ctr"/>
            <a:r>
              <a:rPr kumimoji="1" lang="ja-JP" altLang="en-US" sz="2000" dirty="0"/>
              <a:t>参考資料</a:t>
            </a:r>
          </a:p>
        </p:txBody>
      </p:sp>
    </p:spTree>
    <p:extLst>
      <p:ext uri="{BB962C8B-B14F-4D97-AF65-F5344CB8AC3E}">
        <p14:creationId xmlns:p14="http://schemas.microsoft.com/office/powerpoint/2010/main" val="1095510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F967B86-A1F8-B9AC-3140-E82CB89388DE}"/>
              </a:ext>
            </a:extLst>
          </p:cNvPr>
          <p:cNvSpPr/>
          <p:nvPr/>
        </p:nvSpPr>
        <p:spPr>
          <a:xfrm>
            <a:off x="0" y="0"/>
            <a:ext cx="9144000" cy="416560"/>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t>雇用保険制度における教育訓練給付等の位置付け（見直し後）</a:t>
            </a:r>
          </a:p>
        </p:txBody>
      </p:sp>
      <p:cxnSp>
        <p:nvCxnSpPr>
          <p:cNvPr id="3" name="直線コネクタ 2">
            <a:extLst>
              <a:ext uri="{FF2B5EF4-FFF2-40B4-BE49-F238E27FC236}">
                <a16:creationId xmlns:a16="http://schemas.microsoft.com/office/drawing/2014/main" id="{1DDD914A-096A-331F-647C-97B931CCBC0F}"/>
              </a:ext>
            </a:extLst>
          </p:cNvPr>
          <p:cNvCxnSpPr/>
          <p:nvPr/>
        </p:nvCxnSpPr>
        <p:spPr>
          <a:xfrm>
            <a:off x="4381500" y="3408189"/>
            <a:ext cx="258578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直線コネクタ 3">
            <a:extLst>
              <a:ext uri="{FF2B5EF4-FFF2-40B4-BE49-F238E27FC236}">
                <a16:creationId xmlns:a16="http://schemas.microsoft.com/office/drawing/2014/main" id="{A75DB1D1-DB19-E09E-2812-11277C949638}"/>
              </a:ext>
            </a:extLst>
          </p:cNvPr>
          <p:cNvCxnSpPr/>
          <p:nvPr/>
        </p:nvCxnSpPr>
        <p:spPr>
          <a:xfrm>
            <a:off x="4388005" y="2832125"/>
            <a:ext cx="258578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8635940D-E31A-C006-67BC-378C79E814B4}"/>
              </a:ext>
            </a:extLst>
          </p:cNvPr>
          <p:cNvSpPr txBox="1"/>
          <p:nvPr/>
        </p:nvSpPr>
        <p:spPr>
          <a:xfrm>
            <a:off x="222758" y="2537736"/>
            <a:ext cx="2023329" cy="248979"/>
          </a:xfrm>
          <a:prstGeom prst="rect">
            <a:avLst/>
          </a:prstGeom>
          <a:ln>
            <a:noFill/>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pPr marL="79351" marR="0" lvl="0" indent="-79351" algn="l" defTabSz="846414" rtl="0" eaLnBrk="1" fontAlgn="auto" latinLnBrk="0" hangingPunct="1">
              <a:lnSpc>
                <a:spcPct val="100000"/>
              </a:lnSpc>
              <a:spcBef>
                <a:spcPts val="0"/>
              </a:spcBef>
              <a:spcAft>
                <a:spcPts val="0"/>
              </a:spcAft>
              <a:buClrTx/>
              <a:buSzTx/>
              <a:buFontTx/>
              <a:buNone/>
              <a:tabLst/>
              <a:defRPr/>
            </a:pPr>
            <a:r>
              <a:rPr kumimoji="0" lang="en-US" altLang="ja-JP" sz="1018"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0" lang="ja-JP" altLang="en-US" sz="1018"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保険料</a:t>
            </a:r>
            <a:r>
              <a:rPr kumimoji="0" lang="ja-JP" altLang="en-US" sz="1018" b="0" i="0" u="none" strike="noStrike" kern="1200" cap="none" spc="0" normalizeH="0" baseline="0" noProof="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は</a:t>
            </a:r>
            <a:r>
              <a:rPr kumimoji="0" lang="en-US" altLang="ja-JP" sz="1018" b="0" i="0" u="none" strike="noStrike" kern="1200" cap="none" spc="0" normalizeH="0" baseline="0" noProof="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8/1000</a:t>
            </a:r>
            <a:r>
              <a:rPr kumimoji="0" lang="ja-JP" altLang="en-US" sz="1018"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を労使折半</a:t>
            </a:r>
            <a:endParaRPr kumimoji="0" lang="en-US" altLang="ja-JP" sz="1018"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テキスト ボックス 5">
            <a:extLst>
              <a:ext uri="{FF2B5EF4-FFF2-40B4-BE49-F238E27FC236}">
                <a16:creationId xmlns:a16="http://schemas.microsoft.com/office/drawing/2014/main" id="{B6E965C4-A0B3-FB15-8976-C03A66A4BB48}"/>
              </a:ext>
            </a:extLst>
          </p:cNvPr>
          <p:cNvSpPr txBox="1"/>
          <p:nvPr/>
        </p:nvSpPr>
        <p:spPr>
          <a:xfrm>
            <a:off x="133029" y="1824013"/>
            <a:ext cx="2119451" cy="690584"/>
          </a:xfrm>
          <a:prstGeom prst="rect">
            <a:avLst/>
          </a:prstGeom>
          <a:solidFill>
            <a:schemeClr val="bg1"/>
          </a:solidFill>
          <a:ln w="19050">
            <a:solidFill>
              <a:schemeClr val="tx1"/>
            </a:solid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defPPr>
              <a:defRPr lang="ja-JP"/>
            </a:defPPr>
            <a:lvl1pPr marR="0" lvl="0" indent="0" algn="ctr" defTabSz="846414" fontAlgn="auto">
              <a:lnSpc>
                <a:spcPct val="100000"/>
              </a:lnSpc>
              <a:spcBef>
                <a:spcPts val="0"/>
              </a:spcBef>
              <a:spcAft>
                <a:spcPts val="0"/>
              </a:spcAft>
              <a:buClrTx/>
              <a:buSzTx/>
              <a:buFontTx/>
              <a:buNone/>
              <a:tabLst/>
              <a:defRPr kumimoji="0" sz="1481" b="1" i="0" u="none" strike="noStrike" cap="none" spc="0" normalizeH="0" baseline="0">
                <a:ln>
                  <a:noFill/>
                </a:ln>
                <a:solidFill>
                  <a:schemeClr val="tx1"/>
                </a:solidFill>
                <a:effectLst/>
                <a:uLnTx/>
                <a:uFillTx/>
                <a:latin typeface="メイリオ"/>
                <a:ea typeface="メイリオ"/>
              </a:defRPr>
            </a:lvl1pPr>
          </a:lstStyle>
          <a:p>
            <a:r>
              <a:rPr lang="ja-JP" altLang="en-US" sz="1600"/>
              <a:t>失業等給付</a:t>
            </a:r>
            <a:endParaRPr lang="en-US" altLang="ja-JP" sz="1600"/>
          </a:p>
        </p:txBody>
      </p:sp>
      <p:sp>
        <p:nvSpPr>
          <p:cNvPr id="7" name="テキスト ボックス 6">
            <a:extLst>
              <a:ext uri="{FF2B5EF4-FFF2-40B4-BE49-F238E27FC236}">
                <a16:creationId xmlns:a16="http://schemas.microsoft.com/office/drawing/2014/main" id="{FA1B60B0-64B1-1E36-C613-8D6EA924CA75}"/>
              </a:ext>
            </a:extLst>
          </p:cNvPr>
          <p:cNvSpPr txBox="1"/>
          <p:nvPr/>
        </p:nvSpPr>
        <p:spPr>
          <a:xfrm>
            <a:off x="3805436" y="692696"/>
            <a:ext cx="5102773" cy="507190"/>
          </a:xfrm>
          <a:prstGeom prst="rect">
            <a:avLst/>
          </a:prstGeom>
          <a:solidFill>
            <a:schemeClr val="bg1"/>
          </a:solidFill>
          <a:ln w="19050">
            <a:solidFill>
              <a:schemeClr val="tx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marL="0" marR="0" lvl="0" indent="0" algn="l" defTabSz="846414"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chemeClr val="tx1"/>
                </a:solidFill>
                <a:effectLst/>
                <a:uLnTx/>
                <a:uFillTx/>
                <a:latin typeface="メイリオ"/>
                <a:ea typeface="メイリオ"/>
                <a:cs typeface="+mn-cs"/>
              </a:rPr>
              <a:t>Ⅰ</a:t>
            </a:r>
            <a:r>
              <a:rPr kumimoji="0" lang="ja-JP" altLang="en-US" sz="1400" b="1" i="0" u="none" strike="noStrike" kern="1200" cap="none" spc="0" normalizeH="0" baseline="0" noProof="0">
                <a:ln>
                  <a:noFill/>
                </a:ln>
                <a:solidFill>
                  <a:schemeClr val="tx1"/>
                </a:solidFill>
                <a:effectLst/>
                <a:uLnTx/>
                <a:uFillTx/>
                <a:latin typeface="メイリオ"/>
                <a:ea typeface="メイリオ"/>
                <a:cs typeface="+mn-cs"/>
              </a:rPr>
              <a:t>　求職者給付（基本手当等）</a:t>
            </a:r>
            <a:endParaRPr kumimoji="0" lang="en-US" altLang="ja-JP" sz="1400" b="1" i="0" u="none" strike="noStrike" kern="1200" cap="none" spc="0" normalizeH="0" baseline="0" noProof="0">
              <a:ln>
                <a:noFill/>
              </a:ln>
              <a:solidFill>
                <a:schemeClr val="tx1"/>
              </a:solidFill>
              <a:effectLst/>
              <a:uLnTx/>
              <a:uFillTx/>
              <a:latin typeface="メイリオ"/>
              <a:ea typeface="メイリオ"/>
              <a:cs typeface="+mn-cs"/>
            </a:endParaRPr>
          </a:p>
          <a:p>
            <a:pPr marL="0" marR="0" lvl="0" indent="0" algn="r" defTabSz="846414" rtl="0" eaLnBrk="1" fontAlgn="auto" latinLnBrk="0" hangingPunct="1">
              <a:lnSpc>
                <a:spcPct val="100000"/>
              </a:lnSpc>
              <a:spcBef>
                <a:spcPts val="0"/>
              </a:spcBef>
              <a:spcAft>
                <a:spcPts val="0"/>
              </a:spcAft>
              <a:buClrTx/>
              <a:buSzTx/>
              <a:buFontTx/>
              <a:buNone/>
              <a:tabLst/>
              <a:defRPr/>
            </a:pPr>
            <a:r>
              <a:rPr kumimoji="0" lang="ja-JP" altLang="en-US" sz="1296" b="0" i="0" u="none" strike="noStrike" kern="1200" cap="none" spc="0" normalizeH="0" baseline="0" noProof="0">
                <a:ln>
                  <a:noFill/>
                </a:ln>
                <a:solidFill>
                  <a:schemeClr val="tx1"/>
                </a:solidFill>
                <a:effectLst/>
                <a:uLnTx/>
                <a:uFillTx/>
                <a:latin typeface="メイリオ"/>
                <a:ea typeface="メイリオ"/>
                <a:cs typeface="+mn-cs"/>
              </a:rPr>
              <a:t>　　　　　　　　　　　　　国庫負担</a:t>
            </a:r>
            <a:r>
              <a:rPr lang="ja-JP" altLang="en-US" sz="1296">
                <a:solidFill>
                  <a:schemeClr val="tx1"/>
                </a:solidFill>
                <a:latin typeface="メイリオ"/>
                <a:ea typeface="メイリオ"/>
              </a:rPr>
              <a:t>１</a:t>
            </a:r>
            <a:r>
              <a:rPr kumimoji="0" lang="en-US" altLang="ja-JP" sz="1296" b="0" i="0" u="none" strike="noStrike" kern="1200" cap="none" spc="0" normalizeH="0" baseline="0" noProof="0">
                <a:ln>
                  <a:noFill/>
                </a:ln>
                <a:solidFill>
                  <a:schemeClr val="tx1"/>
                </a:solidFill>
                <a:effectLst/>
                <a:uLnTx/>
                <a:uFillTx/>
                <a:latin typeface="メイリオ"/>
                <a:ea typeface="メイリオ"/>
                <a:cs typeface="+mn-cs"/>
              </a:rPr>
              <a:t>/40</a:t>
            </a:r>
            <a:r>
              <a:rPr kumimoji="0" lang="ja-JP" altLang="en-US" sz="1296" b="0" i="0" u="none" strike="noStrike" kern="1200" cap="none" spc="0" normalizeH="0" baseline="0" noProof="0">
                <a:ln>
                  <a:noFill/>
                </a:ln>
                <a:solidFill>
                  <a:schemeClr val="tx1"/>
                </a:solidFill>
                <a:effectLst/>
                <a:uLnTx/>
                <a:uFillTx/>
                <a:latin typeface="メイリオ"/>
                <a:ea typeface="メイリオ"/>
                <a:cs typeface="+mn-cs"/>
              </a:rPr>
              <a:t>または１</a:t>
            </a:r>
            <a:r>
              <a:rPr kumimoji="0" lang="en-US" altLang="ja-JP" sz="1296" b="0" i="0" u="none" strike="noStrike" kern="1200" cap="none" spc="0" normalizeH="0" baseline="0" noProof="0">
                <a:ln>
                  <a:noFill/>
                </a:ln>
                <a:solidFill>
                  <a:schemeClr val="tx1"/>
                </a:solidFill>
                <a:effectLst/>
                <a:uLnTx/>
                <a:uFillTx/>
                <a:latin typeface="メイリオ"/>
                <a:ea typeface="メイリオ"/>
                <a:cs typeface="+mn-cs"/>
              </a:rPr>
              <a:t>/</a:t>
            </a:r>
            <a:r>
              <a:rPr kumimoji="0" lang="ja-JP" altLang="en-US" sz="1296" b="0" i="0" u="none" strike="noStrike" kern="1200" cap="none" spc="0" normalizeH="0" baseline="0" noProof="0">
                <a:ln>
                  <a:noFill/>
                </a:ln>
                <a:solidFill>
                  <a:schemeClr val="tx1"/>
                </a:solidFill>
                <a:effectLst/>
                <a:uLnTx/>
                <a:uFillTx/>
                <a:latin typeface="メイリオ"/>
                <a:ea typeface="メイリオ"/>
                <a:cs typeface="+mn-cs"/>
              </a:rPr>
              <a:t>４等</a:t>
            </a:r>
            <a:endParaRPr kumimoji="0" lang="en-US" altLang="ja-JP" sz="1296" b="0" i="0" u="none" strike="noStrike" kern="1200" cap="none" spc="0" normalizeH="0" baseline="0" noProof="0">
              <a:ln>
                <a:noFill/>
              </a:ln>
              <a:solidFill>
                <a:schemeClr val="tx1"/>
              </a:solidFill>
              <a:effectLst/>
              <a:uLnTx/>
              <a:uFillTx/>
              <a:latin typeface="メイリオ"/>
              <a:ea typeface="メイリオ"/>
              <a:cs typeface="+mn-cs"/>
            </a:endParaRPr>
          </a:p>
        </p:txBody>
      </p:sp>
      <p:sp>
        <p:nvSpPr>
          <p:cNvPr id="8" name="テキスト ボックス 7">
            <a:extLst>
              <a:ext uri="{FF2B5EF4-FFF2-40B4-BE49-F238E27FC236}">
                <a16:creationId xmlns:a16="http://schemas.microsoft.com/office/drawing/2014/main" id="{0A3133C8-9052-B167-1917-6A282496D656}"/>
              </a:ext>
            </a:extLst>
          </p:cNvPr>
          <p:cNvSpPr txBox="1"/>
          <p:nvPr/>
        </p:nvSpPr>
        <p:spPr>
          <a:xfrm>
            <a:off x="3808213" y="1319957"/>
            <a:ext cx="5102774" cy="507190"/>
          </a:xfrm>
          <a:prstGeom prst="rect">
            <a:avLst/>
          </a:prstGeom>
          <a:solidFill>
            <a:schemeClr val="bg1"/>
          </a:solidFill>
          <a:ln w="19050">
            <a:solidFill>
              <a:schemeClr val="tx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marL="0" marR="0" lvl="0" indent="0" algn="l" defTabSz="846414"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chemeClr val="tx1"/>
                </a:solidFill>
                <a:effectLst/>
                <a:uLnTx/>
                <a:uFillTx/>
                <a:latin typeface="メイリオ"/>
                <a:ea typeface="メイリオ"/>
                <a:cs typeface="+mn-cs"/>
              </a:rPr>
              <a:t>Ⅱ</a:t>
            </a:r>
            <a:r>
              <a:rPr kumimoji="0" lang="ja-JP" altLang="en-US" sz="1400" b="1" i="0" u="none" strike="noStrike" kern="1200" cap="none" spc="0" normalizeH="0" baseline="0" noProof="0">
                <a:ln>
                  <a:noFill/>
                </a:ln>
                <a:solidFill>
                  <a:schemeClr val="tx1"/>
                </a:solidFill>
                <a:effectLst/>
                <a:uLnTx/>
                <a:uFillTx/>
                <a:latin typeface="メイリオ"/>
                <a:ea typeface="メイリオ"/>
                <a:cs typeface="+mn-cs"/>
              </a:rPr>
              <a:t>　就職促進給付（再就職手当等）</a:t>
            </a:r>
            <a:endParaRPr kumimoji="0" lang="en-US" altLang="ja-JP" sz="1400" b="1" i="0" u="none" strike="noStrike" kern="1200" cap="none" spc="0" normalizeH="0" baseline="0" noProof="0">
              <a:ln>
                <a:noFill/>
              </a:ln>
              <a:solidFill>
                <a:schemeClr val="tx1"/>
              </a:solidFill>
              <a:effectLst/>
              <a:uLnTx/>
              <a:uFillTx/>
              <a:latin typeface="メイリオ"/>
              <a:ea typeface="メイリオ"/>
              <a:cs typeface="+mn-cs"/>
            </a:endParaRPr>
          </a:p>
          <a:p>
            <a:pPr marL="0" marR="0" lvl="0" indent="0" algn="r" defTabSz="846414" rtl="0" eaLnBrk="1" fontAlgn="auto" latinLnBrk="0" hangingPunct="1">
              <a:lnSpc>
                <a:spcPct val="100000"/>
              </a:lnSpc>
              <a:spcBef>
                <a:spcPts val="0"/>
              </a:spcBef>
              <a:spcAft>
                <a:spcPts val="0"/>
              </a:spcAft>
              <a:buClrTx/>
              <a:buSzTx/>
              <a:buFontTx/>
              <a:buNone/>
              <a:tabLst/>
              <a:defRPr/>
            </a:pPr>
            <a:r>
              <a:rPr kumimoji="0" lang="ja-JP" altLang="en-US" sz="1296" b="0" i="0" u="none" strike="noStrike" kern="1200" cap="none" spc="0" normalizeH="0" baseline="0" noProof="0">
                <a:ln>
                  <a:noFill/>
                </a:ln>
                <a:solidFill>
                  <a:schemeClr val="tx1"/>
                </a:solidFill>
                <a:effectLst/>
                <a:uLnTx/>
                <a:uFillTx/>
                <a:latin typeface="メイリオ"/>
                <a:ea typeface="メイリオ"/>
                <a:cs typeface="+mn-cs"/>
              </a:rPr>
              <a:t>国庫負担なし</a:t>
            </a:r>
            <a:endParaRPr kumimoji="0" lang="en-US" altLang="ja-JP" sz="1296" b="0" i="0" u="none" strike="noStrike" kern="1200" cap="none" spc="0" normalizeH="0" baseline="0" noProof="0">
              <a:ln>
                <a:noFill/>
              </a:ln>
              <a:solidFill>
                <a:schemeClr val="tx1"/>
              </a:solidFill>
              <a:effectLst/>
              <a:uLnTx/>
              <a:uFillTx/>
              <a:latin typeface="メイリオ"/>
              <a:ea typeface="メイリオ"/>
              <a:cs typeface="+mn-cs"/>
            </a:endParaRPr>
          </a:p>
        </p:txBody>
      </p:sp>
      <p:sp>
        <p:nvSpPr>
          <p:cNvPr id="9" name="テキスト ボックス 8">
            <a:extLst>
              <a:ext uri="{FF2B5EF4-FFF2-40B4-BE49-F238E27FC236}">
                <a16:creationId xmlns:a16="http://schemas.microsoft.com/office/drawing/2014/main" id="{12CE089C-838C-E332-E7F1-EF64B88C5E8B}"/>
              </a:ext>
            </a:extLst>
          </p:cNvPr>
          <p:cNvSpPr txBox="1"/>
          <p:nvPr/>
        </p:nvSpPr>
        <p:spPr>
          <a:xfrm>
            <a:off x="4531736" y="3120157"/>
            <a:ext cx="4381005" cy="523220"/>
          </a:xfrm>
          <a:prstGeom prst="rect">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defTabSz="846414">
              <a:defRPr/>
            </a:pPr>
            <a:r>
              <a:rPr lang="en-US" altLang="ja-JP" sz="1400" b="1">
                <a:solidFill>
                  <a:prstClr val="white"/>
                </a:solidFill>
                <a:latin typeface="メイリオ"/>
                <a:ea typeface="メイリオ"/>
              </a:rPr>
              <a:t>ⅱ</a:t>
            </a:r>
            <a:r>
              <a:rPr lang="ja-JP" altLang="en-US" sz="1400" b="1">
                <a:solidFill>
                  <a:prstClr val="white"/>
                </a:solidFill>
                <a:latin typeface="メイリオ"/>
                <a:ea typeface="メイリオ"/>
              </a:rPr>
              <a:t>　</a:t>
            </a:r>
            <a:r>
              <a:rPr lang="zh-TW" altLang="en-US" sz="1400" b="1">
                <a:solidFill>
                  <a:prstClr val="white"/>
                </a:solidFill>
                <a:latin typeface="メイリオ"/>
                <a:ea typeface="メイリオ"/>
              </a:rPr>
              <a:t>教育訓練休暇給付金（仮称）</a:t>
            </a:r>
            <a:r>
              <a:rPr lang="ja-JP" altLang="en-US" sz="1400" b="1">
                <a:solidFill>
                  <a:prstClr val="white"/>
                </a:solidFill>
                <a:latin typeface="メイリオ"/>
                <a:ea typeface="メイリオ"/>
              </a:rPr>
              <a:t>　</a:t>
            </a:r>
            <a:endParaRPr lang="en-US" altLang="ja-JP" sz="1400" b="1">
              <a:solidFill>
                <a:prstClr val="white"/>
              </a:solidFill>
              <a:latin typeface="メイリオ"/>
              <a:ea typeface="メイリオ"/>
            </a:endParaRPr>
          </a:p>
          <a:p>
            <a:pPr algn="r" defTabSz="846414">
              <a:defRPr/>
            </a:pPr>
            <a:r>
              <a:rPr lang="ja-JP" altLang="en-US" sz="1400">
                <a:solidFill>
                  <a:prstClr val="white"/>
                </a:solidFill>
                <a:latin typeface="メイリオ"/>
                <a:ea typeface="メイリオ"/>
              </a:rPr>
              <a:t>国庫負担１</a:t>
            </a:r>
            <a:r>
              <a:rPr lang="en-US" altLang="ja-JP" sz="1400">
                <a:solidFill>
                  <a:prstClr val="white"/>
                </a:solidFill>
                <a:latin typeface="メイリオ"/>
                <a:ea typeface="メイリオ"/>
              </a:rPr>
              <a:t>/40</a:t>
            </a:r>
            <a:r>
              <a:rPr lang="ja-JP" altLang="en-US" sz="1400">
                <a:solidFill>
                  <a:prstClr val="white"/>
                </a:solidFill>
                <a:latin typeface="メイリオ"/>
                <a:ea typeface="メイリオ"/>
              </a:rPr>
              <a:t>または１</a:t>
            </a:r>
            <a:r>
              <a:rPr lang="en-US" altLang="ja-JP" sz="1400">
                <a:solidFill>
                  <a:prstClr val="white"/>
                </a:solidFill>
                <a:latin typeface="メイリオ"/>
                <a:ea typeface="メイリオ"/>
              </a:rPr>
              <a:t>/</a:t>
            </a:r>
            <a:r>
              <a:rPr lang="ja-JP" altLang="en-US" sz="1400">
                <a:solidFill>
                  <a:prstClr val="white"/>
                </a:solidFill>
                <a:latin typeface="メイリオ"/>
                <a:ea typeface="メイリオ"/>
              </a:rPr>
              <a:t>４</a:t>
            </a:r>
            <a:endParaRPr lang="en-US" altLang="ja-JP" sz="1400">
              <a:solidFill>
                <a:prstClr val="white"/>
              </a:solidFill>
              <a:latin typeface="メイリオ"/>
              <a:ea typeface="メイリオ"/>
            </a:endParaRPr>
          </a:p>
        </p:txBody>
      </p:sp>
      <p:sp>
        <p:nvSpPr>
          <p:cNvPr id="10" name="テキスト ボックス 9">
            <a:extLst>
              <a:ext uri="{FF2B5EF4-FFF2-40B4-BE49-F238E27FC236}">
                <a16:creationId xmlns:a16="http://schemas.microsoft.com/office/drawing/2014/main" id="{BD66C814-3B16-D897-85ED-47C3A4C48FFA}"/>
              </a:ext>
            </a:extLst>
          </p:cNvPr>
          <p:cNvSpPr txBox="1"/>
          <p:nvPr/>
        </p:nvSpPr>
        <p:spPr>
          <a:xfrm>
            <a:off x="4531737" y="2544093"/>
            <a:ext cx="4384513" cy="523220"/>
          </a:xfrm>
          <a:prstGeom prst="rect">
            <a:avLst/>
          </a:prstGeom>
          <a:solidFill>
            <a:schemeClr val="bg1"/>
          </a:solidFill>
          <a:ln w="19050">
            <a:solidFill>
              <a:schemeClr val="tx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marL="0" marR="0" lvl="0" indent="0" algn="l" defTabSz="846414"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chemeClr val="tx1"/>
                </a:solidFill>
                <a:effectLst/>
                <a:uLnTx/>
                <a:uFillTx/>
                <a:latin typeface="メイリオ"/>
                <a:ea typeface="メイリオ"/>
                <a:cs typeface="+mn-cs"/>
              </a:rPr>
              <a:t>ⅰ</a:t>
            </a:r>
            <a:r>
              <a:rPr kumimoji="0" lang="ja-JP" altLang="en-US" sz="1400" b="1" i="0" u="none" strike="noStrike" kern="1200" cap="none" spc="0" normalizeH="0" baseline="0" noProof="0">
                <a:ln>
                  <a:noFill/>
                </a:ln>
                <a:solidFill>
                  <a:schemeClr val="tx1"/>
                </a:solidFill>
                <a:effectLst/>
                <a:uLnTx/>
                <a:uFillTx/>
                <a:latin typeface="メイリオ"/>
                <a:ea typeface="メイリオ"/>
                <a:cs typeface="+mn-cs"/>
              </a:rPr>
              <a:t>　教育訓練給付金</a:t>
            </a:r>
            <a:endParaRPr kumimoji="0" lang="en-US" altLang="ja-JP" sz="1400" b="1" i="0" u="none" strike="noStrike" kern="1200" cap="none" spc="0" normalizeH="0" baseline="0" noProof="0">
              <a:ln>
                <a:noFill/>
              </a:ln>
              <a:solidFill>
                <a:schemeClr val="tx1"/>
              </a:solidFill>
              <a:effectLst/>
              <a:uLnTx/>
              <a:uFillTx/>
              <a:latin typeface="メイリオ"/>
              <a:ea typeface="メイリオ"/>
              <a:cs typeface="+mn-cs"/>
            </a:endParaRPr>
          </a:p>
          <a:p>
            <a:pPr marL="0" marR="0" lvl="0" indent="0" algn="l" defTabSz="846414"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a:ln>
                  <a:noFill/>
                </a:ln>
                <a:solidFill>
                  <a:schemeClr val="tx1"/>
                </a:solidFill>
                <a:effectLst/>
                <a:uLnTx/>
                <a:uFillTx/>
                <a:latin typeface="メイリオ"/>
                <a:ea typeface="メイリオ"/>
                <a:cs typeface="+mn-cs"/>
              </a:rPr>
              <a:t>　</a:t>
            </a:r>
            <a:endParaRPr kumimoji="0" lang="en-US" altLang="ja-JP" sz="1400" b="1" i="0" u="none" strike="noStrike" kern="1200" cap="none" spc="0" normalizeH="0" baseline="0" noProof="0">
              <a:ln>
                <a:noFill/>
              </a:ln>
              <a:solidFill>
                <a:schemeClr val="tx1"/>
              </a:solidFill>
              <a:effectLst/>
              <a:uLnTx/>
              <a:uFillTx/>
              <a:latin typeface="メイリオ"/>
              <a:ea typeface="メイリオ"/>
              <a:cs typeface="+mn-cs"/>
            </a:endParaRPr>
          </a:p>
        </p:txBody>
      </p:sp>
      <p:sp>
        <p:nvSpPr>
          <p:cNvPr id="11" name="テキスト ボックス 10">
            <a:extLst>
              <a:ext uri="{FF2B5EF4-FFF2-40B4-BE49-F238E27FC236}">
                <a16:creationId xmlns:a16="http://schemas.microsoft.com/office/drawing/2014/main" id="{FA89B869-C47E-EFA8-1B38-F7BA098E8AFE}"/>
              </a:ext>
            </a:extLst>
          </p:cNvPr>
          <p:cNvSpPr txBox="1"/>
          <p:nvPr/>
        </p:nvSpPr>
        <p:spPr>
          <a:xfrm>
            <a:off x="3805436" y="3765095"/>
            <a:ext cx="5105551" cy="507190"/>
          </a:xfrm>
          <a:prstGeom prst="rect">
            <a:avLst/>
          </a:prstGeom>
          <a:solidFill>
            <a:schemeClr val="bg1"/>
          </a:solidFill>
          <a:ln w="19050">
            <a:solidFill>
              <a:schemeClr val="tx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marL="0" marR="0" lvl="0" indent="0" algn="l" defTabSz="846414"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chemeClr val="tx1"/>
                </a:solidFill>
                <a:effectLst/>
                <a:uLnTx/>
                <a:uFillTx/>
                <a:latin typeface="メイリオ"/>
                <a:ea typeface="メイリオ"/>
                <a:cs typeface="+mn-cs"/>
              </a:rPr>
              <a:t>Ⅳ</a:t>
            </a:r>
            <a:r>
              <a:rPr kumimoji="0" lang="ja-JP" altLang="en-US" sz="1400" b="1" i="0" u="none" strike="noStrike" kern="1200" cap="none" spc="0" normalizeH="0" baseline="0" noProof="0">
                <a:ln>
                  <a:noFill/>
                </a:ln>
                <a:solidFill>
                  <a:schemeClr val="tx1"/>
                </a:solidFill>
                <a:effectLst/>
                <a:uLnTx/>
                <a:uFillTx/>
                <a:latin typeface="メイリオ"/>
                <a:ea typeface="メイリオ"/>
                <a:cs typeface="+mn-cs"/>
              </a:rPr>
              <a:t>　雇用継続給付　（介護休業給付、高年齢雇用継続給付）　</a:t>
            </a:r>
            <a:r>
              <a:rPr kumimoji="0" lang="ja-JP" altLang="en-US" sz="1400" b="0" i="0" u="none" strike="noStrike" kern="1200" cap="none" spc="0" normalizeH="0" baseline="0" noProof="0">
                <a:ln>
                  <a:noFill/>
                </a:ln>
                <a:solidFill>
                  <a:schemeClr val="tx1"/>
                </a:solidFill>
                <a:effectLst/>
                <a:uLnTx/>
                <a:uFillTx/>
                <a:latin typeface="メイリオ"/>
                <a:ea typeface="メイリオ"/>
                <a:cs typeface="+mn-cs"/>
              </a:rPr>
              <a:t>　　　</a:t>
            </a:r>
            <a:endParaRPr kumimoji="0" lang="en-US" altLang="ja-JP" sz="1400" b="0" i="0" u="none" strike="noStrike" kern="1200" cap="none" spc="0" normalizeH="0" baseline="0" noProof="0">
              <a:ln>
                <a:noFill/>
              </a:ln>
              <a:solidFill>
                <a:schemeClr val="tx1"/>
              </a:solidFill>
              <a:effectLst/>
              <a:uLnTx/>
              <a:uFillTx/>
              <a:latin typeface="メイリオ"/>
              <a:ea typeface="メイリオ"/>
              <a:cs typeface="+mn-cs"/>
            </a:endParaRPr>
          </a:p>
          <a:p>
            <a:pPr marL="0" marR="0" lvl="0" indent="0" algn="r" defTabSz="846414" rtl="0" eaLnBrk="1" fontAlgn="auto" latinLnBrk="0" hangingPunct="1">
              <a:lnSpc>
                <a:spcPct val="100000"/>
              </a:lnSpc>
              <a:spcBef>
                <a:spcPts val="0"/>
              </a:spcBef>
              <a:spcAft>
                <a:spcPts val="0"/>
              </a:spcAft>
              <a:buClrTx/>
              <a:buSzTx/>
              <a:buFontTx/>
              <a:buNone/>
              <a:tabLst/>
              <a:defRPr/>
            </a:pPr>
            <a:r>
              <a:rPr kumimoji="0" lang="ja-JP" altLang="en-US" sz="1296" b="0" i="0" u="none" strike="noStrike" kern="1200" cap="none" spc="0" normalizeH="0" baseline="0" noProof="0">
                <a:ln>
                  <a:noFill/>
                </a:ln>
                <a:solidFill>
                  <a:schemeClr val="tx1"/>
                </a:solidFill>
                <a:effectLst/>
                <a:uLnTx/>
                <a:uFillTx/>
                <a:latin typeface="メイリオ"/>
                <a:ea typeface="メイリオ"/>
                <a:cs typeface="+mn-cs"/>
              </a:rPr>
              <a:t>国庫負担</a:t>
            </a:r>
            <a:r>
              <a:rPr lang="ja-JP" altLang="en-US" sz="1296">
                <a:solidFill>
                  <a:schemeClr val="tx1"/>
                </a:solidFill>
                <a:latin typeface="メイリオ"/>
                <a:ea typeface="メイリオ"/>
              </a:rPr>
              <a:t>１</a:t>
            </a:r>
            <a:r>
              <a:rPr kumimoji="0" lang="en-US" altLang="ja-JP" sz="1296" b="0" i="0" u="none" strike="noStrike" kern="1200" cap="none" spc="0" normalizeH="0" baseline="0" noProof="0">
                <a:ln>
                  <a:noFill/>
                </a:ln>
                <a:solidFill>
                  <a:schemeClr val="tx1"/>
                </a:solidFill>
                <a:effectLst/>
                <a:uLnTx/>
                <a:uFillTx/>
                <a:latin typeface="メイリオ"/>
                <a:ea typeface="メイリオ"/>
                <a:cs typeface="+mn-cs"/>
              </a:rPr>
              <a:t>/</a:t>
            </a:r>
            <a:r>
              <a:rPr kumimoji="0" lang="ja-JP" altLang="en-US" sz="1296" b="0" i="0" u="none" strike="noStrike" kern="1200" cap="none" spc="0" normalizeH="0" baseline="0" noProof="0">
                <a:ln>
                  <a:noFill/>
                </a:ln>
                <a:solidFill>
                  <a:schemeClr val="tx1"/>
                </a:solidFill>
                <a:effectLst/>
                <a:uLnTx/>
                <a:uFillTx/>
                <a:latin typeface="メイリオ"/>
                <a:ea typeface="メイリオ"/>
                <a:cs typeface="+mn-cs"/>
              </a:rPr>
              <a:t>８</a:t>
            </a:r>
            <a:r>
              <a:rPr kumimoji="0" lang="ja-JP" altLang="en-US" sz="1000" b="0" i="0" u="none" strike="noStrike" kern="1200" cap="none" spc="0" normalizeH="0" baseline="0" noProof="0">
                <a:ln>
                  <a:noFill/>
                </a:ln>
                <a:solidFill>
                  <a:schemeClr val="tx1"/>
                </a:solidFill>
                <a:effectLst/>
                <a:uLnTx/>
                <a:uFillTx/>
                <a:latin typeface="メイリオ"/>
                <a:ea typeface="メイリオ"/>
                <a:cs typeface="+mn-cs"/>
              </a:rPr>
              <a:t>（介護休業給付のみ）</a:t>
            </a:r>
            <a:endParaRPr kumimoji="0" lang="en-US" altLang="ja-JP" sz="1000" b="0" i="0" u="none" strike="noStrike" kern="1200" cap="none" spc="0" normalizeH="0" baseline="0" noProof="0">
              <a:ln>
                <a:noFill/>
              </a:ln>
              <a:solidFill>
                <a:schemeClr val="tx1"/>
              </a:solidFill>
              <a:effectLst/>
              <a:uLnTx/>
              <a:uFillTx/>
              <a:latin typeface="メイリオ"/>
              <a:ea typeface="メイリオ"/>
              <a:cs typeface="+mn-cs"/>
            </a:endParaRPr>
          </a:p>
        </p:txBody>
      </p:sp>
      <p:cxnSp>
        <p:nvCxnSpPr>
          <p:cNvPr id="12" name="直線コネクタ 11">
            <a:extLst>
              <a:ext uri="{FF2B5EF4-FFF2-40B4-BE49-F238E27FC236}">
                <a16:creationId xmlns:a16="http://schemas.microsoft.com/office/drawing/2014/main" id="{C2E7BC81-4587-21DD-B0D0-56CA6DA641A0}"/>
              </a:ext>
            </a:extLst>
          </p:cNvPr>
          <p:cNvCxnSpPr/>
          <p:nvPr/>
        </p:nvCxnSpPr>
        <p:spPr>
          <a:xfrm flipH="1">
            <a:off x="4381500" y="2814707"/>
            <a:ext cx="1753" cy="60486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BA2FF1B2-F992-887F-B683-A4E43331F228}"/>
              </a:ext>
            </a:extLst>
          </p:cNvPr>
          <p:cNvCxnSpPr/>
          <p:nvPr/>
        </p:nvCxnSpPr>
        <p:spPr>
          <a:xfrm>
            <a:off x="4156305" y="3120157"/>
            <a:ext cx="22532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E3A16A20-C330-A40D-20CA-B1F0DC973F93}"/>
              </a:ext>
            </a:extLst>
          </p:cNvPr>
          <p:cNvCxnSpPr/>
          <p:nvPr/>
        </p:nvCxnSpPr>
        <p:spPr>
          <a:xfrm flipH="1">
            <a:off x="4164430" y="2328069"/>
            <a:ext cx="1753" cy="80507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7A02B0D6-9D12-DD57-6808-3453EC5E1CA9}"/>
              </a:ext>
            </a:extLst>
          </p:cNvPr>
          <p:cNvSpPr txBox="1"/>
          <p:nvPr/>
        </p:nvSpPr>
        <p:spPr>
          <a:xfrm>
            <a:off x="3811829" y="1936577"/>
            <a:ext cx="5112567" cy="535111"/>
          </a:xfrm>
          <a:prstGeom prst="rect">
            <a:avLst/>
          </a:prstGeom>
          <a:solidFill>
            <a:srgbClr val="FFC000"/>
          </a:solidFill>
          <a:ln w="19050">
            <a:solidFill>
              <a:schemeClr val="tx1"/>
            </a:solid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defTabSz="846414">
              <a:defRPr/>
            </a:pPr>
            <a:r>
              <a:rPr kumimoji="0" lang="en-US" altLang="ja-JP" sz="1400" b="1" i="0" u="none" strike="noStrike" kern="1200" cap="none" spc="0" normalizeH="0" baseline="0" noProof="0">
                <a:ln>
                  <a:noFill/>
                </a:ln>
                <a:solidFill>
                  <a:schemeClr val="tx1"/>
                </a:solidFill>
                <a:effectLst/>
                <a:uLnTx/>
                <a:uFillTx/>
                <a:latin typeface="メイリオ"/>
                <a:ea typeface="メイリオ"/>
                <a:cs typeface="+mn-cs"/>
              </a:rPr>
              <a:t>Ⅲ</a:t>
            </a:r>
            <a:r>
              <a:rPr kumimoji="0" lang="ja-JP" altLang="en-US" sz="1400" b="1" i="0" u="none" strike="noStrike" kern="1200" cap="none" spc="0" normalizeH="0" baseline="0" noProof="0">
                <a:ln>
                  <a:noFill/>
                </a:ln>
                <a:solidFill>
                  <a:schemeClr val="tx1"/>
                </a:solidFill>
                <a:effectLst/>
                <a:uLnTx/>
                <a:uFillTx/>
                <a:latin typeface="メイリオ"/>
                <a:ea typeface="メイリオ"/>
                <a:cs typeface="+mn-cs"/>
              </a:rPr>
              <a:t>　教育訓練給付</a:t>
            </a:r>
            <a:endParaRPr kumimoji="0" lang="en-US" altLang="ja-JP" sz="1400" b="1" i="0" u="none" strike="noStrike" kern="1200" cap="none" spc="0" normalizeH="0" baseline="0" noProof="0">
              <a:ln>
                <a:noFill/>
              </a:ln>
              <a:solidFill>
                <a:schemeClr val="tx1"/>
              </a:solidFill>
              <a:effectLst/>
              <a:uLnTx/>
              <a:uFillTx/>
              <a:latin typeface="メイリオ"/>
              <a:ea typeface="メイリオ"/>
              <a:cs typeface="+mn-cs"/>
            </a:endParaRPr>
          </a:p>
          <a:p>
            <a:pPr defTabSz="846414">
              <a:defRPr/>
            </a:pPr>
            <a:r>
              <a:rPr kumimoji="0" lang="ja-JP" altLang="en-US" sz="1400" b="1" i="0" u="none" strike="noStrike" kern="1200" cap="none" spc="0" normalizeH="0" baseline="0" noProof="0">
                <a:ln>
                  <a:noFill/>
                </a:ln>
                <a:solidFill>
                  <a:schemeClr val="tx1"/>
                </a:solidFill>
                <a:effectLst/>
                <a:uLnTx/>
                <a:uFillTx/>
                <a:latin typeface="メイリオ"/>
                <a:ea typeface="メイリオ"/>
                <a:cs typeface="+mn-cs"/>
              </a:rPr>
              <a:t>　　　　　　　　　　　　　　　　　　　　　　</a:t>
            </a:r>
            <a:r>
              <a:rPr kumimoji="0" lang="ja-JP" altLang="en-US" sz="1296" b="0" i="0" u="none" strike="noStrike" kern="1200" cap="none" spc="0" normalizeH="0" baseline="0" noProof="0">
                <a:ln>
                  <a:noFill/>
                </a:ln>
                <a:solidFill>
                  <a:srgbClr val="FF0000"/>
                </a:solidFill>
                <a:effectLst/>
                <a:uLnTx/>
                <a:uFillTx/>
                <a:latin typeface="メイリオ"/>
                <a:ea typeface="メイリオ"/>
                <a:cs typeface="+mn-cs"/>
              </a:rPr>
              <a:t>国庫負担あり</a:t>
            </a:r>
            <a:r>
              <a:rPr kumimoji="0" lang="ja-JP" altLang="en-US" sz="1296" b="1" i="0" u="none" strike="noStrike" kern="1200" cap="none" spc="0" normalizeH="0" baseline="0" noProof="0">
                <a:ln>
                  <a:noFill/>
                </a:ln>
                <a:solidFill>
                  <a:srgbClr val="FF0000"/>
                </a:solidFill>
                <a:effectLst/>
                <a:uLnTx/>
                <a:uFillTx/>
                <a:latin typeface="メイリオ"/>
                <a:ea typeface="メイリオ"/>
                <a:cs typeface="+mn-cs"/>
              </a:rPr>
              <a:t>　</a:t>
            </a:r>
            <a:endParaRPr kumimoji="0" lang="en-US" altLang="ja-JP" sz="1296" b="1" i="0" u="none" strike="noStrike" kern="1200" cap="none" spc="0" normalizeH="0" baseline="0" noProof="0">
              <a:ln>
                <a:noFill/>
              </a:ln>
              <a:solidFill>
                <a:srgbClr val="FF0000"/>
              </a:solidFill>
              <a:effectLst/>
              <a:uLnTx/>
              <a:uFillTx/>
              <a:latin typeface="メイリオ"/>
              <a:ea typeface="メイリオ"/>
              <a:cs typeface="+mn-cs"/>
            </a:endParaRPr>
          </a:p>
        </p:txBody>
      </p:sp>
      <p:cxnSp>
        <p:nvCxnSpPr>
          <p:cNvPr id="16" name="コネクタ: カギ線 15">
            <a:extLst>
              <a:ext uri="{FF2B5EF4-FFF2-40B4-BE49-F238E27FC236}">
                <a16:creationId xmlns:a16="http://schemas.microsoft.com/office/drawing/2014/main" id="{892CC75E-7855-7AB3-92CE-4379F91C4AF6}"/>
              </a:ext>
            </a:extLst>
          </p:cNvPr>
          <p:cNvCxnSpPr>
            <a:cxnSpLocks/>
            <a:stCxn id="6" idx="3"/>
            <a:endCxn id="7" idx="1"/>
          </p:cNvCxnSpPr>
          <p:nvPr/>
        </p:nvCxnSpPr>
        <p:spPr>
          <a:xfrm flipV="1">
            <a:off x="2252480" y="946291"/>
            <a:ext cx="1552956" cy="1223014"/>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コネクタ: カギ線 16">
            <a:extLst>
              <a:ext uri="{FF2B5EF4-FFF2-40B4-BE49-F238E27FC236}">
                <a16:creationId xmlns:a16="http://schemas.microsoft.com/office/drawing/2014/main" id="{72B535B7-AA33-A204-BC9D-4E7D8FD7D950}"/>
              </a:ext>
            </a:extLst>
          </p:cNvPr>
          <p:cNvCxnSpPr>
            <a:cxnSpLocks/>
            <a:stCxn id="6" idx="3"/>
            <a:endCxn id="8" idx="1"/>
          </p:cNvCxnSpPr>
          <p:nvPr/>
        </p:nvCxnSpPr>
        <p:spPr>
          <a:xfrm flipV="1">
            <a:off x="2252480" y="1573552"/>
            <a:ext cx="1555733" cy="595753"/>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コネクタ: カギ線 17">
            <a:extLst>
              <a:ext uri="{FF2B5EF4-FFF2-40B4-BE49-F238E27FC236}">
                <a16:creationId xmlns:a16="http://schemas.microsoft.com/office/drawing/2014/main" id="{F6A6975F-CEB7-3D08-ABE3-7A93920C9971}"/>
              </a:ext>
            </a:extLst>
          </p:cNvPr>
          <p:cNvCxnSpPr>
            <a:cxnSpLocks/>
          </p:cNvCxnSpPr>
          <p:nvPr/>
        </p:nvCxnSpPr>
        <p:spPr>
          <a:xfrm>
            <a:off x="2252480" y="2158419"/>
            <a:ext cx="1559349" cy="34828"/>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コネクタ: カギ線 18">
            <a:extLst>
              <a:ext uri="{FF2B5EF4-FFF2-40B4-BE49-F238E27FC236}">
                <a16:creationId xmlns:a16="http://schemas.microsoft.com/office/drawing/2014/main" id="{83F517C8-BBD2-F458-56C1-3BCFEAFA6ABE}"/>
              </a:ext>
            </a:extLst>
          </p:cNvPr>
          <p:cNvCxnSpPr>
            <a:cxnSpLocks/>
          </p:cNvCxnSpPr>
          <p:nvPr/>
        </p:nvCxnSpPr>
        <p:spPr>
          <a:xfrm>
            <a:off x="2252480" y="2169305"/>
            <a:ext cx="1552956" cy="1849385"/>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7F3FFA21-62DF-1637-31B1-3FADBC27AEF1}"/>
              </a:ext>
            </a:extLst>
          </p:cNvPr>
          <p:cNvSpPr txBox="1"/>
          <p:nvPr/>
        </p:nvSpPr>
        <p:spPr>
          <a:xfrm>
            <a:off x="127475" y="5155791"/>
            <a:ext cx="2119451" cy="718145"/>
          </a:xfrm>
          <a:prstGeom prst="rect">
            <a:avLst/>
          </a:prstGeom>
          <a:noFill/>
          <a:ln w="19050">
            <a:solidFill>
              <a:schemeClr val="tx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marL="0" marR="0" lvl="0" indent="0" algn="ctr" defTabSz="846414" rtl="0" eaLnBrk="1" fontAlgn="auto" latinLnBrk="0" hangingPunct="1">
              <a:lnSpc>
                <a:spcPct val="100000"/>
              </a:lnSpc>
              <a:spcBef>
                <a:spcPts val="0"/>
              </a:spcBef>
              <a:spcAft>
                <a:spcPts val="0"/>
              </a:spcAft>
              <a:buClrTx/>
              <a:buSzTx/>
              <a:buFontTx/>
              <a:buNone/>
              <a:tabLst/>
              <a:defRPr/>
            </a:pPr>
            <a:endParaRPr kumimoji="0" lang="en-US" altLang="ja-JP" sz="1600" b="1" i="0" u="none" strike="noStrike" kern="1200" cap="none" spc="0" normalizeH="0" baseline="0" noProof="0">
              <a:ln>
                <a:noFill/>
              </a:ln>
              <a:solidFill>
                <a:schemeClr val="tx1"/>
              </a:solidFill>
              <a:effectLst/>
              <a:uLnTx/>
              <a:uFillTx/>
              <a:latin typeface="メイリオ"/>
              <a:ea typeface="メイリオ"/>
              <a:cs typeface="+mn-cs"/>
            </a:endParaRPr>
          </a:p>
          <a:p>
            <a:pPr marL="0" marR="0" lvl="0" indent="0" algn="ctr" defTabSz="846414"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a:ln>
                  <a:noFill/>
                </a:ln>
                <a:solidFill>
                  <a:schemeClr val="tx1"/>
                </a:solidFill>
                <a:effectLst/>
                <a:uLnTx/>
                <a:uFillTx/>
                <a:latin typeface="メイリオ"/>
                <a:ea typeface="メイリオ"/>
                <a:cs typeface="+mn-cs"/>
              </a:rPr>
              <a:t>求職者支援事業</a:t>
            </a:r>
            <a:endParaRPr kumimoji="0" lang="en-US" altLang="ja-JP" sz="1600" b="1" i="0" u="none" strike="noStrike" kern="1200" cap="none" spc="0" normalizeH="0" baseline="0" noProof="0">
              <a:ln>
                <a:noFill/>
              </a:ln>
              <a:solidFill>
                <a:schemeClr val="tx1"/>
              </a:solidFill>
              <a:effectLst/>
              <a:uLnTx/>
              <a:uFillTx/>
              <a:latin typeface="メイリオ"/>
              <a:ea typeface="メイリオ"/>
              <a:cs typeface="+mn-cs"/>
            </a:endParaRPr>
          </a:p>
          <a:p>
            <a:pPr marL="0" marR="0" lvl="0" indent="0" algn="ctr" defTabSz="846414" rtl="0" eaLnBrk="1" fontAlgn="auto" latinLnBrk="0" hangingPunct="1">
              <a:lnSpc>
                <a:spcPct val="100000"/>
              </a:lnSpc>
              <a:spcBef>
                <a:spcPts val="0"/>
              </a:spcBef>
              <a:spcAft>
                <a:spcPts val="0"/>
              </a:spcAft>
              <a:buClrTx/>
              <a:buSzTx/>
              <a:buFontTx/>
              <a:buNone/>
              <a:tabLst/>
              <a:defRPr/>
            </a:pPr>
            <a:endParaRPr kumimoji="0" lang="en-US" altLang="ja-JP" sz="1300" b="0" i="0" u="none" strike="noStrike" kern="1200" cap="none" spc="0" normalizeH="0" baseline="30000" noProof="0">
              <a:ln>
                <a:noFill/>
              </a:ln>
              <a:solidFill>
                <a:schemeClr val="tx1"/>
              </a:solidFill>
              <a:effectLst/>
              <a:uLnTx/>
              <a:uFillTx/>
              <a:latin typeface="メイリオ"/>
              <a:ea typeface="メイリオ"/>
              <a:cs typeface="+mn-cs"/>
            </a:endParaRPr>
          </a:p>
        </p:txBody>
      </p:sp>
      <p:sp>
        <p:nvSpPr>
          <p:cNvPr id="22" name="テキスト ボックス 21">
            <a:extLst>
              <a:ext uri="{FF2B5EF4-FFF2-40B4-BE49-F238E27FC236}">
                <a16:creationId xmlns:a16="http://schemas.microsoft.com/office/drawing/2014/main" id="{F286ECEC-1DCF-D46D-80F8-C572090F45C6}"/>
              </a:ext>
            </a:extLst>
          </p:cNvPr>
          <p:cNvSpPr txBox="1"/>
          <p:nvPr/>
        </p:nvSpPr>
        <p:spPr>
          <a:xfrm>
            <a:off x="222758" y="5925408"/>
            <a:ext cx="4254692" cy="246221"/>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marL="0" marR="0" lvl="0" indent="0" defTabSz="846414" rtl="0" eaLnBrk="1" fontAlgn="auto" latinLnBrk="0" hangingPunct="1">
              <a:lnSpc>
                <a:spcPct val="100000"/>
              </a:lnSpc>
              <a:spcBef>
                <a:spcPts val="0"/>
              </a:spcBef>
              <a:spcAft>
                <a:spcPts val="0"/>
              </a:spcAft>
              <a:buClrTx/>
              <a:buSzTx/>
              <a:buFontTx/>
              <a:buNone/>
              <a:tabLst/>
              <a:defRPr/>
            </a:pPr>
            <a:r>
              <a:rPr kumimoji="0" lang="en-US" altLang="ja-JP" sz="1000" i="0" u="none" strike="noStrike" kern="1200" cap="none" spc="0" normalizeH="0" baseline="0" noProof="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r>
              <a:rPr kumimoji="0" lang="ja-JP" altLang="en-US" sz="1000" i="0" u="none" strike="noStrike" kern="1200" cap="none" spc="0" normalizeH="0" baseline="0" noProof="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当分の間、本則（１</a:t>
            </a:r>
            <a:r>
              <a:rPr kumimoji="0" lang="en-US" altLang="ja-JP" sz="1000" i="0" u="none" strike="noStrike" kern="1200" cap="none" spc="0" normalizeH="0" baseline="0" noProof="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r>
              <a:rPr kumimoji="0" lang="ja-JP" altLang="en-US" sz="1000" i="0" u="none" strike="noStrike" kern="1200" cap="none" spc="0" normalizeH="0" baseline="0" noProof="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２）の</a:t>
            </a:r>
            <a:r>
              <a:rPr kumimoji="0" lang="en-US" altLang="ja-JP" sz="1000" i="0" u="none" strike="noStrike" kern="1200" cap="none" spc="0" normalizeH="0" baseline="0" noProof="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55</a:t>
            </a:r>
            <a:r>
              <a:rPr kumimoji="0" lang="ja-JP" altLang="en-US" sz="1000" i="0" u="none" strike="noStrike" kern="1200" cap="none" spc="0" normalizeH="0" baseline="0" noProof="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0" lang="en-US" altLang="ja-JP" sz="900" i="0" u="none" strike="noStrike" kern="1200" cap="none" spc="0" normalizeH="0" baseline="0" noProof="0">
              <a:ln>
                <a:noFill/>
              </a:ln>
              <a:solidFill>
                <a:schemeClr val="tx1"/>
              </a:solidFill>
              <a:effectLst/>
              <a:uLnTx/>
              <a:uFillTx/>
              <a:latin typeface="メイリオ"/>
              <a:ea typeface="メイリオ"/>
              <a:cs typeface="+mn-cs"/>
            </a:endParaRPr>
          </a:p>
        </p:txBody>
      </p:sp>
      <p:sp>
        <p:nvSpPr>
          <p:cNvPr id="23" name="テキスト ボックス 22">
            <a:extLst>
              <a:ext uri="{FF2B5EF4-FFF2-40B4-BE49-F238E27FC236}">
                <a16:creationId xmlns:a16="http://schemas.microsoft.com/office/drawing/2014/main" id="{2B424688-1719-D9B4-9939-756FF9CDCA3C}"/>
              </a:ext>
            </a:extLst>
          </p:cNvPr>
          <p:cNvSpPr txBox="1"/>
          <p:nvPr/>
        </p:nvSpPr>
        <p:spPr>
          <a:xfrm>
            <a:off x="3809052" y="4583797"/>
            <a:ext cx="5102773" cy="307777"/>
          </a:xfrm>
          <a:prstGeom prst="rect">
            <a:avLst/>
          </a:prstGeom>
          <a:solidFill>
            <a:schemeClr val="bg1"/>
          </a:solidFill>
          <a:ln w="12700">
            <a:solidFill>
              <a:schemeClr val="tx1"/>
            </a:solidFill>
          </a:ln>
        </p:spPr>
        <p:style>
          <a:lnRef idx="2">
            <a:schemeClr val="dk1">
              <a:shade val="50000"/>
            </a:schemeClr>
          </a:lnRef>
          <a:fillRef idx="1">
            <a:schemeClr val="dk1"/>
          </a:fillRef>
          <a:effectRef idx="0">
            <a:schemeClr val="dk1"/>
          </a:effectRef>
          <a:fontRef idx="minor">
            <a:schemeClr val="lt1"/>
          </a:fontRef>
        </p:style>
        <p:txBody>
          <a:bodyPr wrap="square" rtlCol="0" anchor="ctr">
            <a:spAutoFit/>
          </a:bodyPr>
          <a:lstStyle/>
          <a:p>
            <a:pPr defTabSz="846414">
              <a:defRPr/>
            </a:pPr>
            <a:r>
              <a:rPr kumimoji="0" lang="ja-JP" altLang="en-US" sz="1400" i="0" u="none" strike="noStrike" kern="1200" cap="none" spc="0" normalizeH="0" baseline="0" noProof="0">
                <a:ln>
                  <a:noFill/>
                </a:ln>
                <a:solidFill>
                  <a:schemeClr val="tx1"/>
                </a:solidFill>
                <a:effectLst/>
                <a:uLnTx/>
                <a:uFillTx/>
                <a:latin typeface="メイリオ"/>
                <a:ea typeface="メイリオ"/>
                <a:cs typeface="+mn-cs"/>
              </a:rPr>
              <a:t>①　</a:t>
            </a:r>
            <a:r>
              <a:rPr lang="ja-JP" altLang="en-US" sz="1400">
                <a:solidFill>
                  <a:schemeClr val="tx1"/>
                </a:solidFill>
                <a:latin typeface="メイリオ"/>
                <a:ea typeface="メイリオ"/>
              </a:rPr>
              <a:t>求職者支援訓練</a:t>
            </a:r>
            <a:endParaRPr lang="en-US" altLang="ja-JP" sz="1400">
              <a:solidFill>
                <a:schemeClr val="tx1"/>
              </a:solidFill>
              <a:latin typeface="メイリオ"/>
              <a:ea typeface="メイリオ"/>
            </a:endParaRPr>
          </a:p>
        </p:txBody>
      </p:sp>
      <p:sp>
        <p:nvSpPr>
          <p:cNvPr id="24" name="テキスト ボックス 23">
            <a:extLst>
              <a:ext uri="{FF2B5EF4-FFF2-40B4-BE49-F238E27FC236}">
                <a16:creationId xmlns:a16="http://schemas.microsoft.com/office/drawing/2014/main" id="{53374FC9-39BA-EB2E-C670-1DD4800DED72}"/>
              </a:ext>
            </a:extLst>
          </p:cNvPr>
          <p:cNvSpPr txBox="1"/>
          <p:nvPr/>
        </p:nvSpPr>
        <p:spPr>
          <a:xfrm>
            <a:off x="3811829" y="5035590"/>
            <a:ext cx="5102774" cy="307777"/>
          </a:xfrm>
          <a:prstGeom prst="rect">
            <a:avLst/>
          </a:prstGeom>
          <a:solidFill>
            <a:schemeClr val="bg1"/>
          </a:solidFill>
          <a:ln w="12700">
            <a:solidFill>
              <a:schemeClr val="tx1"/>
            </a:solidFill>
          </a:ln>
        </p:spPr>
        <p:style>
          <a:lnRef idx="2">
            <a:schemeClr val="dk1">
              <a:shade val="50000"/>
            </a:schemeClr>
          </a:lnRef>
          <a:fillRef idx="1">
            <a:schemeClr val="dk1"/>
          </a:fillRef>
          <a:effectRef idx="0">
            <a:schemeClr val="dk1"/>
          </a:effectRef>
          <a:fontRef idx="minor">
            <a:schemeClr val="lt1"/>
          </a:fontRef>
        </p:style>
        <p:txBody>
          <a:bodyPr wrap="square" rtlCol="0" anchor="ctr">
            <a:spAutoFit/>
          </a:bodyPr>
          <a:lstStyle/>
          <a:p>
            <a:pPr defTabSz="846414">
              <a:defRPr/>
            </a:pPr>
            <a:r>
              <a:rPr kumimoji="0" lang="ja-JP" altLang="en-US" sz="1400" i="0" u="none" strike="noStrike" kern="1200" cap="none" spc="0" normalizeH="0" baseline="0" noProof="0">
                <a:ln>
                  <a:noFill/>
                </a:ln>
                <a:solidFill>
                  <a:schemeClr val="tx1"/>
                </a:solidFill>
                <a:effectLst/>
                <a:uLnTx/>
                <a:uFillTx/>
                <a:latin typeface="メイリオ"/>
                <a:ea typeface="メイリオ"/>
                <a:cs typeface="+mn-cs"/>
              </a:rPr>
              <a:t>②　</a:t>
            </a:r>
            <a:r>
              <a:rPr lang="ja-JP" altLang="en-US" sz="1400">
                <a:solidFill>
                  <a:schemeClr val="tx1"/>
                </a:solidFill>
                <a:latin typeface="メイリオ"/>
                <a:ea typeface="メイリオ"/>
              </a:rPr>
              <a:t>職業訓練受講給付金</a:t>
            </a:r>
            <a:endParaRPr lang="en-US" altLang="ja-JP" sz="1400">
              <a:solidFill>
                <a:schemeClr val="tx1"/>
              </a:solidFill>
              <a:latin typeface="メイリオ"/>
              <a:ea typeface="メイリオ"/>
            </a:endParaRPr>
          </a:p>
        </p:txBody>
      </p:sp>
      <p:sp>
        <p:nvSpPr>
          <p:cNvPr id="25" name="テキスト ボックス 24">
            <a:extLst>
              <a:ext uri="{FF2B5EF4-FFF2-40B4-BE49-F238E27FC236}">
                <a16:creationId xmlns:a16="http://schemas.microsoft.com/office/drawing/2014/main" id="{141DBBCB-63B1-3A52-73A9-8CFC57AD5BB1}"/>
              </a:ext>
            </a:extLst>
          </p:cNvPr>
          <p:cNvSpPr txBox="1"/>
          <p:nvPr/>
        </p:nvSpPr>
        <p:spPr>
          <a:xfrm>
            <a:off x="3809052" y="5971694"/>
            <a:ext cx="5105551" cy="307777"/>
          </a:xfrm>
          <a:prstGeom prst="rect">
            <a:avLst/>
          </a:prstGeom>
          <a:solidFill>
            <a:srgbClr val="7030A0"/>
          </a:solidFill>
          <a:ln w="12700">
            <a:solidFill>
              <a:schemeClr val="tx1"/>
            </a:solidFill>
          </a:ln>
        </p:spPr>
        <p:style>
          <a:lnRef idx="2">
            <a:schemeClr val="dk1">
              <a:shade val="50000"/>
            </a:schemeClr>
          </a:lnRef>
          <a:fillRef idx="1">
            <a:schemeClr val="dk1"/>
          </a:fillRef>
          <a:effectRef idx="0">
            <a:schemeClr val="dk1"/>
          </a:effectRef>
          <a:fontRef idx="minor">
            <a:schemeClr val="lt1"/>
          </a:fontRef>
        </p:style>
        <p:txBody>
          <a:bodyPr wrap="square" rtlCol="0" anchor="ctr">
            <a:spAutoFit/>
          </a:bodyPr>
          <a:lstStyle/>
          <a:p>
            <a:pPr marL="0" marR="0" lvl="0" indent="0" algn="l" defTabSz="846414" rtl="0" eaLnBrk="1" fontAlgn="auto" latinLnBrk="0" hangingPunct="1">
              <a:lnSpc>
                <a:spcPct val="100000"/>
              </a:lnSpc>
              <a:spcBef>
                <a:spcPts val="0"/>
              </a:spcBef>
              <a:spcAft>
                <a:spcPts val="0"/>
              </a:spcAft>
              <a:buClrTx/>
              <a:buSzTx/>
              <a:buFontTx/>
              <a:buNone/>
              <a:tabLst/>
              <a:defRPr/>
            </a:pPr>
            <a:r>
              <a:rPr kumimoji="0" lang="ja-JP" altLang="en-US" sz="1400" i="0" u="none" strike="noStrike" kern="1200" cap="none" spc="0" normalizeH="0" baseline="0" noProof="0">
                <a:ln>
                  <a:noFill/>
                </a:ln>
                <a:solidFill>
                  <a:schemeClr val="bg1"/>
                </a:solidFill>
                <a:effectLst/>
                <a:uLnTx/>
                <a:uFillTx/>
                <a:latin typeface="メイリオ"/>
                <a:ea typeface="メイリオ"/>
                <a:cs typeface="+mn-cs"/>
              </a:rPr>
              <a:t>④　</a:t>
            </a:r>
            <a:r>
              <a:rPr kumimoji="0" lang="ja-JP" altLang="en-US" sz="1400" b="1" i="0" u="none" strike="noStrike" kern="1200" cap="none" spc="0" normalizeH="0" baseline="0" noProof="0">
                <a:ln>
                  <a:noFill/>
                </a:ln>
                <a:solidFill>
                  <a:schemeClr val="bg1"/>
                </a:solidFill>
                <a:effectLst/>
                <a:uLnTx/>
                <a:uFillTx/>
                <a:latin typeface="メイリオ"/>
                <a:ea typeface="メイリオ"/>
                <a:cs typeface="+mn-cs"/>
              </a:rPr>
              <a:t>新融資制度</a:t>
            </a:r>
          </a:p>
        </p:txBody>
      </p:sp>
      <p:cxnSp>
        <p:nvCxnSpPr>
          <p:cNvPr id="26" name="コネクタ: カギ線 25">
            <a:extLst>
              <a:ext uri="{FF2B5EF4-FFF2-40B4-BE49-F238E27FC236}">
                <a16:creationId xmlns:a16="http://schemas.microsoft.com/office/drawing/2014/main" id="{A5A7304C-0791-B0D8-1418-F7E55C611763}"/>
              </a:ext>
            </a:extLst>
          </p:cNvPr>
          <p:cNvCxnSpPr>
            <a:cxnSpLocks/>
            <a:stCxn id="21" idx="3"/>
            <a:endCxn id="23" idx="1"/>
          </p:cNvCxnSpPr>
          <p:nvPr/>
        </p:nvCxnSpPr>
        <p:spPr>
          <a:xfrm flipV="1">
            <a:off x="2246926" y="4737686"/>
            <a:ext cx="1562126" cy="777178"/>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コネクタ: カギ線 26">
            <a:extLst>
              <a:ext uri="{FF2B5EF4-FFF2-40B4-BE49-F238E27FC236}">
                <a16:creationId xmlns:a16="http://schemas.microsoft.com/office/drawing/2014/main" id="{85E0F32D-381B-DB1F-ADE2-9C88EDE6CA74}"/>
              </a:ext>
            </a:extLst>
          </p:cNvPr>
          <p:cNvCxnSpPr>
            <a:cxnSpLocks/>
            <a:stCxn id="21" idx="3"/>
            <a:endCxn id="24" idx="1"/>
          </p:cNvCxnSpPr>
          <p:nvPr/>
        </p:nvCxnSpPr>
        <p:spPr>
          <a:xfrm flipV="1">
            <a:off x="2246926" y="5189479"/>
            <a:ext cx="1564903" cy="325385"/>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コネクタ: カギ線 27">
            <a:extLst>
              <a:ext uri="{FF2B5EF4-FFF2-40B4-BE49-F238E27FC236}">
                <a16:creationId xmlns:a16="http://schemas.microsoft.com/office/drawing/2014/main" id="{700E1FCC-B1FD-CEF3-1ECE-4888F5710A6B}"/>
              </a:ext>
            </a:extLst>
          </p:cNvPr>
          <p:cNvCxnSpPr>
            <a:cxnSpLocks/>
            <a:stCxn id="21" idx="3"/>
            <a:endCxn id="30" idx="1"/>
          </p:cNvCxnSpPr>
          <p:nvPr/>
        </p:nvCxnSpPr>
        <p:spPr>
          <a:xfrm>
            <a:off x="2246926" y="5514864"/>
            <a:ext cx="1568304" cy="158926"/>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コネクタ: カギ線 28">
            <a:extLst>
              <a:ext uri="{FF2B5EF4-FFF2-40B4-BE49-F238E27FC236}">
                <a16:creationId xmlns:a16="http://schemas.microsoft.com/office/drawing/2014/main" id="{1CAAF21E-503B-CC52-0A9F-A304816A0F9D}"/>
              </a:ext>
            </a:extLst>
          </p:cNvPr>
          <p:cNvCxnSpPr>
            <a:cxnSpLocks/>
            <a:stCxn id="21" idx="3"/>
            <a:endCxn id="25" idx="1"/>
          </p:cNvCxnSpPr>
          <p:nvPr/>
        </p:nvCxnSpPr>
        <p:spPr>
          <a:xfrm>
            <a:off x="2246926" y="5514864"/>
            <a:ext cx="1562126" cy="610719"/>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AB22116E-B4C6-C462-1470-152A96AF6FF5}"/>
              </a:ext>
            </a:extLst>
          </p:cNvPr>
          <p:cNvSpPr txBox="1"/>
          <p:nvPr/>
        </p:nvSpPr>
        <p:spPr>
          <a:xfrm>
            <a:off x="3815230" y="5519901"/>
            <a:ext cx="5102774" cy="307777"/>
          </a:xfrm>
          <a:prstGeom prst="rect">
            <a:avLst/>
          </a:prstGeom>
          <a:solidFill>
            <a:schemeClr val="bg1"/>
          </a:solidFill>
          <a:ln w="12700">
            <a:solidFill>
              <a:schemeClr val="tx1"/>
            </a:solidFill>
          </a:ln>
        </p:spPr>
        <p:style>
          <a:lnRef idx="2">
            <a:schemeClr val="dk1">
              <a:shade val="50000"/>
            </a:schemeClr>
          </a:lnRef>
          <a:fillRef idx="1">
            <a:schemeClr val="dk1"/>
          </a:fillRef>
          <a:effectRef idx="0">
            <a:schemeClr val="dk1"/>
          </a:effectRef>
          <a:fontRef idx="minor">
            <a:schemeClr val="lt1"/>
          </a:fontRef>
        </p:style>
        <p:txBody>
          <a:bodyPr wrap="square" rtlCol="0" anchor="ctr">
            <a:spAutoFit/>
          </a:bodyPr>
          <a:lstStyle/>
          <a:p>
            <a:pPr defTabSz="846414">
              <a:defRPr/>
            </a:pPr>
            <a:r>
              <a:rPr kumimoji="0" lang="ja-JP" altLang="en-US" sz="1400" i="0" u="none" strike="noStrike" kern="1200" cap="none" spc="0" normalizeH="0" baseline="0" noProof="0">
                <a:ln>
                  <a:noFill/>
                </a:ln>
                <a:solidFill>
                  <a:schemeClr val="tx1"/>
                </a:solidFill>
                <a:effectLst/>
                <a:uLnTx/>
                <a:uFillTx/>
                <a:latin typeface="メイリオ"/>
                <a:ea typeface="メイリオ"/>
                <a:cs typeface="+mn-cs"/>
              </a:rPr>
              <a:t>③　求職者支援資金融資</a:t>
            </a:r>
            <a:endParaRPr lang="en-US" altLang="ja-JP" sz="1400">
              <a:solidFill>
                <a:schemeClr val="tx1"/>
              </a:solidFill>
              <a:latin typeface="メイリオ"/>
              <a:ea typeface="メイリオ"/>
            </a:endParaRPr>
          </a:p>
        </p:txBody>
      </p:sp>
      <p:sp>
        <p:nvSpPr>
          <p:cNvPr id="31" name="スライド番号プレースホルダー 30">
            <a:extLst>
              <a:ext uri="{FF2B5EF4-FFF2-40B4-BE49-F238E27FC236}">
                <a16:creationId xmlns:a16="http://schemas.microsoft.com/office/drawing/2014/main" id="{67ED4168-AE07-1E7B-4D84-A5216AAA643C}"/>
              </a:ext>
            </a:extLst>
          </p:cNvPr>
          <p:cNvSpPr>
            <a:spLocks noGrp="1"/>
          </p:cNvSpPr>
          <p:nvPr>
            <p:ph type="sldNum" sz="quarter" idx="12"/>
          </p:nvPr>
        </p:nvSpPr>
        <p:spPr>
          <a:xfrm>
            <a:off x="6727770" y="6581201"/>
            <a:ext cx="2057400" cy="365125"/>
          </a:xfrm>
        </p:spPr>
        <p:txBody>
          <a:bodyPr/>
          <a:lstStyle/>
          <a:p>
            <a:fld id="{35C33ED6-FC56-45B4-84A9-36DA83A7A0CD}" type="slidenum">
              <a:rPr kumimoji="1" lang="ja-JP" altLang="en-US" sz="1600" smtClean="0">
                <a:solidFill>
                  <a:schemeClr val="tx1"/>
                </a:solidFill>
              </a:rPr>
              <a:t>9</a:t>
            </a:fld>
            <a:endParaRPr kumimoji="1" lang="ja-JP" altLang="en-US" sz="1600">
              <a:solidFill>
                <a:schemeClr val="tx1"/>
              </a:solidFill>
            </a:endParaRPr>
          </a:p>
        </p:txBody>
      </p:sp>
      <p:sp>
        <p:nvSpPr>
          <p:cNvPr id="41" name="正方形/長方形 40">
            <a:extLst>
              <a:ext uri="{FF2B5EF4-FFF2-40B4-BE49-F238E27FC236}">
                <a16:creationId xmlns:a16="http://schemas.microsoft.com/office/drawing/2014/main" id="{4ED4D019-008B-E58C-F132-F12BCC1D33E9}"/>
              </a:ext>
            </a:extLst>
          </p:cNvPr>
          <p:cNvSpPr/>
          <p:nvPr/>
        </p:nvSpPr>
        <p:spPr>
          <a:xfrm>
            <a:off x="161808" y="6576117"/>
            <a:ext cx="6221527" cy="230832"/>
          </a:xfrm>
          <a:prstGeom prst="rect">
            <a:avLst/>
          </a:prstGeom>
        </p:spPr>
        <p:txBody>
          <a:bodyPr wrap="square">
            <a:spAutoFit/>
          </a:bodyPr>
          <a:lstStyle/>
          <a:p>
            <a:pPr defTabSz="914400">
              <a:defRPr/>
            </a:pPr>
            <a:r>
              <a:rPr kumimoji="1" lang="ja-JP" altLang="en-US" sz="900">
                <a:solidFill>
                  <a:srgbClr val="000000"/>
                </a:solidFill>
                <a:latin typeface="メイリオ"/>
                <a:ea typeface="メイリオ"/>
              </a:rPr>
              <a:t>出典：厚生労働省「第</a:t>
            </a:r>
            <a:r>
              <a:rPr kumimoji="1" lang="en-US" altLang="ja-JP" sz="900">
                <a:solidFill>
                  <a:srgbClr val="000000"/>
                </a:solidFill>
                <a:latin typeface="メイリオ"/>
                <a:ea typeface="メイリオ"/>
              </a:rPr>
              <a:t>190</a:t>
            </a:r>
            <a:r>
              <a:rPr kumimoji="1" lang="ja-JP" altLang="en-US" sz="900">
                <a:solidFill>
                  <a:srgbClr val="000000"/>
                </a:solidFill>
                <a:latin typeface="メイリオ"/>
                <a:ea typeface="メイリオ"/>
              </a:rPr>
              <a:t>回雇用保険部会資料」（</a:t>
            </a:r>
            <a:r>
              <a:rPr kumimoji="1" lang="en-US" altLang="ja-JP" sz="900">
                <a:solidFill>
                  <a:srgbClr val="000000"/>
                </a:solidFill>
                <a:latin typeface="メイリオ"/>
                <a:ea typeface="メイリオ"/>
              </a:rPr>
              <a:t>2023</a:t>
            </a:r>
            <a:r>
              <a:rPr kumimoji="1" lang="ja-JP" altLang="en-US" sz="900">
                <a:solidFill>
                  <a:srgbClr val="000000"/>
                </a:solidFill>
                <a:latin typeface="メイリオ"/>
                <a:ea typeface="メイリオ"/>
              </a:rPr>
              <a:t>年</a:t>
            </a:r>
            <a:r>
              <a:rPr kumimoji="1" lang="en-US" altLang="ja-JP" sz="900">
                <a:solidFill>
                  <a:srgbClr val="000000"/>
                </a:solidFill>
                <a:latin typeface="メイリオ"/>
                <a:ea typeface="メイリオ"/>
              </a:rPr>
              <a:t>12</a:t>
            </a:r>
            <a:r>
              <a:rPr kumimoji="1" lang="ja-JP" altLang="en-US" sz="900">
                <a:solidFill>
                  <a:srgbClr val="000000"/>
                </a:solidFill>
                <a:latin typeface="メイリオ"/>
                <a:ea typeface="メイリオ"/>
              </a:rPr>
              <a:t>月</a:t>
            </a:r>
            <a:r>
              <a:rPr kumimoji="1" lang="en-US" altLang="ja-JP" sz="900">
                <a:solidFill>
                  <a:srgbClr val="000000"/>
                </a:solidFill>
                <a:latin typeface="メイリオ"/>
                <a:ea typeface="メイリオ"/>
              </a:rPr>
              <a:t>21</a:t>
            </a:r>
            <a:r>
              <a:rPr kumimoji="1" lang="ja-JP" altLang="en-US" sz="900">
                <a:solidFill>
                  <a:srgbClr val="000000"/>
                </a:solidFill>
                <a:latin typeface="メイリオ"/>
                <a:ea typeface="メイリオ"/>
              </a:rPr>
              <a:t>日）をもとに経団連事務局にて作成</a:t>
            </a:r>
            <a:endParaRPr kumimoji="1" lang="ja-JP" altLang="ja-JP" sz="900" b="0" i="0" u="none" strike="noStrike" kern="1200" cap="none" spc="0" normalizeH="0" baseline="0" noProof="0">
              <a:ln>
                <a:noFill/>
              </a:ln>
              <a:solidFill>
                <a:prstClr val="black"/>
              </a:solidFill>
              <a:effectLst/>
              <a:uLnTx/>
              <a:uFillTx/>
              <a:latin typeface="Arial" panose="020B0604020202020204" pitchFamily="34" charset="0"/>
              <a:ea typeface="ＭＳ Ｐゴシック" pitchFamily="50" charset="-128"/>
              <a:cs typeface="+mn-cs"/>
            </a:endParaRPr>
          </a:p>
        </p:txBody>
      </p:sp>
    </p:spTree>
    <p:extLst>
      <p:ext uri="{BB962C8B-B14F-4D97-AF65-F5344CB8AC3E}">
        <p14:creationId xmlns:p14="http://schemas.microsoft.com/office/powerpoint/2010/main" val="3701791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EAB269AC-9D11-7A75-C4DD-6DCD8C8ACC61}"/>
              </a:ext>
            </a:extLst>
          </p:cNvPr>
          <p:cNvSpPr/>
          <p:nvPr/>
        </p:nvSpPr>
        <p:spPr>
          <a:xfrm>
            <a:off x="67112" y="559262"/>
            <a:ext cx="8985734" cy="1960675"/>
          </a:xfrm>
          <a:prstGeom prst="rect">
            <a:avLst/>
          </a:prstGeom>
          <a:noFill/>
          <a:ln w="190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925" marR="0" lvl="0" indent="-285750" algn="l"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r>
              <a:rPr kumimoji="1" lang="ja-JP" altLang="en-US" sz="1600">
                <a:solidFill>
                  <a:srgbClr val="000000"/>
                </a:solidFill>
                <a:latin typeface="Meiryo" panose="020B0604030504040204" pitchFamily="34" charset="-128"/>
                <a:ea typeface="Meiryo" panose="020B0604030504040204" pitchFamily="34" charset="-128"/>
              </a:rPr>
              <a:t>働き方の多様化を踏まえ、週の所定労働時間が「</a:t>
            </a:r>
            <a:r>
              <a:rPr kumimoji="1" lang="en-US" altLang="ja-JP" sz="1600">
                <a:solidFill>
                  <a:srgbClr val="000000"/>
                </a:solidFill>
                <a:latin typeface="Meiryo" panose="020B0604030504040204" pitchFamily="34" charset="-128"/>
                <a:ea typeface="Meiryo" panose="020B0604030504040204" pitchFamily="34" charset="-128"/>
              </a:rPr>
              <a:t>20</a:t>
            </a:r>
            <a:r>
              <a:rPr kumimoji="1" lang="ja-JP" altLang="en-US" sz="1600">
                <a:solidFill>
                  <a:srgbClr val="000000"/>
                </a:solidFill>
                <a:latin typeface="Meiryo" panose="020B0604030504040204" pitchFamily="34" charset="-128"/>
                <a:ea typeface="Meiryo" panose="020B0604030504040204" pitchFamily="34" charset="-128"/>
              </a:rPr>
              <a:t>時間以上」としている</a:t>
            </a:r>
            <a:r>
              <a:rPr kumimoji="1" lang="ja-JP" altLang="en-US" sz="16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雇用保険制度の適用対象を「</a:t>
            </a:r>
            <a:r>
              <a:rPr kumimoji="1" lang="en-US" altLang="ja-JP"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10</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時間以上</a:t>
            </a:r>
            <a:r>
              <a:rPr kumimoji="1" lang="en-US" altLang="ja-JP" sz="1600" b="1" u="sng">
                <a:solidFill>
                  <a:srgbClr val="000000"/>
                </a:solidFill>
                <a:latin typeface="Meiryo" panose="020B0604030504040204" pitchFamily="34" charset="-128"/>
                <a:ea typeface="Meiryo" panose="020B0604030504040204" pitchFamily="34" charset="-128"/>
              </a:rPr>
              <a:t>20</a:t>
            </a:r>
            <a:r>
              <a:rPr kumimoji="1" lang="ja-JP" altLang="en-US" sz="1600" b="1" u="sng">
                <a:solidFill>
                  <a:srgbClr val="000000"/>
                </a:solidFill>
                <a:latin typeface="Meiryo" panose="020B0604030504040204" pitchFamily="34" charset="-128"/>
                <a:ea typeface="Meiryo" panose="020B0604030504040204" pitchFamily="34" charset="-128"/>
              </a:rPr>
              <a:t>時間未満」</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の労働者</a:t>
            </a:r>
            <a:r>
              <a:rPr kumimoji="1" lang="ja-JP" altLang="en-US" sz="1600" b="1" u="sng">
                <a:solidFill>
                  <a:srgbClr val="000000"/>
                </a:solidFill>
                <a:latin typeface="Meiryo" panose="020B0604030504040204" pitchFamily="34" charset="-128"/>
                <a:ea typeface="Meiryo" panose="020B0604030504040204" pitchFamily="34" charset="-128"/>
              </a:rPr>
              <a:t>に</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拡大</a:t>
            </a:r>
            <a:r>
              <a:rPr kumimoji="1" lang="ja-JP" altLang="en-US" sz="1600"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（約</a:t>
            </a:r>
            <a:r>
              <a:rPr kumimoji="1" lang="en-US" altLang="ja-JP" sz="1600"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488</a:t>
            </a:r>
            <a:r>
              <a:rPr kumimoji="1" lang="ja-JP" altLang="en-US" sz="1600"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万人増加）</a:t>
            </a:r>
            <a:endParaRPr kumimoji="1" lang="en-US" altLang="ja-JP" sz="1600">
              <a:solidFill>
                <a:srgbClr val="000000"/>
              </a:solidFill>
              <a:latin typeface="Meiryo" panose="020B0604030504040204" pitchFamily="34" charset="-128"/>
              <a:ea typeface="Meiryo" panose="020B0604030504040204" pitchFamily="34" charset="-128"/>
            </a:endParaRPr>
          </a:p>
          <a:p>
            <a:pPr marL="214925" marR="0" lvl="0" indent="-285750" algn="l"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endParaRPr kumimoji="1" lang="en-US" altLang="ja-JP" sz="1600">
              <a:solidFill>
                <a:srgbClr val="000000"/>
              </a:solidFill>
              <a:latin typeface="Meiryo" panose="020B0604030504040204" pitchFamily="34" charset="-128"/>
              <a:ea typeface="Meiryo" panose="020B0604030504040204" pitchFamily="34" charset="-128"/>
            </a:endParaRPr>
          </a:p>
          <a:p>
            <a:pPr marL="214925" marR="0" lvl="0" indent="-285750" algn="l"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r>
              <a:rPr kumimoji="1" lang="ja-JP" altLang="en-US" sz="1600">
                <a:solidFill>
                  <a:srgbClr val="000000"/>
                </a:solidFill>
                <a:latin typeface="Meiryo" panose="020B0604030504040204" pitchFamily="34" charset="-128"/>
                <a:ea typeface="Meiryo" panose="020B0604030504040204" pitchFamily="34" charset="-128"/>
              </a:rPr>
              <a:t>事業主の準備期間等を勘案し、</a:t>
            </a:r>
            <a:r>
              <a:rPr kumimoji="1" lang="en-US" altLang="ja-JP" sz="1600" b="1" u="sng">
                <a:solidFill>
                  <a:srgbClr val="000000"/>
                </a:solidFill>
                <a:latin typeface="Meiryo" panose="020B0604030504040204" pitchFamily="34" charset="-128"/>
                <a:ea typeface="Meiryo" panose="020B0604030504040204" pitchFamily="34" charset="-128"/>
              </a:rPr>
              <a:t>2028</a:t>
            </a:r>
            <a:r>
              <a:rPr kumimoji="1" lang="ja-JP" altLang="en-US" sz="1600" b="1" u="sng">
                <a:solidFill>
                  <a:srgbClr val="000000"/>
                </a:solidFill>
                <a:latin typeface="Meiryo" panose="020B0604030504040204" pitchFamily="34" charset="-128"/>
                <a:ea typeface="Meiryo" panose="020B0604030504040204" pitchFamily="34" charset="-128"/>
              </a:rPr>
              <a:t>年度中に施行</a:t>
            </a:r>
            <a:endParaRPr kumimoji="1" lang="en-US" altLang="ja-JP" sz="1600" b="1" u="sng">
              <a:solidFill>
                <a:srgbClr val="000000"/>
              </a:solidFill>
              <a:latin typeface="Meiryo" panose="020B0604030504040204" pitchFamily="34" charset="-128"/>
              <a:ea typeface="Meiryo" panose="020B0604030504040204" pitchFamily="34" charset="-128"/>
            </a:endParaRPr>
          </a:p>
          <a:p>
            <a:pPr marR="0" lvl="0" algn="l" defTabSz="914400" rtl="0" eaLnBrk="1" fontAlgn="auto" latinLnBrk="0" hangingPunct="1">
              <a:lnSpc>
                <a:spcPts val="1800"/>
              </a:lnSpc>
              <a:spcBef>
                <a:spcPts val="0"/>
              </a:spcBef>
              <a:spcAft>
                <a:spcPts val="0"/>
              </a:spcAft>
              <a:buClrTx/>
              <a:buSzTx/>
              <a:tabLst/>
              <a:defRPr/>
            </a:pPr>
            <a:endParaRPr kumimoji="1" lang="en-US" altLang="ja-JP"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endParaRPr>
          </a:p>
          <a:p>
            <a:pPr marR="0" lvl="0" algn="l" defTabSz="914400" rtl="0" eaLnBrk="1" fontAlgn="auto" latinLnBrk="0" hangingPunct="1">
              <a:lnSpc>
                <a:spcPts val="1800"/>
              </a:lnSpc>
              <a:spcBef>
                <a:spcPts val="0"/>
              </a:spcBef>
              <a:spcAft>
                <a:spcPts val="0"/>
              </a:spcAft>
              <a:buClrTx/>
              <a:buSzTx/>
              <a:tabLst/>
              <a:defRPr/>
            </a:pPr>
            <a:r>
              <a:rPr kumimoji="1" lang="ja-JP" altLang="en-US" sz="1400"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　</a:t>
            </a:r>
            <a:r>
              <a:rPr kumimoji="1" lang="en-US" altLang="ja-JP" sz="14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※2022</a:t>
            </a:r>
            <a:r>
              <a:rPr kumimoji="1" lang="ja-JP" altLang="en-US" sz="14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年度末時点の被保険者数は約</a:t>
            </a:r>
            <a:r>
              <a:rPr kumimoji="1" lang="en-US" altLang="ja-JP" sz="14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4457</a:t>
            </a:r>
            <a:r>
              <a:rPr kumimoji="1" lang="ja-JP" altLang="en-US" sz="14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万人</a:t>
            </a:r>
            <a:endParaRPr kumimoji="1" lang="en-US" altLang="ja-JP" sz="1400">
              <a:solidFill>
                <a:srgbClr val="000000"/>
              </a:solidFill>
              <a:latin typeface="Meiryo" panose="020B0604030504040204" pitchFamily="34" charset="-128"/>
              <a:ea typeface="Meiryo" panose="020B0604030504040204" pitchFamily="34" charset="-128"/>
            </a:endParaRPr>
          </a:p>
          <a:p>
            <a:pPr marR="0" lvl="0" algn="l" defTabSz="914400" rtl="0" eaLnBrk="1" fontAlgn="auto" latinLnBrk="0" hangingPunct="1">
              <a:lnSpc>
                <a:spcPts val="1800"/>
              </a:lnSpc>
              <a:spcBef>
                <a:spcPts val="0"/>
              </a:spcBef>
              <a:spcAft>
                <a:spcPts val="0"/>
              </a:spcAft>
              <a:buClrTx/>
              <a:buSzTx/>
              <a:tabLst/>
              <a:defRPr/>
            </a:pPr>
            <a:r>
              <a:rPr kumimoji="1" lang="ja-JP" altLang="en-US" sz="14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　</a:t>
            </a:r>
            <a:r>
              <a:rPr kumimoji="1" lang="en-US" altLang="ja-JP" sz="14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4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現行の被保険者と同様に、基本手当や教育訓練給付、育児休業給付等を支給（給付水準も同様）</a:t>
            </a:r>
            <a:endParaRPr kumimoji="1" lang="ja-JP" altLang="en-US" sz="16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endParaRPr>
          </a:p>
        </p:txBody>
      </p:sp>
      <p:pic>
        <p:nvPicPr>
          <p:cNvPr id="7" name="図 6">
            <a:extLst>
              <a:ext uri="{FF2B5EF4-FFF2-40B4-BE49-F238E27FC236}">
                <a16:creationId xmlns:a16="http://schemas.microsoft.com/office/drawing/2014/main" id="{D8F8322B-7100-F40B-829F-F8B80AAC25F2}"/>
              </a:ext>
            </a:extLst>
          </p:cNvPr>
          <p:cNvPicPr>
            <a:picLocks noChangeAspect="1"/>
          </p:cNvPicPr>
          <p:nvPr/>
        </p:nvPicPr>
        <p:blipFill>
          <a:blip r:embed="rId2"/>
          <a:stretch>
            <a:fillRect/>
          </a:stretch>
        </p:blipFill>
        <p:spPr>
          <a:xfrm>
            <a:off x="905810" y="2869743"/>
            <a:ext cx="7581048" cy="3378178"/>
          </a:xfrm>
          <a:prstGeom prst="rect">
            <a:avLst/>
          </a:prstGeom>
        </p:spPr>
      </p:pic>
      <p:sp>
        <p:nvSpPr>
          <p:cNvPr id="8" name="テキスト ボックス 7">
            <a:extLst>
              <a:ext uri="{FF2B5EF4-FFF2-40B4-BE49-F238E27FC236}">
                <a16:creationId xmlns:a16="http://schemas.microsoft.com/office/drawing/2014/main" id="{49A033F3-C488-DC30-F499-32856D5F1D96}"/>
              </a:ext>
            </a:extLst>
          </p:cNvPr>
          <p:cNvSpPr txBox="1"/>
          <p:nvPr/>
        </p:nvSpPr>
        <p:spPr>
          <a:xfrm>
            <a:off x="1943708" y="2625204"/>
            <a:ext cx="5256583" cy="304699"/>
          </a:xfrm>
          <a:prstGeom prst="rect">
            <a:avLst/>
          </a:prstGeom>
          <a:noFill/>
        </p:spPr>
        <p:txBody>
          <a:bodyPr wrap="square" rtlCol="0">
            <a:spAutoFit/>
          </a:bodyPr>
          <a:lstStyle/>
          <a:p>
            <a:pPr marL="0" marR="0" lvl="0" indent="0" algn="ctr" defTabSz="457200" rtl="0" eaLnBrk="1" fontAlgn="auto" latinLnBrk="0" hangingPunct="1">
              <a:lnSpc>
                <a:spcPct val="120000"/>
              </a:lnSpc>
              <a:spcBef>
                <a:spcPts val="0"/>
              </a:spcBef>
              <a:spcAft>
                <a:spcPts val="600"/>
              </a:spcAft>
              <a:buClr>
                <a:srgbClr val="103185"/>
              </a:buClr>
              <a:buSzTx/>
              <a:buFontTx/>
              <a:buNone/>
              <a:tabLst/>
              <a:defRPr/>
            </a:pPr>
            <a:r>
              <a:rPr kumimoji="1" lang="ja-JP" altLang="en-US" sz="1200" b="0" i="0" u="none" strike="noStrike" kern="1200" cap="none" spc="0" normalizeH="0" baseline="0" noProof="0">
                <a:ln>
                  <a:noFill/>
                </a:ln>
                <a:solidFill>
                  <a:srgbClr val="000000"/>
                </a:solidFill>
                <a:effectLst/>
                <a:uLnTx/>
                <a:uFillTx/>
                <a:latin typeface="Segoe UI"/>
                <a:ea typeface="メイリオ"/>
                <a:cs typeface="+mn-cs"/>
              </a:rPr>
              <a:t>■週間就業時間が</a:t>
            </a:r>
            <a:r>
              <a:rPr kumimoji="1" lang="en-US" altLang="ja-JP" sz="1200" b="0" i="0" u="none" strike="noStrike" kern="1200" cap="none" spc="0" normalizeH="0" baseline="0" noProof="0">
                <a:ln>
                  <a:noFill/>
                </a:ln>
                <a:solidFill>
                  <a:srgbClr val="000000"/>
                </a:solidFill>
                <a:effectLst/>
                <a:uLnTx/>
                <a:uFillTx/>
                <a:latin typeface="Segoe UI"/>
                <a:ea typeface="メイリオ"/>
                <a:cs typeface="+mn-cs"/>
              </a:rPr>
              <a:t>20</a:t>
            </a:r>
            <a:r>
              <a:rPr kumimoji="1" lang="ja-JP" altLang="en-US" sz="1200" b="0" i="0" u="none" strike="noStrike" kern="1200" cap="none" spc="0" normalizeH="0" baseline="0" noProof="0">
                <a:ln>
                  <a:noFill/>
                </a:ln>
                <a:solidFill>
                  <a:srgbClr val="000000"/>
                </a:solidFill>
                <a:effectLst/>
                <a:uLnTx/>
                <a:uFillTx/>
                <a:latin typeface="Segoe UI"/>
                <a:ea typeface="メイリオ"/>
                <a:cs typeface="+mn-cs"/>
              </a:rPr>
              <a:t>時間未満の雇用者数</a:t>
            </a:r>
          </a:p>
        </p:txBody>
      </p:sp>
      <p:sp>
        <p:nvSpPr>
          <p:cNvPr id="2" name="正方形/長方形 1">
            <a:extLst>
              <a:ext uri="{FF2B5EF4-FFF2-40B4-BE49-F238E27FC236}">
                <a16:creationId xmlns:a16="http://schemas.microsoft.com/office/drawing/2014/main" id="{97624376-133F-0A9C-9C0F-48E50802802C}"/>
              </a:ext>
            </a:extLst>
          </p:cNvPr>
          <p:cNvSpPr/>
          <p:nvPr/>
        </p:nvSpPr>
        <p:spPr>
          <a:xfrm>
            <a:off x="0" y="0"/>
            <a:ext cx="9144000" cy="416560"/>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t>適用拡大</a:t>
            </a:r>
          </a:p>
        </p:txBody>
      </p:sp>
      <p:sp>
        <p:nvSpPr>
          <p:cNvPr id="4" name="スライド番号プレースホルダー 3">
            <a:extLst>
              <a:ext uri="{FF2B5EF4-FFF2-40B4-BE49-F238E27FC236}">
                <a16:creationId xmlns:a16="http://schemas.microsoft.com/office/drawing/2014/main" id="{52372B0D-FBBC-6CB0-A599-0F06A504D7C6}"/>
              </a:ext>
            </a:extLst>
          </p:cNvPr>
          <p:cNvSpPr>
            <a:spLocks noGrp="1"/>
          </p:cNvSpPr>
          <p:nvPr>
            <p:ph type="sldNum" sz="quarter" idx="12"/>
          </p:nvPr>
        </p:nvSpPr>
        <p:spPr/>
        <p:txBody>
          <a:bodyPr/>
          <a:lstStyle/>
          <a:p>
            <a:fld id="{35C33ED6-FC56-45B4-84A9-36DA83A7A0CD}" type="slidenum">
              <a:rPr kumimoji="1" lang="ja-JP" altLang="en-US" sz="1600" smtClean="0">
                <a:solidFill>
                  <a:schemeClr val="tx1"/>
                </a:solidFill>
              </a:rPr>
              <a:t>10</a:t>
            </a:fld>
            <a:endParaRPr kumimoji="1" lang="ja-JP" altLang="en-US" sz="1600">
              <a:solidFill>
                <a:schemeClr val="tx1"/>
              </a:solidFill>
            </a:endParaRPr>
          </a:p>
        </p:txBody>
      </p:sp>
      <p:sp>
        <p:nvSpPr>
          <p:cNvPr id="5" name="正方形/長方形 4">
            <a:extLst>
              <a:ext uri="{FF2B5EF4-FFF2-40B4-BE49-F238E27FC236}">
                <a16:creationId xmlns:a16="http://schemas.microsoft.com/office/drawing/2014/main" id="{1B888ECD-0C72-B5C6-AE08-236B807336C0}"/>
              </a:ext>
            </a:extLst>
          </p:cNvPr>
          <p:cNvSpPr/>
          <p:nvPr/>
        </p:nvSpPr>
        <p:spPr>
          <a:xfrm>
            <a:off x="1455588" y="6308081"/>
            <a:ext cx="4070761" cy="230832"/>
          </a:xfrm>
          <a:prstGeom prst="rect">
            <a:avLst/>
          </a:prstGeom>
        </p:spPr>
        <p:txBody>
          <a:bodyPr wrap="square">
            <a:spAutoFit/>
          </a:bodyPr>
          <a:lstStyle/>
          <a:p>
            <a:pPr defTabSz="914400">
              <a:defRPr/>
            </a:pPr>
            <a:r>
              <a:rPr kumimoji="1" lang="ja-JP" altLang="en-US" sz="900">
                <a:solidFill>
                  <a:srgbClr val="000000"/>
                </a:solidFill>
                <a:latin typeface="メイリオ"/>
                <a:ea typeface="メイリオ"/>
              </a:rPr>
              <a:t>出典：厚生労働省「第</a:t>
            </a:r>
            <a:r>
              <a:rPr kumimoji="1" lang="en-US" altLang="ja-JP" sz="900">
                <a:solidFill>
                  <a:srgbClr val="000000"/>
                </a:solidFill>
                <a:latin typeface="メイリオ"/>
                <a:ea typeface="メイリオ"/>
              </a:rPr>
              <a:t>189</a:t>
            </a:r>
            <a:r>
              <a:rPr kumimoji="1" lang="ja-JP" altLang="en-US" sz="900">
                <a:solidFill>
                  <a:srgbClr val="000000"/>
                </a:solidFill>
                <a:latin typeface="メイリオ"/>
                <a:ea typeface="メイリオ"/>
              </a:rPr>
              <a:t>回雇用保険部会資料」（</a:t>
            </a:r>
            <a:r>
              <a:rPr kumimoji="1" lang="en-US" altLang="ja-JP" sz="900">
                <a:solidFill>
                  <a:srgbClr val="000000"/>
                </a:solidFill>
                <a:latin typeface="メイリオ"/>
                <a:ea typeface="メイリオ"/>
              </a:rPr>
              <a:t>2023</a:t>
            </a:r>
            <a:r>
              <a:rPr kumimoji="1" lang="ja-JP" altLang="en-US" sz="900">
                <a:solidFill>
                  <a:srgbClr val="000000"/>
                </a:solidFill>
                <a:latin typeface="メイリオ"/>
                <a:ea typeface="メイリオ"/>
              </a:rPr>
              <a:t>年</a:t>
            </a:r>
            <a:r>
              <a:rPr kumimoji="1" lang="en-US" altLang="ja-JP" sz="900">
                <a:solidFill>
                  <a:srgbClr val="000000"/>
                </a:solidFill>
                <a:latin typeface="メイリオ"/>
                <a:ea typeface="メイリオ"/>
              </a:rPr>
              <a:t>12</a:t>
            </a:r>
            <a:r>
              <a:rPr kumimoji="1" lang="ja-JP" altLang="en-US" sz="900">
                <a:solidFill>
                  <a:srgbClr val="000000"/>
                </a:solidFill>
                <a:latin typeface="メイリオ"/>
                <a:ea typeface="メイリオ"/>
              </a:rPr>
              <a:t>月</a:t>
            </a:r>
            <a:r>
              <a:rPr kumimoji="1" lang="en-US" altLang="ja-JP" sz="900">
                <a:solidFill>
                  <a:srgbClr val="000000"/>
                </a:solidFill>
                <a:latin typeface="メイリオ"/>
                <a:ea typeface="メイリオ"/>
              </a:rPr>
              <a:t>13</a:t>
            </a:r>
            <a:r>
              <a:rPr kumimoji="1" lang="ja-JP" altLang="en-US" sz="900">
                <a:solidFill>
                  <a:srgbClr val="000000"/>
                </a:solidFill>
                <a:latin typeface="メイリオ"/>
                <a:ea typeface="メイリオ"/>
              </a:rPr>
              <a:t>日）</a:t>
            </a:r>
            <a:endParaRPr kumimoji="1" lang="ja-JP" altLang="ja-JP" sz="900" b="0" i="0" u="none" strike="noStrike" kern="1200" cap="none" spc="0" normalizeH="0" baseline="0" noProof="0">
              <a:ln>
                <a:noFill/>
              </a:ln>
              <a:solidFill>
                <a:prstClr val="black"/>
              </a:solidFill>
              <a:effectLst/>
              <a:uLnTx/>
              <a:uFillTx/>
              <a:latin typeface="Arial" panose="020B0604020202020204" pitchFamily="34" charset="0"/>
              <a:ea typeface="ＭＳ Ｐゴシック" pitchFamily="50" charset="-128"/>
              <a:cs typeface="+mn-cs"/>
            </a:endParaRPr>
          </a:p>
        </p:txBody>
      </p:sp>
    </p:spTree>
    <p:extLst>
      <p:ext uri="{BB962C8B-B14F-4D97-AF65-F5344CB8AC3E}">
        <p14:creationId xmlns:p14="http://schemas.microsoft.com/office/powerpoint/2010/main" val="103184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245B42F-DD13-CAB2-27C6-541B6051E882}"/>
              </a:ext>
            </a:extLst>
          </p:cNvPr>
          <p:cNvSpPr/>
          <p:nvPr/>
        </p:nvSpPr>
        <p:spPr>
          <a:xfrm>
            <a:off x="79133" y="505861"/>
            <a:ext cx="8985734" cy="2136172"/>
          </a:xfrm>
          <a:prstGeom prst="rect">
            <a:avLst/>
          </a:prstGeom>
          <a:noFill/>
          <a:ln w="190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925" marR="0" lvl="0" indent="-285750" algn="just"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r>
              <a:rPr kumimoji="1" lang="en-US" altLang="ja-JP"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2023</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年度決算</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で、雇用保険二事業に</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差引剰余が生じた場合にはその全額を積立金に繰り入れ</a:t>
            </a:r>
            <a:endParaRPr kumimoji="1" lang="en-US" altLang="ja-JP"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endParaRPr>
          </a:p>
          <a:p>
            <a:pPr marR="0" lvl="0" algn="just" defTabSz="914400" rtl="0" eaLnBrk="1" fontAlgn="auto" latinLnBrk="0" hangingPunct="1">
              <a:lnSpc>
                <a:spcPts val="1800"/>
              </a:lnSpc>
              <a:spcBef>
                <a:spcPts val="0"/>
              </a:spcBef>
              <a:spcAft>
                <a:spcPts val="0"/>
              </a:spcAft>
              <a:buClrTx/>
              <a:buSzTx/>
              <a:tabLst/>
              <a:defRPr/>
            </a:pPr>
            <a:r>
              <a:rPr kumimoji="1" lang="ja-JP" altLang="en-US" sz="1600" dirty="0">
                <a:solidFill>
                  <a:srgbClr val="000000"/>
                </a:solidFill>
                <a:latin typeface="Meiryo" panose="020B0604030504040204" pitchFamily="34" charset="-128"/>
                <a:ea typeface="Meiryo" panose="020B0604030504040204" pitchFamily="34" charset="-128"/>
              </a:rPr>
              <a:t>　</a:t>
            </a:r>
            <a:r>
              <a:rPr kumimoji="1" lang="en-US" altLang="ja-JP"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来年度以降は、</a:t>
            </a:r>
            <a:r>
              <a:rPr kumimoji="1" lang="ja-JP" altLang="en-US" sz="14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剰余の</a:t>
            </a:r>
            <a:r>
              <a:rPr kumimoji="1" lang="en-US" altLang="ja-JP" sz="14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1/2</a:t>
            </a:r>
            <a:r>
              <a:rPr kumimoji="1" lang="ja-JP" altLang="en-US" sz="14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を越えない範囲で雇用安定資金への</a:t>
            </a:r>
            <a:r>
              <a:rPr kumimoji="1" lang="ja-JP" altLang="en-US" sz="1400" b="1" u="sng" dirty="0">
                <a:solidFill>
                  <a:srgbClr val="000000"/>
                </a:solidFill>
                <a:latin typeface="Meiryo" panose="020B0604030504040204" pitchFamily="34" charset="-128"/>
                <a:ea typeface="Meiryo" panose="020B0604030504040204" pitchFamily="34" charset="-128"/>
              </a:rPr>
              <a:t>組み</a:t>
            </a:r>
            <a:r>
              <a:rPr kumimoji="1" lang="ja-JP" altLang="en-US" sz="14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入れ</a:t>
            </a:r>
            <a:r>
              <a:rPr kumimoji="1" lang="ja-JP" altLang="en-US" sz="1400" dirty="0">
                <a:solidFill>
                  <a:srgbClr val="000000"/>
                </a:solidFill>
                <a:latin typeface="Meiryo" panose="020B0604030504040204" pitchFamily="34" charset="-128"/>
                <a:ea typeface="Meiryo" panose="020B0604030504040204" pitchFamily="34" charset="-128"/>
              </a:rPr>
              <a:t>を検討</a:t>
            </a:r>
            <a:endParaRPr kumimoji="1" lang="en-US" altLang="ja-JP" sz="1400" dirty="0">
              <a:solidFill>
                <a:srgbClr val="000000"/>
              </a:solidFill>
              <a:latin typeface="Meiryo" panose="020B0604030504040204" pitchFamily="34" charset="-128"/>
              <a:ea typeface="Meiryo" panose="020B0604030504040204" pitchFamily="34" charset="-128"/>
            </a:endParaRPr>
          </a:p>
          <a:p>
            <a:pPr marR="0" lvl="0" algn="just" defTabSz="914400" rtl="0" eaLnBrk="1" fontAlgn="auto" latinLnBrk="0" hangingPunct="1">
              <a:lnSpc>
                <a:spcPts val="1800"/>
              </a:lnSpc>
              <a:spcBef>
                <a:spcPts val="0"/>
              </a:spcBef>
              <a:spcAft>
                <a:spcPts val="0"/>
              </a:spcAft>
              <a:buClrTx/>
              <a:buSzTx/>
              <a:tabLst/>
              <a:defRPr/>
            </a:pPr>
            <a:endParaRPr kumimoji="1" lang="en-US" altLang="ja-JP"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endParaRPr>
          </a:p>
          <a:p>
            <a:pPr marL="214925" marR="0" lvl="0" indent="-285750" algn="just"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控除（返済）のあり方</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は、</a:t>
            </a:r>
            <a:r>
              <a:rPr kumimoji="1" lang="en-US" altLang="ja-JP"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2022</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年雇用保険法改正法の附則</a:t>
            </a:r>
            <a:r>
              <a:rPr kumimoji="1" lang="en-US" altLang="ja-JP" sz="1600" i="0" strike="noStrike" kern="1200" cap="none" spc="0" normalizeH="0" baseline="30000" noProof="0" dirty="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の規定に基づき、</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引き続き検討</a:t>
            </a:r>
            <a:endParaRPr kumimoji="1" lang="en-US" altLang="ja-JP"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endParaRPr>
          </a:p>
          <a:p>
            <a:pPr lvl="1" algn="just" defTabSz="914400">
              <a:lnSpc>
                <a:spcPts val="1800"/>
              </a:lnSpc>
              <a:defRPr/>
            </a:pPr>
            <a:r>
              <a:rPr kumimoji="1" lang="en-US" altLang="ja-JP" sz="1400" dirty="0">
                <a:solidFill>
                  <a:srgbClr val="000000"/>
                </a:solidFill>
                <a:latin typeface="Meiryo" panose="020B0604030504040204" pitchFamily="34" charset="-128"/>
                <a:ea typeface="Meiryo" panose="020B0604030504040204" pitchFamily="34" charset="-128"/>
              </a:rPr>
              <a:t>※</a:t>
            </a:r>
            <a:r>
              <a:rPr kumimoji="1" lang="en-US" altLang="ja-JP"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2022</a:t>
            </a:r>
            <a:r>
              <a:rPr kumimoji="1" lang="ja-JP" altLang="en-US"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年雇用保険法改正法の附則第９条第３項</a:t>
            </a:r>
          </a:p>
          <a:p>
            <a:pPr lvl="1" algn="just" defTabSz="914400">
              <a:lnSpc>
                <a:spcPts val="1800"/>
              </a:lnSpc>
              <a:defRPr/>
            </a:pPr>
            <a:r>
              <a:rPr kumimoji="1" lang="ja-JP" altLang="en-US" sz="140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　政府は、</a:t>
            </a:r>
            <a:r>
              <a:rPr kumimoji="1" lang="en-US" altLang="ja-JP" sz="1400" b="1" u="sng" dirty="0">
                <a:solidFill>
                  <a:srgbClr val="000000"/>
                </a:solidFill>
                <a:latin typeface="Meiryo" panose="020B0604030504040204" pitchFamily="34" charset="-128"/>
                <a:ea typeface="Meiryo" panose="020B0604030504040204" pitchFamily="34" charset="-128"/>
              </a:rPr>
              <a:t>2024</a:t>
            </a:r>
            <a:r>
              <a:rPr kumimoji="1" lang="ja-JP" altLang="en-US" sz="1400" b="1"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年度まで</a:t>
            </a:r>
            <a:r>
              <a:rPr kumimoji="1" lang="ja-JP" altLang="en-US" sz="140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を目途に、労働保険特別会計の雇用勘定の積立金及び雇用安定資金の額その他　</a:t>
            </a:r>
            <a:endParaRPr kumimoji="1" lang="en-US" altLang="ja-JP" sz="140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endParaRPr>
          </a:p>
          <a:p>
            <a:pPr lvl="1" algn="just" defTabSz="914400">
              <a:lnSpc>
                <a:spcPts val="1800"/>
              </a:lnSpc>
              <a:defRPr/>
            </a:pPr>
            <a:r>
              <a:rPr kumimoji="1" lang="ja-JP" altLang="en-US" sz="1400" dirty="0">
                <a:solidFill>
                  <a:srgbClr val="000000"/>
                </a:solidFill>
                <a:latin typeface="Meiryo" panose="020B0604030504040204" pitchFamily="34" charset="-128"/>
                <a:ea typeface="Meiryo" panose="020B0604030504040204" pitchFamily="34" charset="-128"/>
              </a:rPr>
              <a:t>　</a:t>
            </a:r>
            <a:r>
              <a:rPr kumimoji="1" lang="ja-JP" altLang="en-US" sz="140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の同勘定の財政状況等を踏まえ、新特別会計法附則第二十条の三第八項の規定による</a:t>
            </a:r>
            <a:r>
              <a:rPr kumimoji="1" lang="ja-JP" altLang="en-US" sz="1400" b="1"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控除の在り方に</a:t>
            </a:r>
            <a:endParaRPr kumimoji="1" lang="en-US" altLang="ja-JP" sz="1400" b="1"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endParaRPr>
          </a:p>
          <a:p>
            <a:pPr lvl="1" algn="just" defTabSz="914400">
              <a:lnSpc>
                <a:spcPts val="1800"/>
              </a:lnSpc>
              <a:defRPr/>
            </a:pPr>
            <a:r>
              <a:rPr kumimoji="1" lang="ja-JP" altLang="en-US" sz="1400" b="1" dirty="0">
                <a:solidFill>
                  <a:srgbClr val="000000"/>
                </a:solidFill>
                <a:latin typeface="Meiryo" panose="020B0604030504040204" pitchFamily="34" charset="-128"/>
                <a:ea typeface="Meiryo" panose="020B0604030504040204" pitchFamily="34" charset="-128"/>
              </a:rPr>
              <a:t>　</a:t>
            </a:r>
            <a:r>
              <a:rPr kumimoji="1" lang="ja-JP" altLang="en-US" sz="1400" b="1"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ついて検討を加え、必要があると認めるときは、その結果に基づいて所要の措置を講ずる</a:t>
            </a:r>
            <a:r>
              <a:rPr kumimoji="1" lang="ja-JP" altLang="en-US" sz="140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ものとする</a:t>
            </a:r>
            <a:r>
              <a:rPr kumimoji="1" lang="ja-JP" altLang="en-US" sz="1400" dirty="0">
                <a:solidFill>
                  <a:srgbClr val="000000"/>
                </a:solidFill>
                <a:latin typeface="Meiryo" panose="020B0604030504040204" pitchFamily="34" charset="-128"/>
                <a:ea typeface="Meiryo" panose="020B0604030504040204" pitchFamily="34" charset="-128"/>
              </a:rPr>
              <a:t>。</a:t>
            </a:r>
            <a:endParaRPr kumimoji="1" lang="en-US" altLang="ja-JP" sz="140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endParaRPr>
          </a:p>
        </p:txBody>
      </p:sp>
      <p:sp>
        <p:nvSpPr>
          <p:cNvPr id="4" name="正方形/長方形 3">
            <a:extLst>
              <a:ext uri="{FF2B5EF4-FFF2-40B4-BE49-F238E27FC236}">
                <a16:creationId xmlns:a16="http://schemas.microsoft.com/office/drawing/2014/main" id="{875E1AD2-C256-2FE4-5849-38A71CA8FFB6}"/>
              </a:ext>
            </a:extLst>
          </p:cNvPr>
          <p:cNvSpPr/>
          <p:nvPr/>
        </p:nvSpPr>
        <p:spPr>
          <a:xfrm>
            <a:off x="0" y="0"/>
            <a:ext cx="9144000" cy="416560"/>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t>積立金から雇用安定資金への繰入金の取扱い</a:t>
            </a:r>
          </a:p>
        </p:txBody>
      </p:sp>
      <p:sp>
        <p:nvSpPr>
          <p:cNvPr id="30" name="正方形/長方形 29">
            <a:extLst>
              <a:ext uri="{FF2B5EF4-FFF2-40B4-BE49-F238E27FC236}">
                <a16:creationId xmlns:a16="http://schemas.microsoft.com/office/drawing/2014/main" id="{B08A37FD-40C5-D9E3-9BE9-2EC78DE65110}"/>
              </a:ext>
            </a:extLst>
          </p:cNvPr>
          <p:cNvSpPr/>
          <p:nvPr/>
        </p:nvSpPr>
        <p:spPr>
          <a:xfrm>
            <a:off x="532453" y="6575045"/>
            <a:ext cx="8712968" cy="230832"/>
          </a:xfrm>
          <a:prstGeom prst="rect">
            <a:avLst/>
          </a:prstGeom>
        </p:spPr>
        <p:txBody>
          <a:bodyPr wrap="square">
            <a:spAutoFit/>
          </a:bodyPr>
          <a:lstStyle/>
          <a:p>
            <a:pPr defTabSz="914400">
              <a:defRPr/>
            </a:pPr>
            <a:r>
              <a:rPr kumimoji="1" lang="ja-JP" altLang="en-US" sz="900">
                <a:solidFill>
                  <a:srgbClr val="000000"/>
                </a:solidFill>
                <a:latin typeface="メイリオ"/>
                <a:ea typeface="メイリオ"/>
              </a:rPr>
              <a:t>出典：厚生労働省「第</a:t>
            </a:r>
            <a:r>
              <a:rPr kumimoji="1" lang="en-US" altLang="ja-JP" sz="900">
                <a:solidFill>
                  <a:srgbClr val="000000"/>
                </a:solidFill>
                <a:latin typeface="メイリオ"/>
                <a:ea typeface="メイリオ"/>
              </a:rPr>
              <a:t>190</a:t>
            </a:r>
            <a:r>
              <a:rPr kumimoji="1" lang="ja-JP" altLang="en-US" sz="900">
                <a:solidFill>
                  <a:srgbClr val="000000"/>
                </a:solidFill>
                <a:latin typeface="メイリオ"/>
                <a:ea typeface="メイリオ"/>
              </a:rPr>
              <a:t>回雇用保険部会資料」（</a:t>
            </a:r>
            <a:r>
              <a:rPr kumimoji="1" lang="en-US" altLang="ja-JP" sz="900">
                <a:solidFill>
                  <a:srgbClr val="000000"/>
                </a:solidFill>
                <a:latin typeface="メイリオ"/>
                <a:ea typeface="メイリオ"/>
              </a:rPr>
              <a:t>2023</a:t>
            </a:r>
            <a:r>
              <a:rPr kumimoji="1" lang="ja-JP" altLang="en-US" sz="900">
                <a:solidFill>
                  <a:srgbClr val="000000"/>
                </a:solidFill>
                <a:latin typeface="メイリオ"/>
                <a:ea typeface="メイリオ"/>
              </a:rPr>
              <a:t>年</a:t>
            </a:r>
            <a:r>
              <a:rPr kumimoji="1" lang="en-US" altLang="ja-JP" sz="900">
                <a:solidFill>
                  <a:srgbClr val="000000"/>
                </a:solidFill>
                <a:latin typeface="メイリオ"/>
                <a:ea typeface="メイリオ"/>
              </a:rPr>
              <a:t>12</a:t>
            </a:r>
            <a:r>
              <a:rPr kumimoji="1" lang="ja-JP" altLang="en-US" sz="900">
                <a:solidFill>
                  <a:srgbClr val="000000"/>
                </a:solidFill>
                <a:latin typeface="メイリオ"/>
                <a:ea typeface="メイリオ"/>
              </a:rPr>
              <a:t>月</a:t>
            </a:r>
            <a:r>
              <a:rPr kumimoji="1" lang="en-US" altLang="ja-JP" sz="900">
                <a:solidFill>
                  <a:srgbClr val="000000"/>
                </a:solidFill>
                <a:latin typeface="メイリオ"/>
                <a:ea typeface="メイリオ"/>
              </a:rPr>
              <a:t>21</a:t>
            </a:r>
            <a:r>
              <a:rPr kumimoji="1" lang="ja-JP" altLang="en-US" sz="900">
                <a:solidFill>
                  <a:srgbClr val="000000"/>
                </a:solidFill>
                <a:latin typeface="メイリオ"/>
                <a:ea typeface="メイリオ"/>
              </a:rPr>
              <a:t>日）をもとに経団連事務局にて作成</a:t>
            </a:r>
            <a:endParaRPr kumimoji="1" lang="ja-JP" altLang="ja-JP" sz="900" b="0" i="0" u="none" strike="noStrike" kern="1200" cap="none" spc="0" normalizeH="0" baseline="0" noProof="0">
              <a:ln>
                <a:noFill/>
              </a:ln>
              <a:solidFill>
                <a:prstClr val="black"/>
              </a:solidFill>
              <a:effectLst/>
              <a:uLnTx/>
              <a:uFillTx/>
              <a:latin typeface="Arial" panose="020B0604020202020204" pitchFamily="34" charset="0"/>
              <a:ea typeface="ＭＳ Ｐゴシック" pitchFamily="50" charset="-128"/>
              <a:cs typeface="+mn-cs"/>
            </a:endParaRPr>
          </a:p>
        </p:txBody>
      </p:sp>
      <p:sp>
        <p:nvSpPr>
          <p:cNvPr id="27" name="テキスト ボックス 26">
            <a:extLst>
              <a:ext uri="{FF2B5EF4-FFF2-40B4-BE49-F238E27FC236}">
                <a16:creationId xmlns:a16="http://schemas.microsoft.com/office/drawing/2014/main" id="{22296674-50A4-DA99-D7E3-F0120DE9401B}"/>
              </a:ext>
            </a:extLst>
          </p:cNvPr>
          <p:cNvSpPr txBox="1"/>
          <p:nvPr/>
        </p:nvSpPr>
        <p:spPr>
          <a:xfrm>
            <a:off x="539214" y="2762946"/>
            <a:ext cx="2954649" cy="304699"/>
          </a:xfrm>
          <a:prstGeom prst="rect">
            <a:avLst/>
          </a:prstGeom>
          <a:noFill/>
        </p:spPr>
        <p:txBody>
          <a:bodyPr wrap="square" rtlCol="0">
            <a:spAutoFit/>
          </a:bodyPr>
          <a:lstStyle/>
          <a:p>
            <a:pPr marL="0" marR="0" lvl="0" indent="0" algn="l" defTabSz="457200" rtl="0" eaLnBrk="1" fontAlgn="auto" latinLnBrk="0" hangingPunct="1">
              <a:lnSpc>
                <a:spcPct val="120000"/>
              </a:lnSpc>
              <a:spcBef>
                <a:spcPts val="0"/>
              </a:spcBef>
              <a:spcAft>
                <a:spcPts val="600"/>
              </a:spcAft>
              <a:buClr>
                <a:srgbClr val="103185"/>
              </a:buClr>
              <a:buSzTx/>
              <a:buFontTx/>
              <a:buNone/>
              <a:tabLst/>
              <a:defRPr/>
            </a:pPr>
            <a:r>
              <a:rPr kumimoji="1" lang="ja-JP" altLang="en-US" sz="1200" b="0" i="0" u="none" strike="noStrike" kern="1200" cap="none" spc="0" normalizeH="0" baseline="0" noProof="0">
                <a:ln>
                  <a:noFill/>
                </a:ln>
                <a:solidFill>
                  <a:srgbClr val="000000"/>
                </a:solidFill>
                <a:effectLst/>
                <a:uLnTx/>
                <a:uFillTx/>
                <a:latin typeface="Segoe UI"/>
                <a:ea typeface="メイリオ"/>
                <a:cs typeface="+mn-cs"/>
              </a:rPr>
              <a:t>■失業等給付からの借入の概要</a:t>
            </a:r>
          </a:p>
        </p:txBody>
      </p:sp>
      <p:sp>
        <p:nvSpPr>
          <p:cNvPr id="5" name="スライド番号プレースホルダー 4">
            <a:extLst>
              <a:ext uri="{FF2B5EF4-FFF2-40B4-BE49-F238E27FC236}">
                <a16:creationId xmlns:a16="http://schemas.microsoft.com/office/drawing/2014/main" id="{B0402A2B-6ED5-B5C3-D292-CF64D1847B95}"/>
              </a:ext>
            </a:extLst>
          </p:cNvPr>
          <p:cNvSpPr>
            <a:spLocks noGrp="1"/>
          </p:cNvSpPr>
          <p:nvPr>
            <p:ph type="sldNum" sz="quarter" idx="12"/>
          </p:nvPr>
        </p:nvSpPr>
        <p:spPr/>
        <p:txBody>
          <a:bodyPr/>
          <a:lstStyle/>
          <a:p>
            <a:fld id="{35C33ED6-FC56-45B4-84A9-36DA83A7A0CD}" type="slidenum">
              <a:rPr kumimoji="1" lang="ja-JP" altLang="en-US" sz="1600" smtClean="0">
                <a:solidFill>
                  <a:schemeClr val="tx1"/>
                </a:solidFill>
              </a:rPr>
              <a:t>11</a:t>
            </a:fld>
            <a:endParaRPr kumimoji="1" lang="ja-JP" altLang="en-US" sz="1600" dirty="0">
              <a:solidFill>
                <a:schemeClr val="tx1"/>
              </a:solidFill>
            </a:endParaRPr>
          </a:p>
        </p:txBody>
      </p:sp>
      <p:sp>
        <p:nvSpPr>
          <p:cNvPr id="28" name="テキスト ボックス 27">
            <a:extLst>
              <a:ext uri="{FF2B5EF4-FFF2-40B4-BE49-F238E27FC236}">
                <a16:creationId xmlns:a16="http://schemas.microsoft.com/office/drawing/2014/main" id="{E79429DF-854D-F1C7-02D0-A3AE0ED73704}"/>
              </a:ext>
            </a:extLst>
          </p:cNvPr>
          <p:cNvSpPr txBox="1"/>
          <p:nvPr/>
        </p:nvSpPr>
        <p:spPr>
          <a:xfrm>
            <a:off x="734062" y="3368283"/>
            <a:ext cx="7802021" cy="2541872"/>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oAutofit/>
          </a:bodyPr>
          <a:lstStyle/>
          <a:p>
            <a:pPr defTabSz="779164">
              <a:defRPr/>
            </a:pPr>
            <a:r>
              <a:rPr kumimoji="1" lang="ja-JP" altLang="en-US" sz="894" b="1">
                <a:solidFill>
                  <a:prstClr val="black"/>
                </a:solidFill>
                <a:latin typeface="Meiryo UI"/>
                <a:ea typeface="Meiryo UI"/>
              </a:rPr>
              <a:t> </a:t>
            </a:r>
            <a:endParaRPr kumimoji="1" lang="en-US" altLang="ja-JP" sz="894" b="1">
              <a:solidFill>
                <a:prstClr val="black"/>
              </a:solidFill>
              <a:latin typeface="Meiryo UI"/>
              <a:ea typeface="Meiryo UI"/>
            </a:endParaRPr>
          </a:p>
          <a:p>
            <a:pPr defTabSz="779164">
              <a:defRPr/>
            </a:pPr>
            <a:endParaRPr kumimoji="1" lang="en-US" altLang="ja-JP" sz="894" b="1">
              <a:solidFill>
                <a:prstClr val="black"/>
              </a:solidFill>
              <a:latin typeface="Meiryo UI"/>
              <a:ea typeface="Meiryo UI"/>
            </a:endParaRPr>
          </a:p>
          <a:p>
            <a:pPr defTabSz="779164">
              <a:defRPr/>
            </a:pPr>
            <a:endParaRPr kumimoji="1" lang="en-US" altLang="ja-JP" sz="894" b="1">
              <a:solidFill>
                <a:prstClr val="black"/>
              </a:solidFill>
              <a:latin typeface="Meiryo UI"/>
              <a:ea typeface="Meiryo UI"/>
            </a:endParaRPr>
          </a:p>
          <a:p>
            <a:pPr defTabSz="779164">
              <a:defRPr/>
            </a:pPr>
            <a:endParaRPr kumimoji="1" lang="en-US" altLang="ja-JP" sz="894" b="1">
              <a:solidFill>
                <a:prstClr val="black"/>
              </a:solidFill>
              <a:latin typeface="Meiryo UI"/>
              <a:ea typeface="Meiryo UI"/>
            </a:endParaRPr>
          </a:p>
          <a:p>
            <a:pPr defTabSz="779164">
              <a:defRPr/>
            </a:pPr>
            <a:endParaRPr kumimoji="1" lang="en-US" altLang="ja-JP" sz="894" b="1">
              <a:solidFill>
                <a:prstClr val="black"/>
              </a:solidFill>
              <a:latin typeface="Meiryo UI"/>
              <a:ea typeface="Meiryo UI"/>
            </a:endParaRPr>
          </a:p>
          <a:p>
            <a:pPr defTabSz="779164">
              <a:defRPr/>
            </a:pPr>
            <a:endParaRPr kumimoji="1" lang="en-US" altLang="ja-JP" sz="894" b="1">
              <a:solidFill>
                <a:prstClr val="black"/>
              </a:solidFill>
              <a:latin typeface="Meiryo UI"/>
              <a:ea typeface="Meiryo UI"/>
            </a:endParaRPr>
          </a:p>
          <a:p>
            <a:pPr defTabSz="779164">
              <a:defRPr/>
            </a:pPr>
            <a:endParaRPr kumimoji="1" lang="en-US" altLang="ja-JP" sz="894" b="1">
              <a:solidFill>
                <a:prstClr val="black"/>
              </a:solidFill>
              <a:latin typeface="Meiryo UI"/>
              <a:ea typeface="Meiryo UI"/>
            </a:endParaRPr>
          </a:p>
          <a:p>
            <a:pPr defTabSz="779164">
              <a:defRPr/>
            </a:pPr>
            <a:endParaRPr kumimoji="1" lang="en-US" altLang="ja-JP" sz="894" b="1">
              <a:solidFill>
                <a:prstClr val="black"/>
              </a:solidFill>
              <a:latin typeface="Meiryo UI"/>
              <a:ea typeface="Meiryo UI"/>
            </a:endParaRPr>
          </a:p>
          <a:p>
            <a:pPr defTabSz="779164">
              <a:defRPr/>
            </a:pPr>
            <a:endParaRPr kumimoji="1" lang="en-US" altLang="ja-JP" sz="894" b="1">
              <a:solidFill>
                <a:prstClr val="black"/>
              </a:solidFill>
              <a:latin typeface="Meiryo UI"/>
              <a:ea typeface="Meiryo UI"/>
            </a:endParaRPr>
          </a:p>
          <a:p>
            <a:pPr defTabSz="779164">
              <a:defRPr/>
            </a:pPr>
            <a:endParaRPr kumimoji="1" lang="en-US" altLang="ja-JP" sz="894" b="1">
              <a:solidFill>
                <a:prstClr val="black"/>
              </a:solidFill>
              <a:latin typeface="Meiryo UI"/>
              <a:ea typeface="Meiryo UI"/>
            </a:endParaRPr>
          </a:p>
          <a:p>
            <a:pPr defTabSz="779164">
              <a:defRPr/>
            </a:pPr>
            <a:endParaRPr kumimoji="1" lang="en-US" altLang="ja-JP" sz="894" b="1">
              <a:solidFill>
                <a:prstClr val="black"/>
              </a:solidFill>
              <a:latin typeface="Meiryo UI"/>
              <a:ea typeface="Meiryo UI"/>
            </a:endParaRPr>
          </a:p>
          <a:p>
            <a:pPr defTabSz="779164">
              <a:defRPr/>
            </a:pPr>
            <a:endParaRPr kumimoji="1" lang="en-US" altLang="ja-JP" sz="894" b="1">
              <a:solidFill>
                <a:prstClr val="black"/>
              </a:solidFill>
              <a:latin typeface="Meiryo UI"/>
              <a:ea typeface="Meiryo UI"/>
            </a:endParaRPr>
          </a:p>
          <a:p>
            <a:pPr defTabSz="779164">
              <a:defRPr/>
            </a:pPr>
            <a:r>
              <a:rPr kumimoji="1" lang="ja-JP" altLang="en-US" sz="1193" b="1">
                <a:solidFill>
                  <a:prstClr val="black"/>
                </a:solidFill>
                <a:latin typeface="Meiryo UI"/>
                <a:ea typeface="Meiryo UI"/>
              </a:rPr>
              <a:t>　</a:t>
            </a:r>
            <a:endParaRPr kumimoji="1" lang="en-US" altLang="ja-JP" sz="1193" b="1">
              <a:solidFill>
                <a:prstClr val="black"/>
              </a:solidFill>
              <a:latin typeface="Meiryo UI"/>
              <a:ea typeface="Meiryo UI"/>
            </a:endParaRPr>
          </a:p>
          <a:p>
            <a:pPr defTabSz="779164">
              <a:defRPr/>
            </a:pPr>
            <a:endParaRPr kumimoji="1" lang="en-US" altLang="ja-JP" sz="1193" b="1">
              <a:solidFill>
                <a:prstClr val="black"/>
              </a:solidFill>
              <a:latin typeface="Meiryo UI"/>
              <a:ea typeface="Meiryo UI"/>
            </a:endParaRPr>
          </a:p>
          <a:p>
            <a:pPr defTabSz="779164">
              <a:defRPr/>
            </a:pPr>
            <a:endParaRPr kumimoji="1" lang="en-US" altLang="ja-JP" sz="1193" b="1">
              <a:solidFill>
                <a:prstClr val="black"/>
              </a:solidFill>
              <a:latin typeface="Meiryo UI"/>
              <a:ea typeface="Meiryo UI"/>
            </a:endParaRPr>
          </a:p>
          <a:p>
            <a:pPr defTabSz="779164">
              <a:defRPr/>
            </a:pPr>
            <a:r>
              <a:rPr kumimoji="1" lang="ja-JP" altLang="en-US" sz="1193" b="1">
                <a:solidFill>
                  <a:prstClr val="black"/>
                </a:solidFill>
                <a:latin typeface="Meiryo UI"/>
                <a:ea typeface="Meiryo UI"/>
              </a:rPr>
              <a:t>　　労働保険特別会計（雇用勘定）</a:t>
            </a:r>
            <a:r>
              <a:rPr kumimoji="1" lang="ja-JP" altLang="en-US" sz="894" b="1">
                <a:solidFill>
                  <a:prstClr val="black"/>
                </a:solidFill>
                <a:latin typeface="Meiryo UI"/>
                <a:ea typeface="Meiryo UI"/>
              </a:rPr>
              <a:t>　　</a:t>
            </a:r>
          </a:p>
        </p:txBody>
      </p:sp>
      <p:sp>
        <p:nvSpPr>
          <p:cNvPr id="29" name="楕円 28">
            <a:extLst>
              <a:ext uri="{FF2B5EF4-FFF2-40B4-BE49-F238E27FC236}">
                <a16:creationId xmlns:a16="http://schemas.microsoft.com/office/drawing/2014/main" id="{7527E233-AB25-F0CB-B4B6-2AD2B6B6AAE7}"/>
              </a:ext>
            </a:extLst>
          </p:cNvPr>
          <p:cNvSpPr/>
          <p:nvPr/>
        </p:nvSpPr>
        <p:spPr>
          <a:xfrm>
            <a:off x="920228" y="4241934"/>
            <a:ext cx="2081497" cy="7872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79164">
              <a:defRPr/>
            </a:pPr>
            <a:r>
              <a:rPr kumimoji="1" lang="ja-JP" altLang="en-US" sz="1193" b="1">
                <a:solidFill>
                  <a:prstClr val="white"/>
                </a:solidFill>
                <a:latin typeface="Meiryo UI"/>
                <a:ea typeface="Meiryo UI"/>
              </a:rPr>
              <a:t>育児休業給付資金</a:t>
            </a:r>
          </a:p>
        </p:txBody>
      </p:sp>
      <p:sp>
        <p:nvSpPr>
          <p:cNvPr id="31" name="楕円 30">
            <a:extLst>
              <a:ext uri="{FF2B5EF4-FFF2-40B4-BE49-F238E27FC236}">
                <a16:creationId xmlns:a16="http://schemas.microsoft.com/office/drawing/2014/main" id="{3F5CF5AB-F93F-38B7-DADB-EEF42E0EEC44}"/>
              </a:ext>
            </a:extLst>
          </p:cNvPr>
          <p:cNvSpPr/>
          <p:nvPr/>
        </p:nvSpPr>
        <p:spPr>
          <a:xfrm>
            <a:off x="3607201" y="4111641"/>
            <a:ext cx="1928594" cy="10478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30675" rIns="30675" rtlCol="0" anchor="ctr"/>
          <a:lstStyle/>
          <a:p>
            <a:pPr algn="ctr" defTabSz="779164">
              <a:defRPr/>
            </a:pPr>
            <a:r>
              <a:rPr kumimoji="1" lang="ja-JP" altLang="en-US" sz="1193" b="1">
                <a:solidFill>
                  <a:prstClr val="white"/>
                </a:solidFill>
                <a:latin typeface="Meiryo UI"/>
                <a:ea typeface="Meiryo UI"/>
              </a:rPr>
              <a:t>積立金</a:t>
            </a:r>
            <a:endParaRPr kumimoji="1" lang="en-US" altLang="ja-JP" sz="1193" b="1">
              <a:solidFill>
                <a:prstClr val="white"/>
              </a:solidFill>
              <a:latin typeface="Meiryo UI"/>
              <a:ea typeface="Meiryo UI"/>
            </a:endParaRPr>
          </a:p>
          <a:p>
            <a:pPr algn="ctr" defTabSz="779164">
              <a:defRPr/>
            </a:pPr>
            <a:r>
              <a:rPr kumimoji="1" lang="ja-JP" altLang="en-US" sz="1193" b="1">
                <a:solidFill>
                  <a:prstClr val="white"/>
                </a:solidFill>
                <a:latin typeface="Meiryo UI"/>
                <a:ea typeface="Meiryo UI"/>
              </a:rPr>
              <a:t>（失業給付）</a:t>
            </a:r>
          </a:p>
        </p:txBody>
      </p:sp>
      <p:sp>
        <p:nvSpPr>
          <p:cNvPr id="32" name="楕円 31">
            <a:extLst>
              <a:ext uri="{FF2B5EF4-FFF2-40B4-BE49-F238E27FC236}">
                <a16:creationId xmlns:a16="http://schemas.microsoft.com/office/drawing/2014/main" id="{59415707-20A1-81C3-50D0-F0117223FF94}"/>
              </a:ext>
            </a:extLst>
          </p:cNvPr>
          <p:cNvSpPr/>
          <p:nvPr/>
        </p:nvSpPr>
        <p:spPr>
          <a:xfrm>
            <a:off x="6082525" y="4241932"/>
            <a:ext cx="2132297" cy="7872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defTabSz="779164">
              <a:defRPr/>
            </a:pPr>
            <a:r>
              <a:rPr kumimoji="1" lang="ja-JP" altLang="en-US" sz="1193" b="1">
                <a:solidFill>
                  <a:prstClr val="white"/>
                </a:solidFill>
                <a:latin typeface="Meiryo UI"/>
                <a:ea typeface="Meiryo UI"/>
              </a:rPr>
              <a:t>雇用安定資金</a:t>
            </a:r>
          </a:p>
        </p:txBody>
      </p:sp>
      <p:cxnSp>
        <p:nvCxnSpPr>
          <p:cNvPr id="33" name="直線矢印コネクタ 32">
            <a:extLst>
              <a:ext uri="{FF2B5EF4-FFF2-40B4-BE49-F238E27FC236}">
                <a16:creationId xmlns:a16="http://schemas.microsoft.com/office/drawing/2014/main" id="{B3F0DA57-7BD0-A138-E757-5321A90B014A}"/>
              </a:ext>
            </a:extLst>
          </p:cNvPr>
          <p:cNvCxnSpPr/>
          <p:nvPr/>
        </p:nvCxnSpPr>
        <p:spPr>
          <a:xfrm>
            <a:off x="4265221" y="3111447"/>
            <a:ext cx="0" cy="9969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左矢印 10">
            <a:extLst>
              <a:ext uri="{FF2B5EF4-FFF2-40B4-BE49-F238E27FC236}">
                <a16:creationId xmlns:a16="http://schemas.microsoft.com/office/drawing/2014/main" id="{705B8A95-4BED-20D8-5D15-0D8AC461363C}"/>
              </a:ext>
            </a:extLst>
          </p:cNvPr>
          <p:cNvSpPr/>
          <p:nvPr/>
        </p:nvSpPr>
        <p:spPr>
          <a:xfrm>
            <a:off x="3099458" y="4241933"/>
            <a:ext cx="416307" cy="787266"/>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defTabSz="779164">
              <a:defRPr/>
            </a:pPr>
            <a:endParaRPr kumimoji="1" lang="ja-JP" altLang="en-US" sz="1534">
              <a:solidFill>
                <a:prstClr val="black"/>
              </a:solidFill>
              <a:latin typeface="Meiryo UI"/>
              <a:ea typeface="Meiryo UI"/>
            </a:endParaRPr>
          </a:p>
        </p:txBody>
      </p:sp>
      <p:sp>
        <p:nvSpPr>
          <p:cNvPr id="35" name="左矢印 11">
            <a:extLst>
              <a:ext uri="{FF2B5EF4-FFF2-40B4-BE49-F238E27FC236}">
                <a16:creationId xmlns:a16="http://schemas.microsoft.com/office/drawing/2014/main" id="{40E61831-BBA1-29E5-05AC-6633A8A94913}"/>
              </a:ext>
            </a:extLst>
          </p:cNvPr>
          <p:cNvSpPr/>
          <p:nvPr/>
        </p:nvSpPr>
        <p:spPr>
          <a:xfrm flipH="1">
            <a:off x="5598589" y="4241933"/>
            <a:ext cx="359468" cy="787266"/>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defTabSz="779164">
              <a:defRPr/>
            </a:pPr>
            <a:endParaRPr kumimoji="1" lang="ja-JP" altLang="en-US" sz="1534">
              <a:solidFill>
                <a:prstClr val="black"/>
              </a:solidFill>
              <a:latin typeface="Meiryo UI"/>
              <a:ea typeface="Meiryo UI"/>
            </a:endParaRPr>
          </a:p>
        </p:txBody>
      </p:sp>
      <p:sp>
        <p:nvSpPr>
          <p:cNvPr id="36" name="テキスト ボックス 35">
            <a:extLst>
              <a:ext uri="{FF2B5EF4-FFF2-40B4-BE49-F238E27FC236}">
                <a16:creationId xmlns:a16="http://schemas.microsoft.com/office/drawing/2014/main" id="{44EB719F-6CDD-94D1-5E57-160649740CB3}"/>
              </a:ext>
            </a:extLst>
          </p:cNvPr>
          <p:cNvSpPr txBox="1"/>
          <p:nvPr/>
        </p:nvSpPr>
        <p:spPr>
          <a:xfrm>
            <a:off x="3037892" y="4532025"/>
            <a:ext cx="628584" cy="25577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defTabSz="779164">
              <a:defRPr/>
            </a:pPr>
            <a:r>
              <a:rPr kumimoji="1" lang="ja-JP" altLang="en-US" sz="1662" b="1">
                <a:solidFill>
                  <a:prstClr val="black"/>
                </a:solidFill>
                <a:latin typeface="Meiryo UI"/>
                <a:ea typeface="Meiryo UI"/>
              </a:rPr>
              <a:t>③</a:t>
            </a:r>
          </a:p>
        </p:txBody>
      </p:sp>
      <p:sp>
        <p:nvSpPr>
          <p:cNvPr id="37" name="テキスト ボックス 36">
            <a:extLst>
              <a:ext uri="{FF2B5EF4-FFF2-40B4-BE49-F238E27FC236}">
                <a16:creationId xmlns:a16="http://schemas.microsoft.com/office/drawing/2014/main" id="{DE749658-7189-5049-F032-A0984E1990C0}"/>
              </a:ext>
            </a:extLst>
          </p:cNvPr>
          <p:cNvSpPr txBox="1"/>
          <p:nvPr/>
        </p:nvSpPr>
        <p:spPr>
          <a:xfrm>
            <a:off x="5453940" y="4505460"/>
            <a:ext cx="628584" cy="25577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defTabSz="779164">
              <a:defRPr/>
            </a:pPr>
            <a:r>
              <a:rPr kumimoji="1" lang="ja-JP" altLang="en-US" sz="1662" b="1">
                <a:solidFill>
                  <a:prstClr val="black"/>
                </a:solidFill>
                <a:latin typeface="Meiryo UI"/>
                <a:ea typeface="Meiryo UI"/>
              </a:rPr>
              <a:t>④</a:t>
            </a:r>
          </a:p>
        </p:txBody>
      </p:sp>
      <p:sp>
        <p:nvSpPr>
          <p:cNvPr id="38" name="テキスト ボックス 37">
            <a:extLst>
              <a:ext uri="{FF2B5EF4-FFF2-40B4-BE49-F238E27FC236}">
                <a16:creationId xmlns:a16="http://schemas.microsoft.com/office/drawing/2014/main" id="{2F52EB35-B23C-F442-0936-914A98BFCD04}"/>
              </a:ext>
            </a:extLst>
          </p:cNvPr>
          <p:cNvSpPr txBox="1"/>
          <p:nvPr/>
        </p:nvSpPr>
        <p:spPr>
          <a:xfrm>
            <a:off x="4141887" y="3346023"/>
            <a:ext cx="628584" cy="25577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defTabSz="779164">
              <a:defRPr/>
            </a:pPr>
            <a:r>
              <a:rPr kumimoji="1" lang="ja-JP" altLang="en-US" sz="1662" b="1">
                <a:solidFill>
                  <a:prstClr val="black"/>
                </a:solidFill>
                <a:latin typeface="Meiryo UI"/>
                <a:ea typeface="Meiryo UI"/>
              </a:rPr>
              <a:t>①</a:t>
            </a:r>
          </a:p>
        </p:txBody>
      </p:sp>
      <p:sp>
        <p:nvSpPr>
          <p:cNvPr id="39" name="テキスト ボックス 38">
            <a:extLst>
              <a:ext uri="{FF2B5EF4-FFF2-40B4-BE49-F238E27FC236}">
                <a16:creationId xmlns:a16="http://schemas.microsoft.com/office/drawing/2014/main" id="{A249F03D-57BD-3DBA-A1DC-F6BE6774E78C}"/>
              </a:ext>
            </a:extLst>
          </p:cNvPr>
          <p:cNvSpPr txBox="1"/>
          <p:nvPr/>
        </p:nvSpPr>
        <p:spPr>
          <a:xfrm>
            <a:off x="6777087" y="3068209"/>
            <a:ext cx="628584" cy="25577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defTabSz="779164">
              <a:defRPr/>
            </a:pPr>
            <a:r>
              <a:rPr kumimoji="1" lang="ja-JP" altLang="en-US" sz="1662" b="1">
                <a:solidFill>
                  <a:prstClr val="black"/>
                </a:solidFill>
                <a:latin typeface="Meiryo UI"/>
                <a:ea typeface="Meiryo UI"/>
              </a:rPr>
              <a:t>②</a:t>
            </a:r>
          </a:p>
        </p:txBody>
      </p:sp>
      <p:cxnSp>
        <p:nvCxnSpPr>
          <p:cNvPr id="40" name="直線矢印コネクタ 39">
            <a:extLst>
              <a:ext uri="{FF2B5EF4-FFF2-40B4-BE49-F238E27FC236}">
                <a16:creationId xmlns:a16="http://schemas.microsoft.com/office/drawing/2014/main" id="{7B644713-C1C5-6D25-83CC-DF945B3BF7A6}"/>
              </a:ext>
            </a:extLst>
          </p:cNvPr>
          <p:cNvCxnSpPr/>
          <p:nvPr/>
        </p:nvCxnSpPr>
        <p:spPr>
          <a:xfrm>
            <a:off x="6566068" y="3111447"/>
            <a:ext cx="0" cy="11630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19E1555A-19D8-18CE-3847-0E000DC3BC6A}"/>
              </a:ext>
            </a:extLst>
          </p:cNvPr>
          <p:cNvSpPr txBox="1"/>
          <p:nvPr/>
        </p:nvSpPr>
        <p:spPr>
          <a:xfrm>
            <a:off x="3903828" y="2892667"/>
            <a:ext cx="2928116" cy="270652"/>
          </a:xfrm>
          <a:prstGeom prst="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wrap="square" lIns="0" tIns="0" rIns="0" bIns="0" rtlCol="0" anchor="ctr">
            <a:spAutoFit/>
          </a:bodyPr>
          <a:lstStyle/>
          <a:p>
            <a:pPr algn="ctr" defTabSz="779164">
              <a:lnSpc>
                <a:spcPct val="150000"/>
              </a:lnSpc>
              <a:defRPr/>
            </a:pPr>
            <a:r>
              <a:rPr kumimoji="1" lang="ja-JP" altLang="en-US" sz="1363" b="1">
                <a:solidFill>
                  <a:prstClr val="black"/>
                </a:solidFill>
                <a:latin typeface="Meiryo UI"/>
                <a:ea typeface="Meiryo UI"/>
              </a:rPr>
              <a:t>一般会計</a:t>
            </a:r>
          </a:p>
        </p:txBody>
      </p:sp>
      <p:sp>
        <p:nvSpPr>
          <p:cNvPr id="42" name="正方形/長方形 41">
            <a:extLst>
              <a:ext uri="{FF2B5EF4-FFF2-40B4-BE49-F238E27FC236}">
                <a16:creationId xmlns:a16="http://schemas.microsoft.com/office/drawing/2014/main" id="{92D46F0E-9694-EE2A-298D-EEEB03FE8B08}"/>
              </a:ext>
            </a:extLst>
          </p:cNvPr>
          <p:cNvSpPr/>
          <p:nvPr/>
        </p:nvSpPr>
        <p:spPr>
          <a:xfrm>
            <a:off x="7214231" y="3068210"/>
            <a:ext cx="1467429" cy="246285"/>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algn="ctr" defTabSz="602928">
              <a:defRPr/>
            </a:pPr>
            <a:r>
              <a:rPr kumimoji="1" lang="ja-JP" altLang="en-US" sz="1187" kern="0">
                <a:solidFill>
                  <a:prstClr val="white"/>
                </a:solidFill>
                <a:latin typeface="Meiryo UI"/>
                <a:ea typeface="Meiryo UI"/>
              </a:rPr>
              <a:t>累計　</a:t>
            </a:r>
            <a:r>
              <a:rPr kumimoji="1" lang="en-US" altLang="ja-JP" sz="1187" kern="0">
                <a:solidFill>
                  <a:prstClr val="white"/>
                </a:solidFill>
                <a:latin typeface="Meiryo UI"/>
                <a:ea typeface="Meiryo UI"/>
              </a:rPr>
              <a:t>1.6</a:t>
            </a:r>
            <a:r>
              <a:rPr kumimoji="1" lang="ja-JP" altLang="en-US" sz="1187" kern="0">
                <a:solidFill>
                  <a:prstClr val="white"/>
                </a:solidFill>
                <a:latin typeface="Meiryo UI"/>
                <a:ea typeface="Meiryo UI"/>
              </a:rPr>
              <a:t>兆円</a:t>
            </a:r>
          </a:p>
        </p:txBody>
      </p:sp>
      <p:sp>
        <p:nvSpPr>
          <p:cNvPr id="43" name="正方形/長方形 42">
            <a:extLst>
              <a:ext uri="{FF2B5EF4-FFF2-40B4-BE49-F238E27FC236}">
                <a16:creationId xmlns:a16="http://schemas.microsoft.com/office/drawing/2014/main" id="{DDB98AF6-D1A2-5DAA-2896-1AC5F76043A6}"/>
              </a:ext>
            </a:extLst>
          </p:cNvPr>
          <p:cNvSpPr/>
          <p:nvPr/>
        </p:nvSpPr>
        <p:spPr>
          <a:xfrm>
            <a:off x="4905713" y="5088997"/>
            <a:ext cx="1351076" cy="246285"/>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algn="ctr" defTabSz="602928">
              <a:defRPr/>
            </a:pPr>
            <a:r>
              <a:rPr kumimoji="1" lang="ja-JP" altLang="en-US" sz="1187" kern="0">
                <a:solidFill>
                  <a:prstClr val="white"/>
                </a:solidFill>
                <a:latin typeface="Meiryo UI"/>
                <a:ea typeface="Meiryo UI"/>
              </a:rPr>
              <a:t>累計　</a:t>
            </a:r>
            <a:r>
              <a:rPr kumimoji="1" lang="en-US" altLang="ja-JP" sz="1187" kern="0">
                <a:solidFill>
                  <a:prstClr val="white"/>
                </a:solidFill>
                <a:latin typeface="Meiryo UI"/>
                <a:ea typeface="Meiryo UI"/>
              </a:rPr>
              <a:t>3.4</a:t>
            </a:r>
            <a:r>
              <a:rPr kumimoji="1" lang="ja-JP" altLang="en-US" sz="1187" kern="0">
                <a:solidFill>
                  <a:prstClr val="white"/>
                </a:solidFill>
                <a:latin typeface="Meiryo UI"/>
                <a:ea typeface="Meiryo UI"/>
              </a:rPr>
              <a:t>兆円</a:t>
            </a:r>
          </a:p>
        </p:txBody>
      </p:sp>
      <p:sp>
        <p:nvSpPr>
          <p:cNvPr id="44" name="正方形/長方形 43">
            <a:extLst>
              <a:ext uri="{FF2B5EF4-FFF2-40B4-BE49-F238E27FC236}">
                <a16:creationId xmlns:a16="http://schemas.microsoft.com/office/drawing/2014/main" id="{50571CEC-980E-0E10-1792-83DC8E94497E}"/>
              </a:ext>
            </a:extLst>
          </p:cNvPr>
          <p:cNvSpPr/>
          <p:nvPr/>
        </p:nvSpPr>
        <p:spPr>
          <a:xfrm>
            <a:off x="6472660" y="4727562"/>
            <a:ext cx="1352027" cy="246285"/>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algn="ctr" defTabSz="602928">
              <a:defRPr/>
            </a:pPr>
            <a:r>
              <a:rPr kumimoji="1" lang="ja-JP" altLang="en-US" sz="1187" kern="0">
                <a:solidFill>
                  <a:prstClr val="white"/>
                </a:solidFill>
                <a:latin typeface="Meiryo UI"/>
                <a:ea typeface="Meiryo UI"/>
              </a:rPr>
              <a:t>累計　</a:t>
            </a:r>
            <a:r>
              <a:rPr kumimoji="1" lang="en-US" altLang="ja-JP" sz="1187" kern="0">
                <a:solidFill>
                  <a:prstClr val="white"/>
                </a:solidFill>
                <a:latin typeface="Meiryo UI"/>
                <a:ea typeface="Meiryo UI"/>
              </a:rPr>
              <a:t>1.5</a:t>
            </a:r>
            <a:r>
              <a:rPr kumimoji="1" lang="ja-JP" altLang="en-US" sz="1187" kern="0">
                <a:solidFill>
                  <a:prstClr val="white"/>
                </a:solidFill>
                <a:latin typeface="Meiryo UI"/>
                <a:ea typeface="Meiryo UI"/>
              </a:rPr>
              <a:t>兆円</a:t>
            </a:r>
          </a:p>
        </p:txBody>
      </p:sp>
      <p:sp>
        <p:nvSpPr>
          <p:cNvPr id="45" name="正方形/長方形 44">
            <a:extLst>
              <a:ext uri="{FF2B5EF4-FFF2-40B4-BE49-F238E27FC236}">
                <a16:creationId xmlns:a16="http://schemas.microsoft.com/office/drawing/2014/main" id="{308FCE25-57A0-9792-02DF-53CA9CF5A3D5}"/>
              </a:ext>
            </a:extLst>
          </p:cNvPr>
          <p:cNvSpPr/>
          <p:nvPr/>
        </p:nvSpPr>
        <p:spPr>
          <a:xfrm>
            <a:off x="6975079" y="5299621"/>
            <a:ext cx="1536779" cy="580729"/>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algn="ctr" defTabSz="602928">
              <a:defRPr/>
            </a:pPr>
            <a:r>
              <a:rPr kumimoji="1" lang="ja-JP" altLang="en-US" sz="1253" kern="0">
                <a:solidFill>
                  <a:prstClr val="white"/>
                </a:solidFill>
                <a:latin typeface="Meiryo UI"/>
                <a:ea typeface="Meiryo UI"/>
              </a:rPr>
              <a:t>雇調金等財源累計</a:t>
            </a:r>
            <a:endParaRPr kumimoji="1" lang="en-US" altLang="ja-JP" sz="1253" kern="0">
              <a:solidFill>
                <a:prstClr val="white"/>
              </a:solidFill>
              <a:latin typeface="Meiryo UI"/>
              <a:ea typeface="Meiryo UI"/>
            </a:endParaRPr>
          </a:p>
          <a:p>
            <a:pPr algn="ctr" defTabSz="602928">
              <a:defRPr/>
            </a:pPr>
            <a:r>
              <a:rPr kumimoji="1" lang="en-US" altLang="ja-JP" sz="1846" u="sng" kern="0">
                <a:solidFill>
                  <a:prstClr val="white"/>
                </a:solidFill>
                <a:latin typeface="Meiryo UI"/>
                <a:ea typeface="Meiryo UI"/>
              </a:rPr>
              <a:t>6.</a:t>
            </a:r>
            <a:r>
              <a:rPr kumimoji="1" lang="ja-JP" altLang="en-US" sz="1846" u="sng" kern="0">
                <a:solidFill>
                  <a:prstClr val="white"/>
                </a:solidFill>
                <a:latin typeface="Meiryo UI"/>
                <a:ea typeface="Meiryo UI"/>
              </a:rPr>
              <a:t>４兆円</a:t>
            </a:r>
          </a:p>
        </p:txBody>
      </p:sp>
      <p:cxnSp>
        <p:nvCxnSpPr>
          <p:cNvPr id="46" name="直線矢印コネクタ 45">
            <a:extLst>
              <a:ext uri="{FF2B5EF4-FFF2-40B4-BE49-F238E27FC236}">
                <a16:creationId xmlns:a16="http://schemas.microsoft.com/office/drawing/2014/main" id="{BE0857D7-A7F0-1F8C-8C1A-4A54EF669929}"/>
              </a:ext>
            </a:extLst>
          </p:cNvPr>
          <p:cNvCxnSpPr>
            <a:cxnSpLocks/>
          </p:cNvCxnSpPr>
          <p:nvPr/>
        </p:nvCxnSpPr>
        <p:spPr>
          <a:xfrm>
            <a:off x="6256789" y="5202134"/>
            <a:ext cx="694065" cy="224751"/>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id="{42D866BE-63B3-F89C-E86C-62BDF25BA3B8}"/>
              </a:ext>
            </a:extLst>
          </p:cNvPr>
          <p:cNvCxnSpPr>
            <a:cxnSpLocks/>
          </p:cNvCxnSpPr>
          <p:nvPr/>
        </p:nvCxnSpPr>
        <p:spPr>
          <a:xfrm>
            <a:off x="8360729" y="3300704"/>
            <a:ext cx="0" cy="1998917"/>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878F29D3-71FC-3222-62D2-1BF704FAD14C}"/>
              </a:ext>
            </a:extLst>
          </p:cNvPr>
          <p:cNvCxnSpPr>
            <a:cxnSpLocks/>
          </p:cNvCxnSpPr>
          <p:nvPr/>
        </p:nvCxnSpPr>
        <p:spPr>
          <a:xfrm>
            <a:off x="7496633" y="4973848"/>
            <a:ext cx="0" cy="325773"/>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59560F14-B85C-EDFD-8457-91A99A28C500}"/>
              </a:ext>
            </a:extLst>
          </p:cNvPr>
          <p:cNvSpPr/>
          <p:nvPr/>
        </p:nvSpPr>
        <p:spPr>
          <a:xfrm>
            <a:off x="4372594" y="3576730"/>
            <a:ext cx="1467429" cy="246285"/>
          </a:xfrm>
          <a:prstGeom prst="rect">
            <a:avLst/>
          </a:prstGeom>
          <a:solidFill>
            <a:srgbClr val="00B0F0"/>
          </a:solidFill>
          <a:ln w="12700" cap="flat" cmpd="sng" algn="ctr">
            <a:solidFill>
              <a:srgbClr val="00B0F0"/>
            </a:solidFill>
            <a:prstDash val="solid"/>
            <a:miter lim="800000"/>
          </a:ln>
          <a:effectLst/>
        </p:spPr>
        <p:txBody>
          <a:bodyPr rtlCol="0" anchor="ctr"/>
          <a:lstStyle/>
          <a:p>
            <a:pPr algn="ctr" defTabSz="602928">
              <a:defRPr/>
            </a:pPr>
            <a:r>
              <a:rPr kumimoji="1" lang="ja-JP" altLang="en-US" sz="1187" kern="0">
                <a:solidFill>
                  <a:prstClr val="white"/>
                </a:solidFill>
                <a:latin typeface="Meiryo UI"/>
                <a:ea typeface="Meiryo UI"/>
              </a:rPr>
              <a:t>累計　</a:t>
            </a:r>
            <a:r>
              <a:rPr kumimoji="1" lang="en-US" altLang="ja-JP" sz="1187" kern="0">
                <a:solidFill>
                  <a:prstClr val="white"/>
                </a:solidFill>
                <a:latin typeface="Meiryo UI"/>
                <a:ea typeface="Meiryo UI"/>
              </a:rPr>
              <a:t>2.5</a:t>
            </a:r>
            <a:r>
              <a:rPr kumimoji="1" lang="ja-JP" altLang="en-US" sz="1187" kern="0">
                <a:solidFill>
                  <a:prstClr val="white"/>
                </a:solidFill>
                <a:latin typeface="Meiryo UI"/>
                <a:ea typeface="Meiryo UI"/>
              </a:rPr>
              <a:t>兆円</a:t>
            </a:r>
          </a:p>
        </p:txBody>
      </p:sp>
      <p:sp>
        <p:nvSpPr>
          <p:cNvPr id="50" name="正方形/長方形 49">
            <a:extLst>
              <a:ext uri="{FF2B5EF4-FFF2-40B4-BE49-F238E27FC236}">
                <a16:creationId xmlns:a16="http://schemas.microsoft.com/office/drawing/2014/main" id="{C008849A-A79E-6F40-7E97-6B01ED830628}"/>
              </a:ext>
            </a:extLst>
          </p:cNvPr>
          <p:cNvSpPr/>
          <p:nvPr/>
        </p:nvSpPr>
        <p:spPr>
          <a:xfrm>
            <a:off x="6870297" y="3609909"/>
            <a:ext cx="1207742" cy="584396"/>
          </a:xfrm>
          <a:prstGeom prst="rect">
            <a:avLst/>
          </a:prstGeom>
          <a:noFill/>
          <a:ln w="19050">
            <a:solidFill>
              <a:srgbClr val="638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a:defRPr/>
            </a:pPr>
            <a:r>
              <a:rPr kumimoji="1" lang="en-US" altLang="ja-JP" sz="923">
                <a:solidFill>
                  <a:prstClr val="black"/>
                </a:solidFill>
                <a:latin typeface="Meiryo UI"/>
                <a:ea typeface="Meiryo UI"/>
              </a:rPr>
              <a:t>2020</a:t>
            </a:r>
            <a:r>
              <a:rPr kumimoji="1" lang="ja-JP" altLang="en-US" sz="923">
                <a:solidFill>
                  <a:prstClr val="black"/>
                </a:solidFill>
                <a:latin typeface="Meiryo UI"/>
                <a:ea typeface="Meiryo UI"/>
              </a:rPr>
              <a:t>年度末 </a:t>
            </a:r>
            <a:r>
              <a:rPr kumimoji="1" lang="en-US" altLang="ja-JP" sz="923">
                <a:solidFill>
                  <a:prstClr val="black"/>
                </a:solidFill>
                <a:latin typeface="Meiryo UI"/>
                <a:ea typeface="Meiryo UI"/>
              </a:rPr>
              <a:t>0</a:t>
            </a:r>
            <a:r>
              <a:rPr kumimoji="1" lang="ja-JP" altLang="en-US" sz="923">
                <a:solidFill>
                  <a:prstClr val="black"/>
                </a:solidFill>
                <a:latin typeface="Meiryo UI"/>
                <a:ea typeface="Meiryo UI"/>
              </a:rPr>
              <a:t>円</a:t>
            </a:r>
            <a:endParaRPr kumimoji="1" lang="en-US" altLang="ja-JP" sz="923">
              <a:solidFill>
                <a:prstClr val="black"/>
              </a:solidFill>
              <a:latin typeface="Meiryo UI"/>
              <a:ea typeface="Meiryo UI"/>
            </a:endParaRPr>
          </a:p>
          <a:p>
            <a:pPr defTabSz="844083">
              <a:defRPr/>
            </a:pPr>
            <a:r>
              <a:rPr kumimoji="1" lang="en-US" altLang="ja-JP" sz="923">
                <a:solidFill>
                  <a:prstClr val="black"/>
                </a:solidFill>
                <a:latin typeface="Meiryo UI"/>
                <a:ea typeface="Meiryo UI"/>
              </a:rPr>
              <a:t>2021</a:t>
            </a:r>
            <a:r>
              <a:rPr kumimoji="1" lang="ja-JP" altLang="en-US" sz="923">
                <a:solidFill>
                  <a:prstClr val="black"/>
                </a:solidFill>
                <a:latin typeface="Meiryo UI"/>
                <a:ea typeface="Meiryo UI"/>
              </a:rPr>
              <a:t>年度末 </a:t>
            </a:r>
            <a:r>
              <a:rPr kumimoji="1" lang="en-US" altLang="ja-JP" sz="923">
                <a:solidFill>
                  <a:prstClr val="black"/>
                </a:solidFill>
                <a:latin typeface="Meiryo UI"/>
                <a:ea typeface="Meiryo UI"/>
              </a:rPr>
              <a:t>0</a:t>
            </a:r>
            <a:r>
              <a:rPr kumimoji="1" lang="ja-JP" altLang="en-US" sz="923">
                <a:solidFill>
                  <a:prstClr val="black"/>
                </a:solidFill>
                <a:latin typeface="Meiryo UI"/>
                <a:ea typeface="Meiryo UI"/>
              </a:rPr>
              <a:t>円</a:t>
            </a:r>
            <a:endParaRPr kumimoji="1" lang="en-US" altLang="ja-JP" sz="923">
              <a:solidFill>
                <a:prstClr val="black"/>
              </a:solidFill>
              <a:latin typeface="Meiryo UI"/>
              <a:ea typeface="Meiryo UI"/>
            </a:endParaRPr>
          </a:p>
          <a:p>
            <a:pPr defTabSz="844083">
              <a:defRPr/>
            </a:pPr>
            <a:r>
              <a:rPr kumimoji="1" lang="en-US" altLang="ja-JP" sz="923">
                <a:solidFill>
                  <a:prstClr val="black"/>
                </a:solidFill>
                <a:latin typeface="Meiryo UI"/>
                <a:ea typeface="Meiryo UI"/>
              </a:rPr>
              <a:t>2022</a:t>
            </a:r>
            <a:r>
              <a:rPr kumimoji="1" lang="ja-JP" altLang="en-US" sz="923">
                <a:solidFill>
                  <a:prstClr val="black"/>
                </a:solidFill>
                <a:latin typeface="Meiryo UI"/>
                <a:ea typeface="Meiryo UI"/>
              </a:rPr>
              <a:t>年度末 </a:t>
            </a:r>
            <a:r>
              <a:rPr kumimoji="1" lang="en-US" altLang="ja-JP" sz="923">
                <a:solidFill>
                  <a:prstClr val="black"/>
                </a:solidFill>
                <a:latin typeface="Meiryo UI"/>
                <a:ea typeface="Meiryo UI"/>
              </a:rPr>
              <a:t>0</a:t>
            </a:r>
            <a:r>
              <a:rPr kumimoji="1" lang="ja-JP" altLang="en-US" sz="923">
                <a:solidFill>
                  <a:prstClr val="black"/>
                </a:solidFill>
                <a:latin typeface="Meiryo UI"/>
                <a:ea typeface="Meiryo UI"/>
              </a:rPr>
              <a:t>円</a:t>
            </a:r>
            <a:endParaRPr kumimoji="1" lang="en-US" altLang="ja-JP" sz="923">
              <a:solidFill>
                <a:prstClr val="black"/>
              </a:solidFill>
              <a:latin typeface="Meiryo UI"/>
              <a:ea typeface="Meiryo UI"/>
            </a:endParaRPr>
          </a:p>
        </p:txBody>
      </p:sp>
      <p:sp>
        <p:nvSpPr>
          <p:cNvPr id="51" name="正方形/長方形 50">
            <a:extLst>
              <a:ext uri="{FF2B5EF4-FFF2-40B4-BE49-F238E27FC236}">
                <a16:creationId xmlns:a16="http://schemas.microsoft.com/office/drawing/2014/main" id="{DBC6ACB6-DBCB-1819-B32A-C4651CE932C3}"/>
              </a:ext>
            </a:extLst>
          </p:cNvPr>
          <p:cNvSpPr/>
          <p:nvPr/>
        </p:nvSpPr>
        <p:spPr>
          <a:xfrm>
            <a:off x="3460421" y="5216116"/>
            <a:ext cx="1351594" cy="584396"/>
          </a:xfrm>
          <a:prstGeom prst="rect">
            <a:avLst/>
          </a:prstGeom>
          <a:noFill/>
          <a:ln w="19050">
            <a:solidFill>
              <a:srgbClr val="638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a:defRPr/>
            </a:pPr>
            <a:r>
              <a:rPr kumimoji="1" lang="en-US" altLang="ja-JP" sz="923">
                <a:solidFill>
                  <a:prstClr val="black"/>
                </a:solidFill>
                <a:latin typeface="Meiryo UI"/>
                <a:ea typeface="Meiryo UI"/>
              </a:rPr>
              <a:t>2020</a:t>
            </a:r>
            <a:r>
              <a:rPr kumimoji="1" lang="ja-JP" altLang="en-US" sz="923">
                <a:solidFill>
                  <a:prstClr val="black"/>
                </a:solidFill>
                <a:latin typeface="Meiryo UI"/>
                <a:ea typeface="Meiryo UI"/>
              </a:rPr>
              <a:t>年度末 </a:t>
            </a:r>
            <a:r>
              <a:rPr kumimoji="1" lang="en-US" altLang="ja-JP" sz="923">
                <a:solidFill>
                  <a:prstClr val="black"/>
                </a:solidFill>
                <a:latin typeface="Meiryo UI"/>
                <a:ea typeface="Meiryo UI"/>
              </a:rPr>
              <a:t>2.0</a:t>
            </a:r>
            <a:r>
              <a:rPr kumimoji="1" lang="ja-JP" altLang="en-US" sz="923">
                <a:solidFill>
                  <a:prstClr val="black"/>
                </a:solidFill>
                <a:latin typeface="Meiryo UI"/>
                <a:ea typeface="Meiryo UI"/>
              </a:rPr>
              <a:t>兆円</a:t>
            </a:r>
            <a:endParaRPr kumimoji="1" lang="en-US" altLang="ja-JP" sz="923">
              <a:solidFill>
                <a:prstClr val="black"/>
              </a:solidFill>
              <a:latin typeface="Meiryo UI"/>
              <a:ea typeface="Meiryo UI"/>
            </a:endParaRPr>
          </a:p>
          <a:p>
            <a:pPr defTabSz="844083">
              <a:defRPr/>
            </a:pPr>
            <a:r>
              <a:rPr kumimoji="1" lang="en-US" altLang="ja-JP" sz="923">
                <a:solidFill>
                  <a:prstClr val="black"/>
                </a:solidFill>
                <a:latin typeface="Meiryo UI"/>
                <a:ea typeface="Meiryo UI"/>
              </a:rPr>
              <a:t>2021</a:t>
            </a:r>
            <a:r>
              <a:rPr kumimoji="1" lang="ja-JP" altLang="en-US" sz="923">
                <a:solidFill>
                  <a:prstClr val="black"/>
                </a:solidFill>
                <a:latin typeface="Meiryo UI"/>
                <a:ea typeface="Meiryo UI"/>
              </a:rPr>
              <a:t>年度末 </a:t>
            </a:r>
            <a:r>
              <a:rPr kumimoji="1" lang="en-US" altLang="ja-JP" sz="923">
                <a:solidFill>
                  <a:prstClr val="black"/>
                </a:solidFill>
                <a:latin typeface="Meiryo UI"/>
                <a:ea typeface="Meiryo UI"/>
              </a:rPr>
              <a:t>1.2</a:t>
            </a:r>
            <a:r>
              <a:rPr kumimoji="1" lang="ja-JP" altLang="en-US" sz="923">
                <a:solidFill>
                  <a:prstClr val="black"/>
                </a:solidFill>
                <a:latin typeface="Meiryo UI"/>
                <a:ea typeface="Meiryo UI"/>
              </a:rPr>
              <a:t>兆円</a:t>
            </a:r>
            <a:endParaRPr kumimoji="1" lang="en-US" altLang="ja-JP" sz="923">
              <a:solidFill>
                <a:prstClr val="black"/>
              </a:solidFill>
              <a:latin typeface="Meiryo UI"/>
              <a:ea typeface="Meiryo UI"/>
            </a:endParaRPr>
          </a:p>
          <a:p>
            <a:pPr defTabSz="844083">
              <a:defRPr/>
            </a:pPr>
            <a:r>
              <a:rPr kumimoji="1" lang="en-US" altLang="ja-JP" sz="923">
                <a:solidFill>
                  <a:prstClr val="black"/>
                </a:solidFill>
                <a:latin typeface="Meiryo UI"/>
                <a:ea typeface="Meiryo UI"/>
              </a:rPr>
              <a:t>2022</a:t>
            </a:r>
            <a:r>
              <a:rPr kumimoji="1" lang="ja-JP" altLang="en-US" sz="923">
                <a:solidFill>
                  <a:prstClr val="black"/>
                </a:solidFill>
                <a:latin typeface="Meiryo UI"/>
                <a:ea typeface="Meiryo UI"/>
              </a:rPr>
              <a:t>年度末</a:t>
            </a:r>
            <a:r>
              <a:rPr kumimoji="1" lang="ja-JP" altLang="en-US" sz="923">
                <a:solidFill>
                  <a:srgbClr val="000000"/>
                </a:solidFill>
                <a:latin typeface="Meiryo UI"/>
                <a:ea typeface="Meiryo UI"/>
              </a:rPr>
              <a:t> </a:t>
            </a:r>
            <a:r>
              <a:rPr kumimoji="1" lang="en-US" altLang="ja-JP" sz="923">
                <a:solidFill>
                  <a:srgbClr val="000000"/>
                </a:solidFill>
                <a:latin typeface="Meiryo UI"/>
                <a:ea typeface="Meiryo UI"/>
              </a:rPr>
              <a:t>1.4</a:t>
            </a:r>
            <a:r>
              <a:rPr kumimoji="1" lang="ja-JP" altLang="en-US" sz="923">
                <a:solidFill>
                  <a:prstClr val="black"/>
                </a:solidFill>
                <a:latin typeface="Meiryo UI"/>
                <a:ea typeface="Meiryo UI"/>
              </a:rPr>
              <a:t>兆円</a:t>
            </a:r>
            <a:endParaRPr kumimoji="1" lang="en-US" altLang="ja-JP" sz="923">
              <a:solidFill>
                <a:prstClr val="black"/>
              </a:solidFill>
              <a:latin typeface="Meiryo UI"/>
              <a:ea typeface="Meiryo UI"/>
            </a:endParaRPr>
          </a:p>
        </p:txBody>
      </p:sp>
      <p:sp>
        <p:nvSpPr>
          <p:cNvPr id="52" name="テキスト ボックス 51">
            <a:extLst>
              <a:ext uri="{FF2B5EF4-FFF2-40B4-BE49-F238E27FC236}">
                <a16:creationId xmlns:a16="http://schemas.microsoft.com/office/drawing/2014/main" id="{195ED413-B030-3396-C4E7-626CFD8CA755}"/>
              </a:ext>
            </a:extLst>
          </p:cNvPr>
          <p:cNvSpPr txBox="1"/>
          <p:nvPr/>
        </p:nvSpPr>
        <p:spPr>
          <a:xfrm>
            <a:off x="4794768" y="5338835"/>
            <a:ext cx="1576072" cy="214354"/>
          </a:xfrm>
          <a:prstGeom prst="rect">
            <a:avLst/>
          </a:prstGeom>
          <a:noFill/>
        </p:spPr>
        <p:txBody>
          <a:bodyPr wrap="none" rtlCol="0">
            <a:spAutoFit/>
          </a:bodyPr>
          <a:lstStyle/>
          <a:p>
            <a:pPr defTabSz="844083">
              <a:lnSpc>
                <a:spcPts val="923"/>
              </a:lnSpc>
              <a:spcAft>
                <a:spcPts val="554"/>
              </a:spcAft>
              <a:buClr>
                <a:srgbClr val="103185"/>
              </a:buClr>
              <a:defRPr/>
            </a:pPr>
            <a:r>
              <a:rPr kumimoji="1" lang="en-US" altLang="ja-JP" sz="923">
                <a:solidFill>
                  <a:srgbClr val="000000"/>
                </a:solidFill>
                <a:latin typeface="Segoe UI"/>
                <a:ea typeface="メイリオ"/>
              </a:rPr>
              <a:t>※2022</a:t>
            </a:r>
            <a:r>
              <a:rPr kumimoji="1" lang="ja-JP" altLang="en-US" sz="923">
                <a:solidFill>
                  <a:srgbClr val="000000"/>
                </a:solidFill>
                <a:latin typeface="Segoe UI"/>
                <a:ea typeface="メイリオ"/>
              </a:rPr>
              <a:t>年度末 </a:t>
            </a:r>
            <a:r>
              <a:rPr kumimoji="1" lang="ja-JP" altLang="en-US" sz="923" u="sng">
                <a:solidFill>
                  <a:srgbClr val="000000"/>
                </a:solidFill>
                <a:latin typeface="Segoe UI"/>
                <a:ea typeface="メイリオ"/>
              </a:rPr>
              <a:t>累計</a:t>
            </a:r>
            <a:r>
              <a:rPr kumimoji="1" lang="en-US" altLang="ja-JP" sz="923" u="sng">
                <a:solidFill>
                  <a:srgbClr val="000000"/>
                </a:solidFill>
                <a:latin typeface="Segoe UI"/>
                <a:ea typeface="メイリオ"/>
              </a:rPr>
              <a:t>2.9</a:t>
            </a:r>
            <a:r>
              <a:rPr kumimoji="1" lang="ja-JP" altLang="en-US" sz="923" u="sng">
                <a:solidFill>
                  <a:srgbClr val="000000"/>
                </a:solidFill>
                <a:latin typeface="Segoe UI"/>
                <a:ea typeface="メイリオ"/>
              </a:rPr>
              <a:t>兆円</a:t>
            </a:r>
            <a:endParaRPr kumimoji="1" lang="en-US" altLang="ja-JP" sz="923" u="sng">
              <a:solidFill>
                <a:srgbClr val="000000"/>
              </a:solidFill>
              <a:latin typeface="Segoe UI"/>
              <a:ea typeface="メイリオ"/>
            </a:endParaRPr>
          </a:p>
        </p:txBody>
      </p:sp>
      <p:sp>
        <p:nvSpPr>
          <p:cNvPr id="3" name="テキスト ボックス 2">
            <a:extLst>
              <a:ext uri="{FF2B5EF4-FFF2-40B4-BE49-F238E27FC236}">
                <a16:creationId xmlns:a16="http://schemas.microsoft.com/office/drawing/2014/main" id="{58D202E7-3115-4842-F500-8D5CFD68FB1B}"/>
              </a:ext>
            </a:extLst>
          </p:cNvPr>
          <p:cNvSpPr txBox="1"/>
          <p:nvPr/>
        </p:nvSpPr>
        <p:spPr>
          <a:xfrm>
            <a:off x="734062" y="5914750"/>
            <a:ext cx="7343977" cy="646331"/>
          </a:xfrm>
          <a:prstGeom prst="rect">
            <a:avLst/>
          </a:prstGeom>
          <a:noFill/>
        </p:spPr>
        <p:txBody>
          <a:bodyPr wrap="square" rtlCol="0">
            <a:spAutoFit/>
          </a:bodyPr>
          <a:lstStyle/>
          <a:p>
            <a:pPr defTabSz="779164">
              <a:defRPr/>
            </a:pPr>
            <a:r>
              <a:rPr kumimoji="1" lang="ja-JP" altLang="en-US" sz="900">
                <a:solidFill>
                  <a:prstClr val="black"/>
                </a:solidFill>
                <a:latin typeface="Meiryo UI"/>
                <a:ea typeface="Meiryo UI"/>
              </a:rPr>
              <a:t>①求職者給付等に要する経費について、経済情勢の変化や雇用勘定の財政状況を踏まえ、一般会計から繰り入れることができる（～</a:t>
            </a:r>
            <a:r>
              <a:rPr kumimoji="1" lang="en-US" altLang="ja-JP" sz="900">
                <a:solidFill>
                  <a:prstClr val="black"/>
                </a:solidFill>
                <a:latin typeface="Meiryo UI"/>
                <a:ea typeface="Meiryo UI"/>
              </a:rPr>
              <a:t>2022</a:t>
            </a:r>
            <a:r>
              <a:rPr kumimoji="1" lang="ja-JP" altLang="en-US" sz="900">
                <a:solidFill>
                  <a:prstClr val="black"/>
                </a:solidFill>
                <a:latin typeface="Meiryo UI"/>
                <a:ea typeface="Meiryo UI"/>
              </a:rPr>
              <a:t>年度）</a:t>
            </a:r>
          </a:p>
          <a:p>
            <a:pPr defTabSz="779164">
              <a:defRPr/>
            </a:pPr>
            <a:r>
              <a:rPr kumimoji="1" lang="ja-JP" altLang="en-US" sz="900">
                <a:solidFill>
                  <a:prstClr val="black"/>
                </a:solidFill>
                <a:latin typeface="Meiryo UI"/>
                <a:ea typeface="Meiryo UI"/>
              </a:rPr>
              <a:t>②新型コロナ対応休業支援金、雇用調整助成金等に要する費用の一部として、一般会計から繰り入れる（～</a:t>
            </a:r>
            <a:r>
              <a:rPr kumimoji="1" lang="en-US" altLang="ja-JP" sz="900">
                <a:solidFill>
                  <a:prstClr val="black"/>
                </a:solidFill>
                <a:latin typeface="Meiryo UI"/>
                <a:ea typeface="Meiryo UI"/>
              </a:rPr>
              <a:t>2022</a:t>
            </a:r>
            <a:r>
              <a:rPr kumimoji="1" lang="ja-JP" altLang="en-US" sz="900">
                <a:solidFill>
                  <a:prstClr val="black"/>
                </a:solidFill>
                <a:latin typeface="Meiryo UI"/>
                <a:ea typeface="Meiryo UI"/>
              </a:rPr>
              <a:t>年度）</a:t>
            </a:r>
          </a:p>
          <a:p>
            <a:pPr defTabSz="779164">
              <a:defRPr/>
            </a:pPr>
            <a:r>
              <a:rPr kumimoji="1" lang="ja-JP" altLang="en-US" sz="900">
                <a:solidFill>
                  <a:prstClr val="black"/>
                </a:solidFill>
                <a:latin typeface="Meiryo UI"/>
                <a:ea typeface="Meiryo UI"/>
              </a:rPr>
              <a:t>③育児休業給付に要する経費を、積立金から借り入れることができる（～</a:t>
            </a:r>
            <a:r>
              <a:rPr kumimoji="1" lang="en-US" altLang="ja-JP" sz="900">
                <a:solidFill>
                  <a:prstClr val="black"/>
                </a:solidFill>
                <a:latin typeface="Meiryo UI"/>
                <a:ea typeface="Meiryo UI"/>
              </a:rPr>
              <a:t>2024</a:t>
            </a:r>
            <a:r>
              <a:rPr kumimoji="1" lang="ja-JP" altLang="en-US" sz="900">
                <a:solidFill>
                  <a:prstClr val="black"/>
                </a:solidFill>
                <a:latin typeface="Meiryo UI"/>
                <a:ea typeface="Meiryo UI"/>
              </a:rPr>
              <a:t>年度）</a:t>
            </a:r>
          </a:p>
          <a:p>
            <a:pPr defTabSz="779164">
              <a:defRPr/>
            </a:pPr>
            <a:r>
              <a:rPr kumimoji="1" lang="ja-JP" altLang="en-US" sz="900">
                <a:solidFill>
                  <a:prstClr val="black"/>
                </a:solidFill>
                <a:latin typeface="Meiryo UI"/>
                <a:ea typeface="Meiryo UI"/>
              </a:rPr>
              <a:t>④雇用安定事業に要する経費を、積立金から借り入れることができる（～</a:t>
            </a:r>
            <a:r>
              <a:rPr kumimoji="1" lang="en-US" altLang="ja-JP" sz="900">
                <a:solidFill>
                  <a:prstClr val="black"/>
                </a:solidFill>
                <a:latin typeface="Meiryo UI"/>
                <a:ea typeface="Meiryo UI"/>
              </a:rPr>
              <a:t>2024</a:t>
            </a:r>
            <a:r>
              <a:rPr kumimoji="1" lang="ja-JP" altLang="en-US" sz="900">
                <a:solidFill>
                  <a:prstClr val="black"/>
                </a:solidFill>
                <a:latin typeface="Meiryo UI"/>
                <a:ea typeface="Meiryo UI"/>
              </a:rPr>
              <a:t>年度）</a:t>
            </a:r>
          </a:p>
        </p:txBody>
      </p:sp>
      <p:sp>
        <p:nvSpPr>
          <p:cNvPr id="6" name="正方形/長方形 5">
            <a:extLst>
              <a:ext uri="{FF2B5EF4-FFF2-40B4-BE49-F238E27FC236}">
                <a16:creationId xmlns:a16="http://schemas.microsoft.com/office/drawing/2014/main" id="{06D6E578-5E01-AF39-8B47-12DDF50F7720}"/>
              </a:ext>
            </a:extLst>
          </p:cNvPr>
          <p:cNvSpPr/>
          <p:nvPr/>
        </p:nvSpPr>
        <p:spPr>
          <a:xfrm>
            <a:off x="8139775" y="52123"/>
            <a:ext cx="792615" cy="332925"/>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参考</a:t>
            </a:r>
          </a:p>
        </p:txBody>
      </p:sp>
    </p:spTree>
    <p:extLst>
      <p:ext uri="{BB962C8B-B14F-4D97-AF65-F5344CB8AC3E}">
        <p14:creationId xmlns:p14="http://schemas.microsoft.com/office/powerpoint/2010/main" val="152940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DDA08E87-C034-4EA1-8C87-B8AB27389ED2}"/>
              </a:ext>
            </a:extLst>
          </p:cNvPr>
          <p:cNvSpPr/>
          <p:nvPr/>
        </p:nvSpPr>
        <p:spPr>
          <a:xfrm>
            <a:off x="252000" y="1728000"/>
            <a:ext cx="8640000" cy="1800000"/>
          </a:xfrm>
          <a:prstGeom prst="rect">
            <a:avLst/>
          </a:prstGeom>
          <a:solidFill>
            <a:srgbClr val="13AE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3200" b="1">
                <a:solidFill>
                  <a:schemeClr val="bg1"/>
                </a:solidFill>
                <a:latin typeface="Meiryo UI" panose="020B0604030504040204" pitchFamily="50" charset="-128"/>
                <a:ea typeface="Meiryo UI" panose="020B0604030504040204" pitchFamily="50" charset="-128"/>
              </a:rPr>
              <a:t>育児・介護休業法等の見直し</a:t>
            </a:r>
            <a:endParaRPr lang="en-US" altLang="ja-JP" sz="3200" b="1">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89513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3FA91FD-D263-4AF8-4753-79A3A9C58C73}"/>
              </a:ext>
            </a:extLst>
          </p:cNvPr>
          <p:cNvSpPr/>
          <p:nvPr/>
        </p:nvSpPr>
        <p:spPr>
          <a:xfrm>
            <a:off x="0" y="0"/>
            <a:ext cx="9144000" cy="330427"/>
          </a:xfrm>
          <a:prstGeom prst="rect">
            <a:avLst/>
          </a:prstGeom>
          <a:solidFill>
            <a:srgbClr val="13AE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a:latin typeface="メイリオ" panose="020B0604030504040204" pitchFamily="50" charset="-128"/>
                <a:ea typeface="メイリオ" panose="020B0604030504040204" pitchFamily="50" charset="-128"/>
                <a:cs typeface="Meiryo UI" panose="020B0604030504040204" pitchFamily="50" charset="-128"/>
              </a:rPr>
              <a:t>1</a:t>
            </a:r>
            <a:r>
              <a:rPr lang="ja-JP" altLang="en-US">
                <a:latin typeface="メイリオ" panose="020B0604030504040204" pitchFamily="50" charset="-128"/>
                <a:ea typeface="メイリオ" panose="020B0604030504040204" pitchFamily="50" charset="-128"/>
                <a:cs typeface="Meiryo UI" panose="020B0604030504040204" pitchFamily="50" charset="-128"/>
              </a:rPr>
              <a:t>．育児・介護休業法等の見直しに関する動向</a:t>
            </a:r>
          </a:p>
        </p:txBody>
      </p:sp>
      <p:sp>
        <p:nvSpPr>
          <p:cNvPr id="3" name="スライド番号プレースホルダー 2">
            <a:extLst>
              <a:ext uri="{FF2B5EF4-FFF2-40B4-BE49-F238E27FC236}">
                <a16:creationId xmlns:a16="http://schemas.microsoft.com/office/drawing/2014/main" id="{7787AC23-872B-052D-7FA9-BF4F4A3D4A8E}"/>
              </a:ext>
            </a:extLst>
          </p:cNvPr>
          <p:cNvSpPr>
            <a:spLocks noGrp="1"/>
          </p:cNvSpPr>
          <p:nvPr>
            <p:ph type="sldNum" sz="quarter" idx="12"/>
          </p:nvPr>
        </p:nvSpPr>
        <p:spPr>
          <a:xfrm>
            <a:off x="7086600" y="6492875"/>
            <a:ext cx="2057400" cy="365125"/>
          </a:xfrm>
        </p:spPr>
        <p:txBody>
          <a:bodyPr/>
          <a:lstStyle/>
          <a:p>
            <a:fld id="{99D362A8-9C72-451F-B3C7-A05A0702FA10}" type="slidenum">
              <a:rPr kumimoji="1" lang="ja-JP" altLang="en-US" smtClean="0">
                <a:latin typeface="Meiryo UI" panose="020B0604030504040204" pitchFamily="50" charset="-128"/>
                <a:ea typeface="Meiryo UI" panose="020B0604030504040204" pitchFamily="50" charset="-128"/>
              </a:rPr>
              <a:t>13</a:t>
            </a:fld>
            <a:endParaRPr kumimoji="1" lang="ja-JP" altLang="en-US">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B3792365-F7C6-B9EE-A6EA-F0AE8A983092}"/>
              </a:ext>
            </a:extLst>
          </p:cNvPr>
          <p:cNvGraphicFramePr>
            <a:graphicFrameLocks noGrp="1"/>
          </p:cNvGraphicFramePr>
          <p:nvPr>
            <p:extLst>
              <p:ext uri="{D42A27DB-BD31-4B8C-83A1-F6EECF244321}">
                <p14:modId xmlns:p14="http://schemas.microsoft.com/office/powerpoint/2010/main" val="3702196240"/>
              </p:ext>
            </p:extLst>
          </p:nvPr>
        </p:nvGraphicFramePr>
        <p:xfrm>
          <a:off x="633109" y="2014571"/>
          <a:ext cx="7877781" cy="4297680"/>
        </p:xfrm>
        <a:graphic>
          <a:graphicData uri="http://schemas.openxmlformats.org/drawingml/2006/table">
            <a:tbl>
              <a:tblPr firstRow="1" bandRow="1">
                <a:tableStyleId>{5C22544A-7EE6-4342-B048-85BDC9FD1C3A}</a:tableStyleId>
              </a:tblPr>
              <a:tblGrid>
                <a:gridCol w="1974440">
                  <a:extLst>
                    <a:ext uri="{9D8B030D-6E8A-4147-A177-3AD203B41FA5}">
                      <a16:colId xmlns:a16="http://schemas.microsoft.com/office/drawing/2014/main" val="2014502673"/>
                    </a:ext>
                  </a:extLst>
                </a:gridCol>
                <a:gridCol w="5903341">
                  <a:extLst>
                    <a:ext uri="{9D8B030D-6E8A-4147-A177-3AD203B41FA5}">
                      <a16:colId xmlns:a16="http://schemas.microsoft.com/office/drawing/2014/main" val="1277142086"/>
                    </a:ext>
                  </a:extLst>
                </a:gridCol>
              </a:tblGrid>
              <a:tr h="0">
                <a:tc>
                  <a:txBody>
                    <a:bodyPr/>
                    <a:lstStyle/>
                    <a:p>
                      <a:pPr algn="ctr"/>
                      <a:r>
                        <a:rPr kumimoji="1" lang="ja-JP" altLang="en-US" sz="1200" b="0">
                          <a:latin typeface="Meiryo UI" panose="020B0604030504040204" pitchFamily="50" charset="-128"/>
                          <a:ea typeface="Meiryo UI" panose="020B0604030504040204" pitchFamily="50" charset="-128"/>
                        </a:rPr>
                        <a:t>年月日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719C"/>
                    </a:solidFill>
                  </a:tcPr>
                </a:tc>
                <a:tc>
                  <a:txBody>
                    <a:bodyPr/>
                    <a:lstStyle/>
                    <a:p>
                      <a:pPr algn="ctr"/>
                      <a:r>
                        <a:rPr kumimoji="1" lang="ja-JP" altLang="en-US" sz="1200" b="0">
                          <a:latin typeface="Meiryo UI" panose="020B0604030504040204" pitchFamily="50" charset="-128"/>
                          <a:ea typeface="Meiryo UI" panose="020B0604030504040204" pitchFamily="50" charset="-128"/>
                        </a:rPr>
                        <a:t>政府</a:t>
                      </a:r>
                      <a:r>
                        <a:rPr kumimoji="1" lang="en-US" altLang="ja-JP" sz="1200" b="0">
                          <a:latin typeface="Meiryo UI" panose="020B0604030504040204" pitchFamily="50" charset="-128"/>
                          <a:ea typeface="Meiryo UI" panose="020B0604030504040204" pitchFamily="50" charset="-128"/>
                        </a:rPr>
                        <a:t>/</a:t>
                      </a:r>
                      <a:r>
                        <a:rPr kumimoji="1" lang="ja-JP" altLang="en-US" sz="1200" b="0">
                          <a:latin typeface="Meiryo UI" panose="020B0604030504040204" pitchFamily="50" charset="-128"/>
                          <a:ea typeface="Meiryo UI" panose="020B0604030504040204" pitchFamily="50" charset="-128"/>
                        </a:rPr>
                        <a:t>厚労省（労働政策審議会）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1719C"/>
                    </a:solidFill>
                  </a:tcPr>
                </a:tc>
                <a:extLst>
                  <a:ext uri="{0D108BD9-81ED-4DB2-BD59-A6C34878D82A}">
                    <a16:rowId xmlns:a16="http://schemas.microsoft.com/office/drawing/2014/main" val="402306706"/>
                  </a:ext>
                </a:extLst>
              </a:tr>
              <a:tr h="1874520">
                <a:tc>
                  <a:txBody>
                    <a:bodyPr/>
                    <a:lstStyle/>
                    <a:p>
                      <a:pPr algn="just"/>
                      <a:r>
                        <a:rPr lang="en-US" altLang="ja-JP" sz="1200" kern="100">
                          <a:effectLst/>
                          <a:latin typeface="Meiryo UI" panose="020B0604030504040204" pitchFamily="50" charset="-128"/>
                          <a:ea typeface="Meiryo UI" panose="020B0604030504040204" pitchFamily="50" charset="-128"/>
                        </a:rPr>
                        <a:t>2023</a:t>
                      </a:r>
                      <a:r>
                        <a:rPr lang="ja-JP" altLang="ja-JP" sz="1200" kern="100">
                          <a:effectLst/>
                          <a:latin typeface="Meiryo UI" panose="020B0604030504040204" pitchFamily="50" charset="-128"/>
                          <a:ea typeface="Meiryo UI" panose="020B0604030504040204" pitchFamily="50" charset="-128"/>
                        </a:rPr>
                        <a:t>年</a:t>
                      </a:r>
                    </a:p>
                    <a:p>
                      <a:pPr algn="just"/>
                      <a:r>
                        <a:rPr lang="ja-JP" altLang="ja-JP" sz="1200" kern="100">
                          <a:effectLst/>
                          <a:latin typeface="Meiryo UI" panose="020B0604030504040204" pitchFamily="50" charset="-128"/>
                          <a:ea typeface="Meiryo UI" panose="020B0604030504040204" pitchFamily="50" charset="-128"/>
                        </a:rPr>
                        <a:t>　</a:t>
                      </a:r>
                      <a:r>
                        <a:rPr lang="ja-JP" altLang="en-US" sz="1200" kern="100">
                          <a:effectLst/>
                          <a:latin typeface="Meiryo UI" panose="020B0604030504040204" pitchFamily="50" charset="-128"/>
                          <a:ea typeface="Meiryo UI" panose="020B0604030504040204" pitchFamily="50" charset="-128"/>
                        </a:rPr>
                        <a:t>６月</a:t>
                      </a:r>
                      <a:r>
                        <a:rPr lang="en-US" altLang="ja-JP" sz="1200" kern="100">
                          <a:effectLst/>
                          <a:latin typeface="Meiryo UI" panose="020B0604030504040204" pitchFamily="50" charset="-128"/>
                          <a:ea typeface="Meiryo UI" panose="020B0604030504040204" pitchFamily="50" charset="-128"/>
                        </a:rPr>
                        <a:t>13</a:t>
                      </a:r>
                      <a:r>
                        <a:rPr lang="ja-JP" altLang="en-US" sz="1200" kern="100">
                          <a:effectLst/>
                          <a:latin typeface="Meiryo UI" panose="020B0604030504040204" pitchFamily="50" charset="-128"/>
                          <a:ea typeface="Meiryo UI" panose="020B0604030504040204" pitchFamily="50" charset="-128"/>
                        </a:rPr>
                        <a:t>日</a:t>
                      </a:r>
                      <a:endParaRPr lang="en-US" altLang="ja-JP" sz="1200" kern="100">
                        <a:effectLst/>
                        <a:latin typeface="Meiryo UI" panose="020B0604030504040204" pitchFamily="50" charset="-128"/>
                        <a:ea typeface="Meiryo UI" panose="020B0604030504040204" pitchFamily="50" charset="-128"/>
                      </a:endParaRPr>
                    </a:p>
                    <a:p>
                      <a:pPr algn="just"/>
                      <a:r>
                        <a:rPr lang="ja-JP" altLang="en-US" sz="1200" kern="100">
                          <a:effectLst/>
                          <a:latin typeface="Meiryo UI" panose="020B0604030504040204" pitchFamily="50" charset="-128"/>
                          <a:ea typeface="Meiryo UI" panose="020B0604030504040204" pitchFamily="50" charset="-128"/>
                        </a:rPr>
                        <a:t>　６月</a:t>
                      </a:r>
                      <a:r>
                        <a:rPr lang="en-US" altLang="ja-JP" sz="1200" kern="100">
                          <a:effectLst/>
                          <a:latin typeface="Meiryo UI" panose="020B0604030504040204" pitchFamily="50" charset="-128"/>
                          <a:ea typeface="Meiryo UI" panose="020B0604030504040204" pitchFamily="50" charset="-128"/>
                        </a:rPr>
                        <a:t>19</a:t>
                      </a:r>
                      <a:r>
                        <a:rPr lang="ja-JP" altLang="en-US" sz="1200" kern="100">
                          <a:effectLst/>
                          <a:latin typeface="Meiryo UI" panose="020B0604030504040204" pitchFamily="50" charset="-128"/>
                          <a:ea typeface="Meiryo UI" panose="020B0604030504040204" pitchFamily="50" charset="-128"/>
                        </a:rPr>
                        <a:t>日</a:t>
                      </a:r>
                      <a:endParaRPr lang="en-US" altLang="ja-JP" sz="1200" kern="100">
                        <a:effectLst/>
                        <a:latin typeface="Meiryo UI" panose="020B0604030504040204" pitchFamily="50" charset="-128"/>
                        <a:ea typeface="Meiryo UI" panose="020B0604030504040204" pitchFamily="50" charset="-128"/>
                      </a:endParaRPr>
                    </a:p>
                    <a:p>
                      <a:pPr algn="just"/>
                      <a:r>
                        <a:rPr lang="ja-JP" altLang="en-US" sz="1200" kern="100">
                          <a:effectLst/>
                          <a:latin typeface="Meiryo UI" panose="020B0604030504040204" pitchFamily="50" charset="-128"/>
                          <a:ea typeface="Meiryo UI" panose="020B0604030504040204" pitchFamily="50" charset="-128"/>
                        </a:rPr>
                        <a:t>　９</a:t>
                      </a:r>
                      <a:r>
                        <a:rPr lang="ja-JP" altLang="ja-JP" sz="1200" kern="100">
                          <a:effectLst/>
                          <a:latin typeface="Meiryo UI" panose="020B0604030504040204" pitchFamily="50" charset="-128"/>
                          <a:ea typeface="Meiryo UI" panose="020B0604030504040204" pitchFamily="50" charset="-128"/>
                        </a:rPr>
                        <a:t>月</a:t>
                      </a:r>
                      <a:r>
                        <a:rPr lang="en-US" altLang="ja-JP" sz="1200" kern="100">
                          <a:effectLst/>
                          <a:latin typeface="Meiryo UI" panose="020B0604030504040204" pitchFamily="50" charset="-128"/>
                          <a:ea typeface="Meiryo UI" panose="020B0604030504040204" pitchFamily="50" charset="-128"/>
                        </a:rPr>
                        <a:t>15</a:t>
                      </a:r>
                      <a:r>
                        <a:rPr lang="ja-JP" altLang="ja-JP" sz="1200" kern="100">
                          <a:effectLst/>
                          <a:latin typeface="Meiryo UI" panose="020B0604030504040204" pitchFamily="50" charset="-128"/>
                          <a:ea typeface="Meiryo UI" panose="020B0604030504040204" pitchFamily="50" charset="-128"/>
                        </a:rPr>
                        <a:t>日</a:t>
                      </a:r>
                      <a:endParaRPr lang="en-US" altLang="ja-JP" sz="1200" kern="100">
                        <a:effectLst/>
                        <a:latin typeface="Meiryo UI" panose="020B0604030504040204" pitchFamily="50" charset="-128"/>
                        <a:ea typeface="Meiryo UI" panose="020B0604030504040204" pitchFamily="50" charset="-128"/>
                      </a:endParaRPr>
                    </a:p>
                    <a:p>
                      <a:pPr algn="just"/>
                      <a:endParaRPr lang="en-US" altLang="ja-JP" sz="1200" kern="100">
                        <a:effectLst/>
                        <a:latin typeface="Meiryo UI" panose="020B0604030504040204" pitchFamily="50" charset="-128"/>
                        <a:ea typeface="Meiryo UI" panose="020B0604030504040204" pitchFamily="50" charset="-128"/>
                      </a:endParaRPr>
                    </a:p>
                    <a:p>
                      <a:pPr algn="just"/>
                      <a:endParaRPr lang="en-US" altLang="ja-JP" sz="1200" kern="100">
                        <a:effectLst/>
                        <a:latin typeface="Meiryo UI" panose="020B0604030504040204" pitchFamily="50" charset="-128"/>
                        <a:ea typeface="Meiryo UI" panose="020B0604030504040204" pitchFamily="50" charset="-128"/>
                      </a:endParaRPr>
                    </a:p>
                    <a:p>
                      <a:pPr algn="just"/>
                      <a:r>
                        <a:rPr lang="ja-JP" altLang="ja-JP" sz="1200" kern="100">
                          <a:effectLst/>
                          <a:latin typeface="Meiryo UI" panose="020B0604030504040204" pitchFamily="50" charset="-128"/>
                          <a:ea typeface="Meiryo UI" panose="020B0604030504040204" pitchFamily="50" charset="-128"/>
                        </a:rPr>
                        <a:t>　</a:t>
                      </a:r>
                      <a:endParaRPr lang="en-US" altLang="ja-JP" sz="1200" kern="100">
                        <a:effectLst/>
                        <a:latin typeface="Meiryo UI" panose="020B0604030504040204" pitchFamily="50" charset="-128"/>
                        <a:ea typeface="Meiryo UI" panose="020B0604030504040204" pitchFamily="50" charset="-128"/>
                      </a:endParaRPr>
                    </a:p>
                    <a:p>
                      <a:pPr algn="just"/>
                      <a:endParaRPr lang="ja-JP" altLang="ja-JP" sz="1200" kern="100">
                        <a:effectLst/>
                        <a:latin typeface="Meiryo UI" panose="020B0604030504040204" pitchFamily="50" charset="-128"/>
                        <a:ea typeface="Meiryo UI" panose="020B0604030504040204" pitchFamily="50" charset="-128"/>
                      </a:endParaRPr>
                    </a:p>
                    <a:p>
                      <a:pPr algn="just"/>
                      <a:r>
                        <a:rPr lang="ja-JP" altLang="ja-JP" sz="1200" kern="100">
                          <a:effectLst/>
                          <a:latin typeface="Meiryo UI" panose="020B0604030504040204" pitchFamily="50" charset="-128"/>
                          <a:ea typeface="Meiryo UI" panose="020B0604030504040204" pitchFamily="50" charset="-128"/>
                        </a:rPr>
                        <a:t>　</a:t>
                      </a:r>
                    </a:p>
                    <a:p>
                      <a:pPr algn="just"/>
                      <a:r>
                        <a:rPr lang="en-US" altLang="ja-JP" sz="1200" kern="100">
                          <a:effectLst/>
                          <a:latin typeface="Meiryo UI" panose="020B0604030504040204" pitchFamily="50" charset="-128"/>
                          <a:ea typeface="Meiryo UI" panose="020B0604030504040204" pitchFamily="50" charset="-128"/>
                        </a:rPr>
                        <a:t> </a:t>
                      </a:r>
                      <a:endParaRPr lang="ja-JP" altLang="ja-JP" sz="1200" kern="100">
                        <a:effectLst/>
                        <a:latin typeface="Meiryo UI" panose="020B0604030504040204" pitchFamily="50" charset="-128"/>
                        <a:ea typeface="Meiryo UI" panose="020B0604030504040204" pitchFamily="50" charset="-128"/>
                      </a:endParaRPr>
                    </a:p>
                    <a:p>
                      <a:pPr algn="just"/>
                      <a:r>
                        <a:rPr lang="ja-JP" altLang="en-US" sz="1200" kern="100">
                          <a:effectLst/>
                          <a:latin typeface="Meiryo UI" panose="020B0604030504040204" pitchFamily="50" charset="-128"/>
                          <a:ea typeface="Meiryo UI" panose="020B0604030504040204" pitchFamily="50" charset="-128"/>
                        </a:rPr>
                        <a:t>　</a:t>
                      </a:r>
                      <a:r>
                        <a:rPr lang="en-US" altLang="ja-JP" sz="1200" kern="100">
                          <a:effectLst/>
                          <a:latin typeface="Meiryo UI" panose="020B0604030504040204" pitchFamily="50" charset="-128"/>
                          <a:ea typeface="Meiryo UI" panose="020B0604030504040204" pitchFamily="50" charset="-128"/>
                        </a:rPr>
                        <a:t>12</a:t>
                      </a:r>
                      <a:r>
                        <a:rPr lang="ja-JP" altLang="en-US" sz="1200" kern="100">
                          <a:effectLst/>
                          <a:latin typeface="Meiryo UI" panose="020B0604030504040204" pitchFamily="50" charset="-128"/>
                          <a:ea typeface="Meiryo UI" panose="020B0604030504040204" pitchFamily="50" charset="-128"/>
                        </a:rPr>
                        <a:t>月４日</a:t>
                      </a:r>
                      <a:endParaRPr lang="en-US" altLang="ja-JP" sz="1200" kern="100">
                        <a:effectLst/>
                        <a:latin typeface="Meiryo UI" panose="020B0604030504040204" pitchFamily="50" charset="-128"/>
                        <a:ea typeface="Meiryo UI" panose="020B0604030504040204" pitchFamily="50" charset="-128"/>
                      </a:endParaRPr>
                    </a:p>
                    <a:p>
                      <a:pPr algn="just"/>
                      <a:endParaRPr lang="en-US" altLang="ja-JP" sz="1200" kern="100">
                        <a:effectLst/>
                        <a:latin typeface="Meiryo UI" panose="020B0604030504040204" pitchFamily="50" charset="-128"/>
                        <a:ea typeface="Meiryo UI" panose="020B0604030504040204" pitchFamily="50" charset="-128"/>
                      </a:endParaRPr>
                    </a:p>
                    <a:p>
                      <a:pPr algn="just"/>
                      <a:r>
                        <a:rPr lang="ja-JP" altLang="en-US" sz="1200" kern="100">
                          <a:effectLst/>
                          <a:latin typeface="Meiryo UI" panose="020B0604030504040204" pitchFamily="50" charset="-128"/>
                          <a:ea typeface="Meiryo UI" panose="020B0604030504040204" pitchFamily="50" charset="-128"/>
                        </a:rPr>
                        <a:t>　</a:t>
                      </a:r>
                      <a:r>
                        <a:rPr lang="en-US" altLang="ja-JP" sz="1200" kern="100">
                          <a:effectLst/>
                          <a:latin typeface="Meiryo UI" panose="020B0604030504040204" pitchFamily="50" charset="-128"/>
                          <a:ea typeface="Meiryo UI" panose="020B0604030504040204" pitchFamily="50" charset="-128"/>
                        </a:rPr>
                        <a:t>12</a:t>
                      </a:r>
                      <a:r>
                        <a:rPr lang="ja-JP" altLang="en-US" sz="1200" kern="100">
                          <a:effectLst/>
                          <a:latin typeface="Meiryo UI" panose="020B0604030504040204" pitchFamily="50" charset="-128"/>
                          <a:ea typeface="Meiryo UI" panose="020B0604030504040204" pitchFamily="50" charset="-128"/>
                        </a:rPr>
                        <a:t>月</a:t>
                      </a:r>
                      <a:r>
                        <a:rPr lang="en-US" altLang="ja-JP" sz="1200" kern="100">
                          <a:effectLst/>
                          <a:latin typeface="Meiryo UI" panose="020B0604030504040204" pitchFamily="50" charset="-128"/>
                          <a:ea typeface="Meiryo UI" panose="020B0604030504040204" pitchFamily="50" charset="-128"/>
                        </a:rPr>
                        <a:t>22</a:t>
                      </a:r>
                      <a:r>
                        <a:rPr lang="ja-JP" altLang="en-US" sz="1200" kern="100">
                          <a:effectLst/>
                          <a:latin typeface="Meiryo UI" panose="020B0604030504040204" pitchFamily="50" charset="-128"/>
                          <a:ea typeface="Meiryo UI" panose="020B0604030504040204" pitchFamily="50" charset="-128"/>
                        </a:rPr>
                        <a:t>日</a:t>
                      </a:r>
                      <a:endParaRPr lang="en-US" altLang="ja-JP" sz="1200" kern="100">
                        <a:effectLst/>
                        <a:latin typeface="Meiryo UI" panose="020B0604030504040204" pitchFamily="50" charset="-128"/>
                        <a:ea typeface="Meiryo UI" panose="020B0604030504040204" pitchFamily="50" charset="-128"/>
                      </a:endParaRPr>
                    </a:p>
                    <a:p>
                      <a:pPr algn="just"/>
                      <a:r>
                        <a:rPr lang="ja-JP" altLang="en-US" sz="1200" kern="100">
                          <a:effectLst/>
                          <a:latin typeface="Meiryo UI" panose="020B0604030504040204" pitchFamily="50" charset="-128"/>
                          <a:ea typeface="Meiryo UI" panose="020B0604030504040204" pitchFamily="50" charset="-128"/>
                        </a:rPr>
                        <a:t>　</a:t>
                      </a:r>
                      <a:r>
                        <a:rPr lang="en-US" altLang="ja-JP" sz="1200" kern="100">
                          <a:effectLst/>
                          <a:latin typeface="Meiryo UI" panose="020B0604030504040204" pitchFamily="50" charset="-128"/>
                          <a:ea typeface="Meiryo UI" panose="020B0604030504040204" pitchFamily="50" charset="-128"/>
                        </a:rPr>
                        <a:t>12</a:t>
                      </a:r>
                      <a:r>
                        <a:rPr lang="ja-JP" altLang="ja-JP" sz="1200" kern="100">
                          <a:effectLst/>
                          <a:latin typeface="Meiryo UI" panose="020B0604030504040204" pitchFamily="50" charset="-128"/>
                          <a:ea typeface="Meiryo UI" panose="020B0604030504040204" pitchFamily="50" charset="-128"/>
                        </a:rPr>
                        <a:t>月</a:t>
                      </a:r>
                      <a:r>
                        <a:rPr lang="en-US" altLang="ja-JP" sz="1200" kern="100">
                          <a:effectLst/>
                          <a:latin typeface="Meiryo UI" panose="020B0604030504040204" pitchFamily="50" charset="-128"/>
                          <a:ea typeface="Meiryo UI" panose="020B0604030504040204" pitchFamily="50" charset="-128"/>
                        </a:rPr>
                        <a:t>26</a:t>
                      </a:r>
                      <a:r>
                        <a:rPr lang="ja-JP" altLang="en-US" sz="1200" kern="100">
                          <a:effectLst/>
                          <a:latin typeface="Meiryo UI" panose="020B0604030504040204" pitchFamily="50" charset="-128"/>
                          <a:ea typeface="Meiryo UI" panose="020B0604030504040204" pitchFamily="50" charset="-128"/>
                        </a:rPr>
                        <a:t>日</a:t>
                      </a:r>
                      <a:endParaRPr lang="ja-JP" altLang="ja-JP" sz="1200" kern="100">
                        <a:effectLst/>
                        <a:latin typeface="Meiryo UI" panose="020B0604030504040204" pitchFamily="50" charset="-128"/>
                        <a:ea typeface="Meiryo UI" panose="020B0604030504040204" pitchFamily="50" charset="-128"/>
                      </a:endParaRPr>
                    </a:p>
                    <a:p>
                      <a:endParaRPr kumimoji="1" lang="en-US" altLang="ja-JP" sz="12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endParaRPr lang="ja-JP" altLang="ja-JP" sz="1200" kern="100">
                        <a:effectLst/>
                        <a:latin typeface="Meiryo UI" panose="020B0604030504040204" pitchFamily="50" charset="-128"/>
                        <a:ea typeface="Meiryo UI" panose="020B0604030504040204" pitchFamily="50" charset="-128"/>
                      </a:endParaRPr>
                    </a:p>
                    <a:p>
                      <a:pPr marL="285750" indent="-285750" algn="just">
                        <a:buFont typeface="Arial" panose="020B0604020202020204" pitchFamily="34" charset="0"/>
                        <a:buChar char="•"/>
                      </a:pPr>
                      <a:r>
                        <a:rPr lang="ja-JP" altLang="en-US" sz="1200" kern="100">
                          <a:effectLst/>
                          <a:latin typeface="Meiryo UI" panose="020B0604030504040204" pitchFamily="50" charset="-128"/>
                          <a:ea typeface="Meiryo UI" panose="020B0604030504040204" pitchFamily="50" charset="-128"/>
                        </a:rPr>
                        <a:t>政府が「こども未来戦略方針」を公表</a:t>
                      </a:r>
                      <a:endParaRPr lang="en-US" altLang="ja-JP" sz="1200" kern="100">
                        <a:effectLst/>
                        <a:latin typeface="Meiryo UI" panose="020B0604030504040204" pitchFamily="50" charset="-128"/>
                        <a:ea typeface="Meiryo UI" panose="020B0604030504040204" pitchFamily="50" charset="-128"/>
                      </a:endParaRPr>
                    </a:p>
                    <a:p>
                      <a:pPr marL="285750" indent="-285750" algn="just">
                        <a:buFont typeface="Arial" panose="020B0604020202020204" pitchFamily="34" charset="0"/>
                        <a:buChar char="•"/>
                      </a:pPr>
                      <a:r>
                        <a:rPr lang="ja-JP" altLang="en-US" sz="1200" kern="100">
                          <a:effectLst/>
                          <a:latin typeface="Meiryo UI" panose="020B0604030504040204" pitchFamily="50" charset="-128"/>
                          <a:ea typeface="Meiryo UI" panose="020B0604030504040204" pitchFamily="50" charset="-128"/>
                        </a:rPr>
                        <a:t>厚労省が「今後の仕事と育児・介護の両立支援に関する研究会報告書」を公表</a:t>
                      </a:r>
                      <a:endParaRPr lang="en-US" altLang="ja-JP" sz="1200" kern="100">
                        <a:effectLst/>
                        <a:latin typeface="Meiryo UI" panose="020B0604030504040204" pitchFamily="50" charset="-128"/>
                        <a:ea typeface="Meiryo UI" panose="020B0604030504040204" pitchFamily="50" charset="-128"/>
                      </a:endParaRPr>
                    </a:p>
                    <a:p>
                      <a:pPr marL="285750" indent="-285750" algn="just">
                        <a:buFont typeface="Arial" panose="020B0604020202020204" pitchFamily="34" charset="0"/>
                        <a:buChar char="•"/>
                      </a:pPr>
                      <a:r>
                        <a:rPr lang="ja-JP" altLang="ja-JP" sz="1200" b="1" u="none" kern="100">
                          <a:effectLst/>
                          <a:latin typeface="Meiryo UI" panose="020B0604030504040204" pitchFamily="50" charset="-128"/>
                          <a:ea typeface="Meiryo UI" panose="020B0604030504040204" pitchFamily="50" charset="-128"/>
                        </a:rPr>
                        <a:t>雇用環境・均等分科会</a:t>
                      </a:r>
                      <a:endParaRPr lang="en-US" altLang="ja-JP" sz="1200" b="1" u="none" kern="100">
                        <a:effectLst/>
                        <a:latin typeface="Meiryo UI" panose="020B0604030504040204" pitchFamily="50" charset="-128"/>
                        <a:ea typeface="Meiryo UI" panose="020B0604030504040204" pitchFamily="50" charset="-128"/>
                      </a:endParaRPr>
                    </a:p>
                    <a:p>
                      <a:pPr marL="0" indent="0" algn="just">
                        <a:buFont typeface="Arial" panose="020B0604020202020204" pitchFamily="34" charset="0"/>
                        <a:buNone/>
                      </a:pPr>
                      <a:r>
                        <a:rPr lang="ja-JP" altLang="en-US" sz="1200" kern="100">
                          <a:effectLst/>
                          <a:latin typeface="Meiryo UI" panose="020B0604030504040204" pitchFamily="50" charset="-128"/>
                          <a:ea typeface="Meiryo UI" panose="020B0604030504040204" pitchFamily="50" charset="-128"/>
                        </a:rPr>
                        <a:t>　＊育児・介護休業法等の本格的な見直し審議を開始</a:t>
                      </a:r>
                      <a:endParaRPr lang="ja-JP" altLang="ja-JP" sz="1200" kern="100">
                        <a:effectLst/>
                        <a:latin typeface="Meiryo UI" panose="020B0604030504040204" pitchFamily="50" charset="-128"/>
                        <a:ea typeface="Meiryo UI" panose="020B0604030504040204" pitchFamily="50" charset="-128"/>
                      </a:endParaRPr>
                    </a:p>
                    <a:p>
                      <a:pPr algn="just"/>
                      <a:r>
                        <a:rPr lang="en-US" altLang="ja-JP" sz="1200" kern="100">
                          <a:effectLst/>
                          <a:latin typeface="Meiryo UI" panose="020B0604030504040204" pitchFamily="50" charset="-128"/>
                          <a:ea typeface="Meiryo UI" panose="020B0604030504040204" pitchFamily="50" charset="-128"/>
                        </a:rPr>
                        <a:t> </a:t>
                      </a:r>
                      <a:endParaRPr lang="ja-JP" altLang="ja-JP" sz="1200" kern="100">
                        <a:effectLst/>
                        <a:latin typeface="Meiryo UI" panose="020B0604030504040204" pitchFamily="50" charset="-128"/>
                        <a:ea typeface="Meiryo UI" panose="020B0604030504040204" pitchFamily="50" charset="-128"/>
                      </a:endParaRPr>
                    </a:p>
                    <a:p>
                      <a:pPr algn="just"/>
                      <a:endParaRPr lang="en-US" altLang="ja-JP" sz="1200" kern="100">
                        <a:effectLst/>
                        <a:latin typeface="Meiryo UI" panose="020B0604030504040204" pitchFamily="50" charset="-128"/>
                        <a:ea typeface="Meiryo UI" panose="020B0604030504040204" pitchFamily="50" charset="-128"/>
                      </a:endParaRPr>
                    </a:p>
                    <a:p>
                      <a:pPr marL="0" indent="0" algn="just">
                        <a:buFont typeface="Arial" panose="020B0604020202020204" pitchFamily="34" charset="0"/>
                        <a:buNone/>
                      </a:pPr>
                      <a:r>
                        <a:rPr lang="ja-JP" altLang="en-US" sz="1200" b="0" u="none" kern="100">
                          <a:effectLst/>
                          <a:latin typeface="Meiryo UI" panose="020B0604030504040204" pitchFamily="50" charset="-128"/>
                          <a:ea typeface="Meiryo UI" panose="020B0604030504040204" pitchFamily="50" charset="-128"/>
                        </a:rPr>
                        <a:t>（</a:t>
                      </a:r>
                      <a:r>
                        <a:rPr lang="ja-JP" altLang="ja-JP" sz="1200" b="0" u="none" kern="100">
                          <a:effectLst/>
                          <a:latin typeface="Meiryo UI" panose="020B0604030504040204" pitchFamily="50" charset="-128"/>
                          <a:ea typeface="Meiryo UI" panose="020B0604030504040204" pitchFamily="50" charset="-128"/>
                        </a:rPr>
                        <a:t>雇用環境・均等分科会</a:t>
                      </a:r>
                      <a:r>
                        <a:rPr lang="ja-JP" altLang="en-US" sz="1200" b="0" u="none" kern="100">
                          <a:effectLst/>
                          <a:latin typeface="Meiryo UI" panose="020B0604030504040204" pitchFamily="50" charset="-128"/>
                          <a:ea typeface="Meiryo UI" panose="020B0604030504040204" pitchFamily="50" charset="-128"/>
                        </a:rPr>
                        <a:t>は</a:t>
                      </a:r>
                      <a:r>
                        <a:rPr lang="en-US" altLang="ja-JP" sz="1200" b="0" kern="100">
                          <a:effectLst/>
                          <a:latin typeface="Meiryo UI" panose="020B0604030504040204" pitchFamily="50" charset="-128"/>
                          <a:ea typeface="Meiryo UI" panose="020B0604030504040204" pitchFamily="50" charset="-128"/>
                        </a:rPr>
                        <a:t>11</a:t>
                      </a:r>
                      <a:r>
                        <a:rPr lang="ja-JP" altLang="en-US" sz="1200" b="0" kern="100">
                          <a:effectLst/>
                          <a:latin typeface="Meiryo UI" panose="020B0604030504040204" pitchFamily="50" charset="-128"/>
                          <a:ea typeface="Meiryo UI" panose="020B0604030504040204" pitchFamily="50" charset="-128"/>
                        </a:rPr>
                        <a:t>月までに５回</a:t>
                      </a:r>
                      <a:r>
                        <a:rPr lang="ja-JP" altLang="ja-JP" sz="1200" b="0" kern="100">
                          <a:effectLst/>
                          <a:latin typeface="Meiryo UI" panose="020B0604030504040204" pitchFamily="50" charset="-128"/>
                          <a:ea typeface="Meiryo UI" panose="020B0604030504040204" pitchFamily="50" charset="-128"/>
                        </a:rPr>
                        <a:t>開催</a:t>
                      </a:r>
                      <a:r>
                        <a:rPr lang="ja-JP" altLang="en-US" sz="1200" b="0" kern="100">
                          <a:effectLst/>
                          <a:latin typeface="Meiryo UI" panose="020B0604030504040204" pitchFamily="50" charset="-128"/>
                          <a:ea typeface="Meiryo UI" panose="020B0604030504040204" pitchFamily="50" charset="-128"/>
                        </a:rPr>
                        <a:t>され、見直し事項について審議）</a:t>
                      </a:r>
                      <a:r>
                        <a:rPr lang="en-US" altLang="ja-JP" sz="1200" b="0" kern="100">
                          <a:effectLst/>
                          <a:latin typeface="Meiryo UI" panose="020B0604030504040204" pitchFamily="50" charset="-128"/>
                          <a:ea typeface="Meiryo UI" panose="020B0604030504040204" pitchFamily="50" charset="-128"/>
                        </a:rPr>
                        <a:t> </a:t>
                      </a:r>
                    </a:p>
                    <a:p>
                      <a:pPr algn="just"/>
                      <a:endParaRPr lang="en-US" altLang="ja-JP" sz="1200" kern="100">
                        <a:effectLst/>
                        <a:latin typeface="Meiryo UI" panose="020B0604030504040204" pitchFamily="50" charset="-128"/>
                        <a:ea typeface="Meiryo UI" panose="020B0604030504040204" pitchFamily="50" charset="-128"/>
                      </a:endParaRPr>
                    </a:p>
                    <a:p>
                      <a:pPr algn="just"/>
                      <a:endParaRPr lang="en-US" altLang="ja-JP" sz="1200" kern="100">
                        <a:effectLst/>
                        <a:latin typeface="Meiryo UI" panose="020B0604030504040204" pitchFamily="50" charset="-128"/>
                        <a:ea typeface="Meiryo UI" panose="020B0604030504040204" pitchFamily="50" charset="-128"/>
                      </a:endParaRPr>
                    </a:p>
                    <a:p>
                      <a:pPr marL="285750" indent="-285750" algn="just">
                        <a:buFont typeface="Arial" panose="020B0604020202020204" pitchFamily="34" charset="0"/>
                        <a:buChar char="•"/>
                      </a:pPr>
                      <a:r>
                        <a:rPr lang="ja-JP" altLang="ja-JP" sz="1200" b="1" u="none" kern="100">
                          <a:effectLst/>
                          <a:latin typeface="Meiryo UI" panose="020B0604030504040204" pitchFamily="50" charset="-128"/>
                          <a:ea typeface="Meiryo UI" panose="020B0604030504040204" pitchFamily="50" charset="-128"/>
                        </a:rPr>
                        <a:t>雇用環境・均等分科会</a:t>
                      </a:r>
                    </a:p>
                    <a:p>
                      <a:pPr algn="just"/>
                      <a:r>
                        <a:rPr lang="ja-JP" altLang="ja-JP" sz="1200" kern="100">
                          <a:effectLst/>
                          <a:latin typeface="Meiryo UI" panose="020B0604030504040204" pitchFamily="50" charset="-128"/>
                          <a:ea typeface="Meiryo UI" panose="020B0604030504040204" pitchFamily="50" charset="-128"/>
                        </a:rPr>
                        <a:t>　＊</a:t>
                      </a:r>
                      <a:r>
                        <a:rPr lang="ja-JP" altLang="en-US" sz="1200" kern="100">
                          <a:effectLst/>
                          <a:latin typeface="Meiryo UI" panose="020B0604030504040204" pitchFamily="50" charset="-128"/>
                          <a:ea typeface="Meiryo UI" panose="020B0604030504040204" pitchFamily="50" charset="-128"/>
                        </a:rPr>
                        <a:t>報告案の審議</a:t>
                      </a:r>
                      <a:r>
                        <a:rPr lang="en-US" altLang="ja-JP" sz="1200" kern="100">
                          <a:effectLst/>
                          <a:latin typeface="Meiryo UI" panose="020B0604030504040204" pitchFamily="50" charset="-128"/>
                          <a:ea typeface="Meiryo UI" panose="020B0604030504040204" pitchFamily="50" charset="-128"/>
                        </a:rPr>
                        <a:t> </a:t>
                      </a:r>
                    </a:p>
                    <a:p>
                      <a:pPr marL="285750" indent="-285750" algn="just">
                        <a:buFont typeface="Arial" panose="020B0604020202020204" pitchFamily="34" charset="0"/>
                        <a:buChar char="•"/>
                      </a:pPr>
                      <a:r>
                        <a:rPr lang="ja-JP" altLang="en-US" sz="1200" b="0" u="none" kern="100">
                          <a:effectLst/>
                          <a:latin typeface="Meiryo UI" panose="020B0604030504040204" pitchFamily="50" charset="-128"/>
                          <a:ea typeface="Meiryo UI" panose="020B0604030504040204" pitchFamily="50" charset="-128"/>
                        </a:rPr>
                        <a:t>政府が「こども未来戦略」を閣議決定</a:t>
                      </a:r>
                      <a:endParaRPr lang="en-US" altLang="ja-JP" sz="1200" b="0" u="none" kern="100">
                        <a:effectLst/>
                        <a:latin typeface="Meiryo UI" panose="020B0604030504040204" pitchFamily="50" charset="-128"/>
                        <a:ea typeface="Meiryo UI" panose="020B0604030504040204" pitchFamily="50" charset="-128"/>
                      </a:endParaRPr>
                    </a:p>
                    <a:p>
                      <a:pPr marL="285750" indent="-285750" algn="just">
                        <a:buFont typeface="Arial" panose="020B0604020202020204" pitchFamily="34" charset="0"/>
                        <a:buChar char="•"/>
                      </a:pPr>
                      <a:r>
                        <a:rPr lang="ja-JP" altLang="ja-JP" sz="1200" b="1" u="none" kern="100">
                          <a:effectLst/>
                          <a:latin typeface="Meiryo UI" panose="020B0604030504040204" pitchFamily="50" charset="-128"/>
                          <a:ea typeface="Meiryo UI" panose="020B0604030504040204" pitchFamily="50" charset="-128"/>
                        </a:rPr>
                        <a:t>雇用環境・均等分科会</a:t>
                      </a:r>
                    </a:p>
                    <a:p>
                      <a:pPr algn="just"/>
                      <a:r>
                        <a:rPr lang="ja-JP" altLang="ja-JP" sz="1200" kern="100">
                          <a:effectLst/>
                          <a:latin typeface="Meiryo UI" panose="020B0604030504040204" pitchFamily="50" charset="-128"/>
                          <a:ea typeface="Meiryo UI" panose="020B0604030504040204" pitchFamily="50" charset="-128"/>
                        </a:rPr>
                        <a:t>　＊</a:t>
                      </a:r>
                      <a:r>
                        <a:rPr lang="ja-JP" altLang="en-US" sz="1200" kern="100">
                          <a:effectLst/>
                          <a:latin typeface="Meiryo UI" panose="020B0604030504040204" pitchFamily="50" charset="-128"/>
                          <a:ea typeface="Meiryo UI" panose="020B0604030504040204" pitchFamily="50" charset="-128"/>
                        </a:rPr>
                        <a:t>報告</a:t>
                      </a:r>
                      <a:r>
                        <a:rPr lang="ja-JP" altLang="ja-JP" sz="1200" kern="100">
                          <a:effectLst/>
                          <a:latin typeface="Meiryo UI" panose="020B0604030504040204" pitchFamily="50" charset="-128"/>
                          <a:ea typeface="Meiryo UI" panose="020B0604030504040204" pitchFamily="50" charset="-128"/>
                        </a:rPr>
                        <a:t>取りまとめ（建議）</a:t>
                      </a:r>
                      <a:endParaRPr lang="en-US" altLang="ja-JP" sz="1200" kern="100">
                        <a:effectLst/>
                        <a:latin typeface="Meiryo UI" panose="020B0604030504040204" pitchFamily="50" charset="-128"/>
                        <a:ea typeface="Meiryo UI" panose="020B0604030504040204" pitchFamily="50" charset="-128"/>
                      </a:endParaRPr>
                    </a:p>
                    <a:p>
                      <a:pPr algn="just"/>
                      <a:endParaRPr lang="en-US" altLang="ja-JP" sz="1200" kern="100">
                        <a:effectLst/>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02700"/>
                  </a:ext>
                </a:extLst>
              </a:tr>
              <a:tr h="974676">
                <a:tc>
                  <a:txBody>
                    <a:bodyPr/>
                    <a:lstStyle/>
                    <a:p>
                      <a:pPr algn="just"/>
                      <a:r>
                        <a:rPr lang="en-US" altLang="ja-JP" sz="1200" kern="100" dirty="0">
                          <a:effectLst/>
                          <a:latin typeface="Meiryo UI" panose="020B0604030504040204" pitchFamily="50" charset="-128"/>
                          <a:ea typeface="Meiryo UI" panose="020B0604030504040204" pitchFamily="50" charset="-128"/>
                        </a:rPr>
                        <a:t>2024</a:t>
                      </a:r>
                      <a:r>
                        <a:rPr lang="ja-JP" altLang="ja-JP" sz="1200" kern="100" dirty="0">
                          <a:effectLst/>
                          <a:latin typeface="Meiryo UI" panose="020B0604030504040204" pitchFamily="50" charset="-128"/>
                          <a:ea typeface="Meiryo UI" panose="020B0604030504040204" pitchFamily="50" charset="-128"/>
                        </a:rPr>
                        <a:t>年</a:t>
                      </a:r>
                    </a:p>
                    <a:p>
                      <a:pPr algn="just"/>
                      <a:r>
                        <a:rPr lang="ja-JP" altLang="ja-JP" sz="1200" kern="100" dirty="0">
                          <a:effectLst/>
                          <a:latin typeface="Meiryo UI" panose="020B0604030504040204" pitchFamily="50" charset="-128"/>
                          <a:ea typeface="Meiryo UI" panose="020B0604030504040204" pitchFamily="50" charset="-128"/>
                        </a:rPr>
                        <a:t>　１月</a:t>
                      </a:r>
                    </a:p>
                    <a:p>
                      <a:pPr algn="just"/>
                      <a:r>
                        <a:rPr lang="en-US" altLang="ja-JP" sz="1200" kern="100" dirty="0">
                          <a:effectLst/>
                          <a:latin typeface="Meiryo UI" panose="020B0604030504040204" pitchFamily="50" charset="-128"/>
                          <a:ea typeface="Meiryo UI" panose="020B0604030504040204" pitchFamily="50" charset="-128"/>
                        </a:rPr>
                        <a:t> </a:t>
                      </a:r>
                    </a:p>
                    <a:p>
                      <a:pPr algn="just"/>
                      <a:r>
                        <a:rPr lang="ja-JP" altLang="en-US" sz="1200" kern="100" dirty="0">
                          <a:effectLst/>
                          <a:latin typeface="Meiryo UI" panose="020B0604030504040204" pitchFamily="50" charset="-128"/>
                          <a:ea typeface="Meiryo UI" panose="020B0604030504040204" pitchFamily="50" charset="-128"/>
                        </a:rPr>
                        <a:t>　</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200" b="1" u="none" dirty="0">
                          <a:latin typeface="Meiryo UI" panose="020B0604030504040204" pitchFamily="50" charset="-128"/>
                          <a:ea typeface="Meiryo UI" panose="020B0604030504040204" pitchFamily="50" charset="-128"/>
                        </a:rPr>
                        <a:t>雇用環境・均等分科会</a:t>
                      </a:r>
                    </a:p>
                    <a:p>
                      <a:r>
                        <a:rPr kumimoji="1" lang="ja-JP" altLang="en-US" sz="1200" dirty="0">
                          <a:latin typeface="Meiryo UI" panose="020B0604030504040204" pitchFamily="50" charset="-128"/>
                          <a:ea typeface="Meiryo UI" panose="020B0604030504040204" pitchFamily="50" charset="-128"/>
                        </a:rPr>
                        <a:t>　＊法律案要綱の策定</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200" dirty="0">
                          <a:latin typeface="Meiryo UI" panose="020B0604030504040204" pitchFamily="50" charset="-128"/>
                          <a:ea typeface="Meiryo UI" panose="020B0604030504040204" pitchFamily="50" charset="-128"/>
                        </a:rPr>
                        <a:t>（通常国会へ育児・介護休業法等改正法案提出）</a:t>
                      </a:r>
                      <a:endParaRPr kumimoji="1" lang="en-US" altLang="ja-JP"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4465879"/>
                  </a:ext>
                </a:extLst>
              </a:tr>
            </a:tbl>
          </a:graphicData>
        </a:graphic>
      </p:graphicFrame>
      <p:sp>
        <p:nvSpPr>
          <p:cNvPr id="8" name="四角形: 角を丸くする 7">
            <a:extLst>
              <a:ext uri="{FF2B5EF4-FFF2-40B4-BE49-F238E27FC236}">
                <a16:creationId xmlns:a16="http://schemas.microsoft.com/office/drawing/2014/main" id="{AB5E5284-49BB-07E4-21BF-3D972E344664}"/>
              </a:ext>
            </a:extLst>
          </p:cNvPr>
          <p:cNvSpPr/>
          <p:nvPr/>
        </p:nvSpPr>
        <p:spPr>
          <a:xfrm>
            <a:off x="521999" y="513265"/>
            <a:ext cx="8100000" cy="1316805"/>
          </a:xfrm>
          <a:prstGeom prst="roundRect">
            <a:avLst>
              <a:gd name="adj" fmla="val 7615"/>
            </a:avLst>
          </a:prstGeom>
          <a:noFill/>
          <a:ln w="19050">
            <a:solidFill>
              <a:srgbClr val="FF968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400">
                <a:solidFill>
                  <a:prstClr val="black"/>
                </a:solidFill>
                <a:latin typeface="Meiryo UI" panose="020B0604030504040204" pitchFamily="50" charset="-128"/>
                <a:ea typeface="Meiryo UI" panose="020B0604030504040204" pitchFamily="50" charset="-128"/>
              </a:rPr>
              <a:t>政府は、</a:t>
            </a:r>
            <a:r>
              <a:rPr lang="en-US" altLang="ja-JP" sz="1400">
                <a:solidFill>
                  <a:prstClr val="black"/>
                </a:solidFill>
                <a:latin typeface="Meiryo UI" panose="020B0604030504040204" pitchFamily="50" charset="-128"/>
                <a:ea typeface="Meiryo UI" panose="020B0604030504040204" pitchFamily="50" charset="-128"/>
              </a:rPr>
              <a:t>2023</a:t>
            </a:r>
            <a:r>
              <a:rPr lang="ja-JP" altLang="en-US" sz="1400">
                <a:solidFill>
                  <a:prstClr val="black"/>
                </a:solidFill>
                <a:latin typeface="Meiryo UI" panose="020B0604030504040204" pitchFamily="50" charset="-128"/>
                <a:ea typeface="Meiryo UI" panose="020B0604030504040204" pitchFamily="50" charset="-128"/>
              </a:rPr>
              <a:t>年６月に</a:t>
            </a: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「こども未来戦略方針」を公表。同方針を踏まえ、 ９月より、厚生労働省の労働政策審議会において、育児・介護休業法等の見直し審議</a:t>
            </a:r>
            <a:r>
              <a:rPr lang="ja-JP" altLang="en-US" sz="1400">
                <a:solidFill>
                  <a:prstClr val="black"/>
                </a:solidFill>
                <a:latin typeface="Meiryo UI" panose="020B0604030504040204" pitchFamily="50" charset="-128"/>
                <a:ea typeface="Meiryo UI" panose="020B0604030504040204" pitchFamily="50" charset="-128"/>
              </a:rPr>
              <a:t>が開始。</a:t>
            </a:r>
            <a:r>
              <a:rPr lang="en-US" altLang="ja-JP" sz="1400">
                <a:solidFill>
                  <a:prstClr val="black"/>
                </a:solidFill>
                <a:latin typeface="Meiryo UI" panose="020B0604030504040204" pitchFamily="50" charset="-128"/>
                <a:ea typeface="Meiryo UI" panose="020B0604030504040204" pitchFamily="50" charset="-128"/>
              </a:rPr>
              <a:t>12</a:t>
            </a:r>
            <a:r>
              <a:rPr lang="ja-JP" altLang="en-US" sz="1400">
                <a:solidFill>
                  <a:prstClr val="black"/>
                </a:solidFill>
                <a:latin typeface="Meiryo UI" panose="020B0604030504040204" pitchFamily="50" charset="-128"/>
                <a:ea typeface="Meiryo UI" panose="020B0604030504040204" pitchFamily="50" charset="-128"/>
              </a:rPr>
              <a:t>月</a:t>
            </a:r>
            <a:r>
              <a:rPr lang="en-US" altLang="ja-JP" sz="1400">
                <a:solidFill>
                  <a:prstClr val="black"/>
                </a:solidFill>
                <a:latin typeface="Meiryo UI" panose="020B0604030504040204" pitchFamily="50" charset="-128"/>
                <a:ea typeface="Meiryo UI" panose="020B0604030504040204" pitchFamily="50" charset="-128"/>
              </a:rPr>
              <a:t>26</a:t>
            </a:r>
            <a:r>
              <a:rPr lang="ja-JP" altLang="en-US" sz="1400">
                <a:solidFill>
                  <a:prstClr val="black"/>
                </a:solidFill>
                <a:latin typeface="Meiryo UI" panose="020B0604030504040204" pitchFamily="50" charset="-128"/>
                <a:ea typeface="Meiryo UI" panose="020B0604030504040204" pitchFamily="50" charset="-128"/>
              </a:rPr>
              <a:t>日に報告とりまとめ</a:t>
            </a:r>
            <a:endParaRPr lang="en-US" altLang="ja-JP" sz="1400">
              <a:solidFill>
                <a:prstClr val="black"/>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経団連は、①女性の家事・育児負担が大きい現状の改善（男性の家事・育児促進）、②育児期・介護期の社員をサポートする周囲の社員との公平性の確保、③中小企業における対応可能性の３点を重視して審議に対応</a:t>
            </a:r>
            <a:endParaRPr kumimoji="1" lang="en-US" altLang="ja-JP"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四角形: 角を丸くする 1">
            <a:extLst>
              <a:ext uri="{FF2B5EF4-FFF2-40B4-BE49-F238E27FC236}">
                <a16:creationId xmlns:a16="http://schemas.microsoft.com/office/drawing/2014/main" id="{AC721329-21C7-9326-98D6-DF72DE4816F6}"/>
              </a:ext>
            </a:extLst>
          </p:cNvPr>
          <p:cNvSpPr/>
          <p:nvPr/>
        </p:nvSpPr>
        <p:spPr>
          <a:xfrm>
            <a:off x="521999" y="6344735"/>
            <a:ext cx="8100000" cy="469758"/>
          </a:xfrm>
          <a:prstGeom prst="roundRect">
            <a:avLst>
              <a:gd name="adj" fmla="val 7615"/>
            </a:avLst>
          </a:prstGeom>
          <a:no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改正法案成立後、雇用環境・均等分科会において省令・指針について審議</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施行時期は企業における準備期間を考慮して決定</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732847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9577085-C925-4639-4E4E-DF5C75ACAC0A}"/>
              </a:ext>
            </a:extLst>
          </p:cNvPr>
          <p:cNvSpPr>
            <a:spLocks noGrp="1"/>
          </p:cNvSpPr>
          <p:nvPr>
            <p:ph type="sldNum" sz="quarter" idx="12"/>
          </p:nvPr>
        </p:nvSpPr>
        <p:spPr>
          <a:xfrm>
            <a:off x="7086600" y="6484003"/>
            <a:ext cx="2057400" cy="365125"/>
          </a:xfrm>
        </p:spPr>
        <p:txBody>
          <a:bodyPr/>
          <a:lstStyle/>
          <a:p>
            <a:fld id="{99D362A8-9C72-451F-B3C7-A05A0702FA10}" type="slidenum">
              <a:rPr kumimoji="1" lang="ja-JP" altLang="en-US" smtClean="0">
                <a:latin typeface="Meiryo UI" panose="020B0604030504040204" pitchFamily="50" charset="-128"/>
                <a:ea typeface="Meiryo UI" panose="020B0604030504040204" pitchFamily="50" charset="-128"/>
              </a:rPr>
              <a:t>14</a:t>
            </a:fld>
            <a:endParaRPr kumimoji="1" lang="ja-JP" altLang="en-US">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FEBB327-EA9F-4F9E-2EAC-6A35D72CEF86}"/>
              </a:ext>
            </a:extLst>
          </p:cNvPr>
          <p:cNvSpPr/>
          <p:nvPr/>
        </p:nvSpPr>
        <p:spPr>
          <a:xfrm>
            <a:off x="-1838" y="-242"/>
            <a:ext cx="9144000" cy="330427"/>
          </a:xfrm>
          <a:prstGeom prst="rect">
            <a:avLst/>
          </a:prstGeom>
          <a:solidFill>
            <a:srgbClr val="13AE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a:latin typeface="メイリオ" panose="020B0604030504040204" pitchFamily="50" charset="-128"/>
                <a:ea typeface="メイリオ" panose="020B0604030504040204" pitchFamily="50" charset="-128"/>
                <a:cs typeface="Meiryo UI" panose="020B0604030504040204" pitchFamily="50" charset="-128"/>
              </a:rPr>
              <a:t>２．見直しの主な内容</a:t>
            </a:r>
          </a:p>
        </p:txBody>
      </p:sp>
      <p:grpSp>
        <p:nvGrpSpPr>
          <p:cNvPr id="6" name="グループ化 5">
            <a:extLst>
              <a:ext uri="{FF2B5EF4-FFF2-40B4-BE49-F238E27FC236}">
                <a16:creationId xmlns:a16="http://schemas.microsoft.com/office/drawing/2014/main" id="{A2F98CA0-AD32-7AA1-9143-CE646E08DBA9}"/>
              </a:ext>
            </a:extLst>
          </p:cNvPr>
          <p:cNvGrpSpPr/>
          <p:nvPr/>
        </p:nvGrpSpPr>
        <p:grpSpPr>
          <a:xfrm>
            <a:off x="430162" y="462563"/>
            <a:ext cx="8280000" cy="3581056"/>
            <a:chOff x="367482" y="477399"/>
            <a:chExt cx="8280000" cy="3394636"/>
          </a:xfrm>
        </p:grpSpPr>
        <p:sp>
          <p:nvSpPr>
            <p:cNvPr id="5" name="四角形: 角を丸くする 4">
              <a:extLst>
                <a:ext uri="{FF2B5EF4-FFF2-40B4-BE49-F238E27FC236}">
                  <a16:creationId xmlns:a16="http://schemas.microsoft.com/office/drawing/2014/main" id="{C0A6C9AC-8295-8354-C8B1-F691A745647D}"/>
                </a:ext>
              </a:extLst>
            </p:cNvPr>
            <p:cNvSpPr/>
            <p:nvPr/>
          </p:nvSpPr>
          <p:spPr>
            <a:xfrm>
              <a:off x="367482" y="621401"/>
              <a:ext cx="8280000" cy="3250634"/>
            </a:xfrm>
            <a:prstGeom prst="roundRect">
              <a:avLst>
                <a:gd name="adj" fmla="val 139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○育児・介護休業法</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＜子の年齢に応じた両立支援に対するニーズへの対応＞</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1</a:t>
              </a:r>
              <a:r>
                <a:rPr lang="ja-JP" altLang="en-US" sz="1200" dirty="0">
                  <a:solidFill>
                    <a:schemeClr val="tx1"/>
                  </a:solidFill>
                  <a:latin typeface="Meiryo UI" panose="020B0604030504040204" pitchFamily="50" charset="-128"/>
                  <a:ea typeface="Meiryo UI" panose="020B0604030504040204" pitchFamily="50" charset="-128"/>
                </a:rPr>
                <a:t>）親と子のための選べる働き方制度</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2</a:t>
              </a:r>
              <a:r>
                <a:rPr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所定外労働時間の制限</a:t>
              </a:r>
              <a:r>
                <a:rPr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残業免除）</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3</a:t>
              </a:r>
              <a:r>
                <a:rPr lang="ja-JP" altLang="en-US" sz="1200" dirty="0">
                  <a:solidFill>
                    <a:schemeClr val="tx1"/>
                  </a:solidFill>
                  <a:latin typeface="Meiryo UI" panose="020B0604030504040204" pitchFamily="50" charset="-128"/>
                  <a:ea typeface="Meiryo UI" panose="020B0604030504040204" pitchFamily="50" charset="-128"/>
                </a:rPr>
                <a:t>）子が３歳になるまでの両立支援の拡充（テレワーク、短時間勤務制度）</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4</a:t>
              </a:r>
              <a:r>
                <a:rPr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子の看護休暇の見直し</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5</a:t>
              </a:r>
              <a:r>
                <a:rPr lang="ja-JP" altLang="en-US" sz="1200" dirty="0">
                  <a:solidFill>
                    <a:schemeClr val="tx1"/>
                  </a:solidFill>
                  <a:latin typeface="Meiryo UI" panose="020B0604030504040204" pitchFamily="50" charset="-128"/>
                  <a:ea typeface="Meiryo UI" panose="020B0604030504040204" pitchFamily="50" charset="-128"/>
                </a:rPr>
                <a:t>）心身の健康への配慮</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＜仕事と育児の両立支援制度の活用促進＞</a:t>
              </a:r>
              <a:endParaRPr kumimoji="1" lang="ja-JP" altLang="en-US" sz="1200" b="1"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6</a:t>
              </a:r>
              <a:r>
                <a:rPr kumimoji="1" lang="ja-JP" altLang="en-US" sz="1200" dirty="0">
                  <a:solidFill>
                    <a:schemeClr val="tx1"/>
                  </a:solidFill>
                  <a:latin typeface="Meiryo UI" panose="020B0604030504040204" pitchFamily="50" charset="-128"/>
                  <a:ea typeface="Meiryo UI" panose="020B0604030504040204" pitchFamily="50" charset="-128"/>
                </a:rPr>
                <a:t>）制度の活用をサポートする企業や周囲の労働</a:t>
              </a:r>
              <a:r>
                <a:rPr lang="ja-JP" altLang="en-US" sz="1200" dirty="0">
                  <a:solidFill>
                    <a:schemeClr val="tx1"/>
                  </a:solidFill>
                  <a:latin typeface="Meiryo UI" panose="020B0604030504040204" pitchFamily="50" charset="-128"/>
                  <a:ea typeface="Meiryo UI" panose="020B0604030504040204" pitchFamily="50" charset="-128"/>
                </a:rPr>
                <a:t>者に対する支援</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7</a:t>
              </a:r>
              <a:r>
                <a:rPr kumimoji="1" lang="ja-JP" altLang="en-US" sz="1200" dirty="0">
                  <a:solidFill>
                    <a:schemeClr val="tx1"/>
                  </a:solidFill>
                  <a:latin typeface="Meiryo UI" panose="020B0604030504040204" pitchFamily="50" charset="-128"/>
                  <a:ea typeface="Meiryo UI" panose="020B0604030504040204" pitchFamily="50" charset="-128"/>
                </a:rPr>
                <a:t>）育児休業取得状況の公表</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rPr>
                <a:t>＜個別のニーズに配慮した両立支援＞</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8</a:t>
              </a:r>
              <a:r>
                <a:rPr kumimoji="1" lang="ja-JP" altLang="en-US" sz="1200" dirty="0">
                  <a:solidFill>
                    <a:schemeClr val="tx1"/>
                  </a:solidFill>
                  <a:latin typeface="Meiryo UI" panose="020B0604030504040204" pitchFamily="50" charset="-128"/>
                  <a:ea typeface="Meiryo UI" panose="020B0604030504040204" pitchFamily="50" charset="-128"/>
                </a:rPr>
                <a:t>）仕事と育児の両立にかかる労働者の個別の意向聴取と配慮</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prstClr val="black"/>
                  </a:solidFill>
                  <a:latin typeface="Meiryo UI" panose="020B0604030504040204" pitchFamily="50" charset="-128"/>
                  <a:ea typeface="Meiryo UI" panose="020B0604030504040204" pitchFamily="50" charset="-128"/>
                </a:rPr>
                <a:t>○</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次世代育成支援対策推進法</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prstClr val="black"/>
                  </a:solidFill>
                  <a:latin typeface="Meiryo UI" panose="020B0604030504040204" pitchFamily="50" charset="-128"/>
                  <a:ea typeface="Meiryo UI" panose="020B0604030504040204" pitchFamily="50" charset="-128"/>
                </a:rPr>
                <a:t>＜</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次世代育成支援に向けた職場環境の整備＞</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a:t>
              </a:r>
              <a:r>
                <a:rPr kumimoji="1" lang="ja-JP" altLang="en-US" sz="12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）次世代法の延長および仕組みの見直し（一般事業主行動計画・行動計画策定指針、くるみん等の認定基準）</a:t>
              </a:r>
              <a:endParaRPr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3" name="四角形: 角を丸くする 2">
              <a:extLst>
                <a:ext uri="{FF2B5EF4-FFF2-40B4-BE49-F238E27FC236}">
                  <a16:creationId xmlns:a16="http://schemas.microsoft.com/office/drawing/2014/main" id="{5C6C3BB7-01BC-EDA5-F617-808758D21914}"/>
                </a:ext>
              </a:extLst>
            </p:cNvPr>
            <p:cNvSpPr/>
            <p:nvPr/>
          </p:nvSpPr>
          <p:spPr>
            <a:xfrm>
              <a:off x="514518" y="477399"/>
              <a:ext cx="2088000" cy="288000"/>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a:solidFill>
                    <a:schemeClr val="tx1"/>
                  </a:solidFill>
                  <a:latin typeface="Meiryo UI" panose="020B0604030504040204" pitchFamily="50" charset="-128"/>
                  <a:ea typeface="Meiryo UI" panose="020B0604030504040204" pitchFamily="50" charset="-128"/>
                </a:rPr>
                <a:t>出産・育児期</a:t>
              </a:r>
              <a:endParaRPr kumimoji="1" lang="en-US" altLang="ja-JP" sz="1200" b="1">
                <a:solidFill>
                  <a:schemeClr val="tx1"/>
                </a:solidFill>
                <a:latin typeface="Meiryo UI" panose="020B0604030504040204" pitchFamily="50" charset="-128"/>
                <a:ea typeface="Meiryo UI" panose="020B0604030504040204" pitchFamily="50" charset="-128"/>
              </a:endParaRPr>
            </a:p>
          </p:txBody>
        </p:sp>
      </p:grpSp>
      <p:grpSp>
        <p:nvGrpSpPr>
          <p:cNvPr id="4" name="グループ化 3">
            <a:extLst>
              <a:ext uri="{FF2B5EF4-FFF2-40B4-BE49-F238E27FC236}">
                <a16:creationId xmlns:a16="http://schemas.microsoft.com/office/drawing/2014/main" id="{5D1E0C8D-617A-CA73-B640-E71719E9C569}"/>
              </a:ext>
            </a:extLst>
          </p:cNvPr>
          <p:cNvGrpSpPr/>
          <p:nvPr/>
        </p:nvGrpSpPr>
        <p:grpSpPr>
          <a:xfrm>
            <a:off x="430162" y="4195529"/>
            <a:ext cx="8280000" cy="1159534"/>
            <a:chOff x="482344" y="5747155"/>
            <a:chExt cx="8280000" cy="1159534"/>
          </a:xfrm>
        </p:grpSpPr>
        <p:sp>
          <p:nvSpPr>
            <p:cNvPr id="7" name="四角形: 角を丸くする 6">
              <a:extLst>
                <a:ext uri="{FF2B5EF4-FFF2-40B4-BE49-F238E27FC236}">
                  <a16:creationId xmlns:a16="http://schemas.microsoft.com/office/drawing/2014/main" id="{953660A5-1259-DBAC-8FE9-C7DE647BD42D}"/>
                </a:ext>
              </a:extLst>
            </p:cNvPr>
            <p:cNvSpPr/>
            <p:nvPr/>
          </p:nvSpPr>
          <p:spPr>
            <a:xfrm>
              <a:off x="482344" y="5898689"/>
              <a:ext cx="8280000" cy="1008000"/>
            </a:xfrm>
            <a:prstGeom prst="roundRect">
              <a:avLst>
                <a:gd name="adj" fmla="val 384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a:solidFill>
                    <a:schemeClr val="tx1"/>
                  </a:solidFill>
                  <a:latin typeface="Meiryo UI" panose="020B0604030504040204" pitchFamily="50" charset="-128"/>
                  <a:ea typeface="Meiryo UI" panose="020B0604030504040204" pitchFamily="50" charset="-128"/>
                </a:rPr>
                <a:t>○</a:t>
              </a:r>
              <a:r>
                <a:rPr kumimoji="1" lang="ja-JP" altLang="en-US" sz="1200" b="1">
                  <a:solidFill>
                    <a:schemeClr val="tx1"/>
                  </a:solidFill>
                  <a:latin typeface="Meiryo UI" panose="020B0604030504040204" pitchFamily="50" charset="-128"/>
                  <a:ea typeface="Meiryo UI" panose="020B0604030504040204" pitchFamily="50" charset="-128"/>
                </a:rPr>
                <a:t>育児・介護休業法</a:t>
              </a:r>
              <a:endParaRPr kumimoji="1" lang="en-US" altLang="ja-JP" sz="1200" b="1">
                <a:solidFill>
                  <a:schemeClr val="tx1"/>
                </a:solidFill>
                <a:latin typeface="Meiryo UI" panose="020B0604030504040204" pitchFamily="50" charset="-128"/>
                <a:ea typeface="Meiryo UI" panose="020B0604030504040204" pitchFamily="50" charset="-128"/>
              </a:endParaRPr>
            </a:p>
            <a:p>
              <a:r>
                <a:rPr lang="ja-JP" altLang="en-US" sz="1200" b="1">
                  <a:solidFill>
                    <a:schemeClr val="tx1"/>
                  </a:solidFill>
                  <a:latin typeface="Meiryo UI" panose="020B0604030504040204" pitchFamily="50" charset="-128"/>
                  <a:ea typeface="Meiryo UI" panose="020B0604030504040204" pitchFamily="50" charset="-128"/>
                </a:rPr>
                <a:t>＜</a:t>
              </a:r>
              <a:r>
                <a:rPr kumimoji="1" lang="ja-JP" altLang="en-US" sz="1200" b="1">
                  <a:solidFill>
                    <a:schemeClr val="tx1"/>
                  </a:solidFill>
                  <a:latin typeface="Meiryo UI" panose="020B0604030504040204" pitchFamily="50" charset="-128"/>
                  <a:ea typeface="Meiryo UI" panose="020B0604030504040204" pitchFamily="50" charset="-128"/>
                </a:rPr>
                <a:t>介護離職を防止するための仕事と介護の両立支援制度の周知の強化等＞</a:t>
              </a:r>
              <a:endParaRPr kumimoji="1" lang="en-US" altLang="ja-JP" sz="1200" b="1">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a:t>
              </a:r>
              <a:r>
                <a:rPr kumimoji="1" lang="en-US" altLang="ja-JP" sz="1200">
                  <a:solidFill>
                    <a:schemeClr val="tx1"/>
                  </a:solidFill>
                  <a:latin typeface="Meiryo UI" panose="020B0604030504040204" pitchFamily="50" charset="-128"/>
                  <a:ea typeface="Meiryo UI" panose="020B0604030504040204" pitchFamily="50" charset="-128"/>
                </a:rPr>
                <a:t>10</a:t>
              </a:r>
              <a:r>
                <a:rPr kumimoji="1" lang="ja-JP" altLang="en-US" sz="1200">
                  <a:solidFill>
                    <a:schemeClr val="tx1"/>
                  </a:solidFill>
                  <a:latin typeface="Meiryo UI" panose="020B0604030504040204" pitchFamily="50" charset="-128"/>
                  <a:ea typeface="Meiryo UI" panose="020B0604030504040204" pitchFamily="50" charset="-128"/>
                </a:rPr>
                <a:t>）家族の介護の必要性の申出をした労働者に対する個別の周知等および環境整備</a:t>
              </a:r>
              <a:endParaRPr kumimoji="1" lang="en-US" altLang="ja-JP" sz="1200">
                <a:solidFill>
                  <a:schemeClr val="tx1"/>
                </a:solidFill>
                <a:latin typeface="Meiryo UI" panose="020B0604030504040204" pitchFamily="50" charset="-128"/>
                <a:ea typeface="Meiryo UI" panose="020B0604030504040204" pitchFamily="50" charset="-128"/>
              </a:endParaRPr>
            </a:p>
            <a:p>
              <a:r>
                <a:rPr lang="ja-JP" altLang="en-US" sz="1200">
                  <a:solidFill>
                    <a:schemeClr val="tx1"/>
                  </a:solidFill>
                  <a:latin typeface="Meiryo UI" panose="020B0604030504040204" pitchFamily="50" charset="-128"/>
                  <a:ea typeface="Meiryo UI" panose="020B0604030504040204" pitchFamily="50" charset="-128"/>
                </a:rPr>
                <a:t>（</a:t>
              </a:r>
              <a:r>
                <a:rPr lang="en-US" altLang="ja-JP" sz="1200">
                  <a:solidFill>
                    <a:schemeClr val="tx1"/>
                  </a:solidFill>
                  <a:latin typeface="Meiryo UI" panose="020B0604030504040204" pitchFamily="50" charset="-128"/>
                  <a:ea typeface="Meiryo UI" panose="020B0604030504040204" pitchFamily="50" charset="-128"/>
                </a:rPr>
                <a:t>11</a:t>
              </a:r>
              <a:r>
                <a:rPr lang="ja-JP" altLang="en-US" sz="1200">
                  <a:solidFill>
                    <a:schemeClr val="tx1"/>
                  </a:solidFill>
                  <a:latin typeface="Meiryo UI" panose="020B0604030504040204" pitchFamily="50" charset="-128"/>
                  <a:ea typeface="Meiryo UI" panose="020B0604030504040204" pitchFamily="50" charset="-128"/>
                </a:rPr>
                <a:t>）介護休暇・</a:t>
              </a:r>
              <a:r>
                <a:rPr kumimoji="1" lang="ja-JP" altLang="en-US" sz="1200">
                  <a:solidFill>
                    <a:schemeClr val="tx1"/>
                  </a:solidFill>
                  <a:latin typeface="Meiryo UI" panose="020B0604030504040204" pitchFamily="50" charset="-128"/>
                  <a:ea typeface="Meiryo UI" panose="020B0604030504040204" pitchFamily="50" charset="-128"/>
                </a:rPr>
                <a:t>介護期のテレワーク</a:t>
              </a:r>
              <a:endParaRPr lang="ja-JP" altLang="en-US" sz="1200">
                <a:solidFill>
                  <a:schemeClr val="tx1"/>
                </a:solidFill>
                <a:latin typeface="Meiryo UI" panose="020B0604030504040204" pitchFamily="50" charset="-128"/>
                <a:ea typeface="Meiryo UI" panose="020B0604030504040204" pitchFamily="50" charset="-128"/>
              </a:endParaRPr>
            </a:p>
          </p:txBody>
        </p:sp>
        <p:sp>
          <p:nvSpPr>
            <p:cNvPr id="8" name="四角形: 角を丸くする 7">
              <a:extLst>
                <a:ext uri="{FF2B5EF4-FFF2-40B4-BE49-F238E27FC236}">
                  <a16:creationId xmlns:a16="http://schemas.microsoft.com/office/drawing/2014/main" id="{BCE3232F-D239-6237-BF31-BB0E79F7AC6C}"/>
                </a:ext>
              </a:extLst>
            </p:cNvPr>
            <p:cNvSpPr/>
            <p:nvPr/>
          </p:nvSpPr>
          <p:spPr>
            <a:xfrm>
              <a:off x="629380" y="5747155"/>
              <a:ext cx="2088000" cy="280256"/>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eiryo UI" panose="020B0604030504040204" pitchFamily="50" charset="-128"/>
                  <a:ea typeface="Meiryo UI" panose="020B0604030504040204" pitchFamily="50" charset="-128"/>
                </a:rPr>
                <a:t>介護期</a:t>
              </a:r>
              <a:endParaRPr kumimoji="1" lang="en-US" altLang="ja-JP" sz="1200" b="1">
                <a:solidFill>
                  <a:schemeClr val="tx1"/>
                </a:solidFill>
                <a:latin typeface="Meiryo UI" panose="020B0604030504040204" pitchFamily="50" charset="-128"/>
                <a:ea typeface="Meiryo UI" panose="020B0604030504040204" pitchFamily="50" charset="-128"/>
              </a:endParaRPr>
            </a:p>
          </p:txBody>
        </p:sp>
      </p:grpSp>
      <p:grpSp>
        <p:nvGrpSpPr>
          <p:cNvPr id="10" name="グループ化 9">
            <a:extLst>
              <a:ext uri="{FF2B5EF4-FFF2-40B4-BE49-F238E27FC236}">
                <a16:creationId xmlns:a16="http://schemas.microsoft.com/office/drawing/2014/main" id="{D9D0FEA2-D0B0-233E-424E-80A8DF1FFCFE}"/>
              </a:ext>
            </a:extLst>
          </p:cNvPr>
          <p:cNvGrpSpPr/>
          <p:nvPr/>
        </p:nvGrpSpPr>
        <p:grpSpPr>
          <a:xfrm>
            <a:off x="430162" y="5516076"/>
            <a:ext cx="8280000" cy="1021327"/>
            <a:chOff x="492377" y="5404937"/>
            <a:chExt cx="8280000" cy="1021327"/>
          </a:xfrm>
        </p:grpSpPr>
        <p:sp>
          <p:nvSpPr>
            <p:cNvPr id="11" name="四角形: 角を丸くする 10">
              <a:extLst>
                <a:ext uri="{FF2B5EF4-FFF2-40B4-BE49-F238E27FC236}">
                  <a16:creationId xmlns:a16="http://schemas.microsoft.com/office/drawing/2014/main" id="{E4F8D992-DE07-E4D0-8DB2-C30406511C3F}"/>
                </a:ext>
              </a:extLst>
            </p:cNvPr>
            <p:cNvSpPr/>
            <p:nvPr/>
          </p:nvSpPr>
          <p:spPr>
            <a:xfrm>
              <a:off x="492377" y="5526264"/>
              <a:ext cx="8280000" cy="900000"/>
            </a:xfrm>
            <a:prstGeom prst="roundRect">
              <a:avLst>
                <a:gd name="adj" fmla="val 384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a:solidFill>
                    <a:schemeClr val="tx1"/>
                  </a:solidFill>
                  <a:latin typeface="Meiryo UI" panose="020B0604030504040204" pitchFamily="50" charset="-128"/>
                  <a:ea typeface="Meiryo UI" panose="020B0604030504040204" pitchFamily="50" charset="-128"/>
                </a:rPr>
                <a:t>○</a:t>
              </a:r>
              <a:r>
                <a:rPr kumimoji="1" lang="ja-JP" altLang="en-US" sz="1200" b="1">
                  <a:solidFill>
                    <a:schemeClr val="tx1"/>
                  </a:solidFill>
                  <a:latin typeface="Meiryo UI" panose="020B0604030504040204" pitchFamily="50" charset="-128"/>
                  <a:ea typeface="Meiryo UI" panose="020B0604030504040204" pitchFamily="50" charset="-128"/>
                </a:rPr>
                <a:t>育児・介護休業法</a:t>
              </a:r>
              <a:endParaRPr kumimoji="1" lang="en-US" altLang="ja-JP" sz="1200" b="1">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＜仕事と育児・介護との両立支援に当たって必要な環境整備＞</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a:t>
              </a:r>
              <a:r>
                <a:rPr lang="en-US" altLang="ja-JP" sz="1200">
                  <a:solidFill>
                    <a:schemeClr val="tx1"/>
                  </a:solidFill>
                  <a:latin typeface="Meiryo UI" panose="020B0604030504040204" pitchFamily="50" charset="-128"/>
                  <a:ea typeface="Meiryo UI" panose="020B0604030504040204" pitchFamily="50" charset="-128"/>
                </a:rPr>
                <a:t>12</a:t>
              </a:r>
              <a:r>
                <a:rPr kumimoji="1" lang="ja-JP" altLang="en-US" sz="1200">
                  <a:solidFill>
                    <a:schemeClr val="tx1"/>
                  </a:solidFill>
                  <a:latin typeface="Meiryo UI" panose="020B0604030504040204" pitchFamily="50" charset="-128"/>
                  <a:ea typeface="Meiryo UI" panose="020B0604030504040204" pitchFamily="50" charset="-128"/>
                </a:rPr>
                <a:t>）両立支援制度を安心して利用できる制度</a:t>
              </a:r>
              <a:r>
                <a:rPr lang="ja-JP" altLang="en-US"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不利益取扱いの禁止</a:t>
              </a:r>
              <a:r>
                <a:rPr lang="ja-JP" altLang="en-US" sz="1200">
                  <a:solidFill>
                    <a:schemeClr val="tx1"/>
                  </a:solidFill>
                  <a:latin typeface="Meiryo UI" panose="020B0604030504040204" pitchFamily="50" charset="-128"/>
                  <a:ea typeface="Meiryo UI" panose="020B0604030504040204" pitchFamily="50" charset="-128"/>
                </a:rPr>
                <a:t>、</a:t>
              </a:r>
              <a:r>
                <a:rPr kumimoji="1" lang="ja-JP" altLang="en-US" sz="1200">
                  <a:solidFill>
                    <a:schemeClr val="tx1"/>
                  </a:solidFill>
                  <a:latin typeface="Meiryo UI" panose="020B0604030504040204" pitchFamily="50" charset="-128"/>
                  <a:ea typeface="Meiryo UI" panose="020B0604030504040204" pitchFamily="50" charset="-128"/>
                </a:rPr>
                <a:t>プライバシーへの配慮）</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12" name="四角形: 角を丸くする 11">
              <a:extLst>
                <a:ext uri="{FF2B5EF4-FFF2-40B4-BE49-F238E27FC236}">
                  <a16:creationId xmlns:a16="http://schemas.microsoft.com/office/drawing/2014/main" id="{FA0ECC46-38E6-46E7-B015-42BDF7854FA1}"/>
                </a:ext>
              </a:extLst>
            </p:cNvPr>
            <p:cNvSpPr/>
            <p:nvPr/>
          </p:nvSpPr>
          <p:spPr>
            <a:xfrm>
              <a:off x="639413" y="5404937"/>
              <a:ext cx="2088000" cy="288000"/>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eiryo UI" panose="020B0604030504040204" pitchFamily="50" charset="-128"/>
                  <a:ea typeface="Meiryo UI" panose="020B0604030504040204" pitchFamily="50" charset="-128"/>
                </a:rPr>
                <a:t>出産・育児期、介護期</a:t>
              </a:r>
              <a:endParaRPr kumimoji="1" lang="en-US" altLang="ja-JP" sz="1200" b="1">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81576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矢印コネクタ 7">
            <a:extLst>
              <a:ext uri="{FF2B5EF4-FFF2-40B4-BE49-F238E27FC236}">
                <a16:creationId xmlns:a16="http://schemas.microsoft.com/office/drawing/2014/main" id="{955767E6-F3C8-EF14-D5D9-5BC154684CE2}"/>
              </a:ext>
            </a:extLst>
          </p:cNvPr>
          <p:cNvCxnSpPr/>
          <p:nvPr/>
        </p:nvCxnSpPr>
        <p:spPr>
          <a:xfrm>
            <a:off x="72328" y="930800"/>
            <a:ext cx="9000000" cy="0"/>
          </a:xfrm>
          <a:prstGeom prst="straightConnector1">
            <a:avLst/>
          </a:prstGeom>
          <a:ln w="47625">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nvGrpSpPr>
          <p:cNvPr id="26" name="グループ化 25">
            <a:extLst>
              <a:ext uri="{FF2B5EF4-FFF2-40B4-BE49-F238E27FC236}">
                <a16:creationId xmlns:a16="http://schemas.microsoft.com/office/drawing/2014/main" id="{914DE640-FD40-F1B3-5A88-DBF87BBC159A}"/>
              </a:ext>
            </a:extLst>
          </p:cNvPr>
          <p:cNvGrpSpPr/>
          <p:nvPr/>
        </p:nvGrpSpPr>
        <p:grpSpPr>
          <a:xfrm>
            <a:off x="-221786" y="423742"/>
            <a:ext cx="1127052" cy="597058"/>
            <a:chOff x="90000" y="332914"/>
            <a:chExt cx="1127052" cy="597058"/>
          </a:xfrm>
        </p:grpSpPr>
        <p:sp>
          <p:nvSpPr>
            <p:cNvPr id="9" name="フローチャート: 結合子 8">
              <a:extLst>
                <a:ext uri="{FF2B5EF4-FFF2-40B4-BE49-F238E27FC236}">
                  <a16:creationId xmlns:a16="http://schemas.microsoft.com/office/drawing/2014/main" id="{38215657-6E9D-C0E5-BB57-7D75E30E36C3}"/>
                </a:ext>
              </a:extLst>
            </p:cNvPr>
            <p:cNvSpPr>
              <a:spLocks noChangeAspect="1"/>
            </p:cNvSpPr>
            <p:nvPr/>
          </p:nvSpPr>
          <p:spPr>
            <a:xfrm>
              <a:off x="563524" y="749972"/>
              <a:ext cx="180004" cy="18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355B5216-AB1A-8034-F12E-0AEDC2DDBABC}"/>
                </a:ext>
              </a:extLst>
            </p:cNvPr>
            <p:cNvSpPr/>
            <p:nvPr/>
          </p:nvSpPr>
          <p:spPr>
            <a:xfrm>
              <a:off x="90000" y="332914"/>
              <a:ext cx="1127052"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出産</a:t>
              </a:r>
              <a:endParaRPr kumimoji="1" lang="en-US" altLang="ja-JP" sz="1200">
                <a:solidFill>
                  <a:schemeClr val="tx1"/>
                </a:solidFill>
                <a:latin typeface="Meiryo UI" panose="020B0604030504040204" pitchFamily="50" charset="-128"/>
                <a:ea typeface="Meiryo UI" panose="020B0604030504040204" pitchFamily="50" charset="-128"/>
              </a:endParaRPr>
            </a:p>
          </p:txBody>
        </p:sp>
      </p:grpSp>
      <p:grpSp>
        <p:nvGrpSpPr>
          <p:cNvPr id="38" name="グループ化 37">
            <a:extLst>
              <a:ext uri="{FF2B5EF4-FFF2-40B4-BE49-F238E27FC236}">
                <a16:creationId xmlns:a16="http://schemas.microsoft.com/office/drawing/2014/main" id="{514DDC12-B382-A440-E089-BE511198682A}"/>
              </a:ext>
            </a:extLst>
          </p:cNvPr>
          <p:cNvGrpSpPr/>
          <p:nvPr/>
        </p:nvGrpSpPr>
        <p:grpSpPr>
          <a:xfrm>
            <a:off x="8146676" y="337490"/>
            <a:ext cx="1127052" cy="683875"/>
            <a:chOff x="4634704" y="4901213"/>
            <a:chExt cx="1127052" cy="683875"/>
          </a:xfrm>
        </p:grpSpPr>
        <p:sp>
          <p:nvSpPr>
            <p:cNvPr id="17" name="四角形: 角を丸くする 16">
              <a:extLst>
                <a:ext uri="{FF2B5EF4-FFF2-40B4-BE49-F238E27FC236}">
                  <a16:creationId xmlns:a16="http://schemas.microsoft.com/office/drawing/2014/main" id="{27478058-DA54-B7F4-8F2E-E17742F9B061}"/>
                </a:ext>
              </a:extLst>
            </p:cNvPr>
            <p:cNvSpPr/>
            <p:nvPr/>
          </p:nvSpPr>
          <p:spPr>
            <a:xfrm>
              <a:off x="4634704" y="4901213"/>
              <a:ext cx="1127052"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小学校</a:t>
              </a:r>
              <a:endParaRPr kumimoji="1" lang="en-US" altLang="ja-JP" sz="1200">
                <a:solidFill>
                  <a:schemeClr val="tx1"/>
                </a:solidFill>
                <a:latin typeface="Meiryo UI" panose="020B0604030504040204" pitchFamily="50" charset="-128"/>
                <a:ea typeface="Meiryo UI" panose="020B0604030504040204" pitchFamily="50" charset="-128"/>
              </a:endParaRPr>
            </a:p>
            <a:p>
              <a:pPr algn="ctr"/>
              <a:r>
                <a:rPr lang="ja-JP" altLang="en-US" sz="1200">
                  <a:solidFill>
                    <a:schemeClr val="tx1"/>
                  </a:solidFill>
                  <a:latin typeface="Meiryo UI" panose="020B0604030504040204" pitchFamily="50" charset="-128"/>
                  <a:ea typeface="Meiryo UI" panose="020B0604030504040204" pitchFamily="50" charset="-128"/>
                </a:rPr>
                <a:t>３年生修了</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27" name="フローチャート: 結合子 26">
              <a:extLst>
                <a:ext uri="{FF2B5EF4-FFF2-40B4-BE49-F238E27FC236}">
                  <a16:creationId xmlns:a16="http://schemas.microsoft.com/office/drawing/2014/main" id="{057476EB-FC4E-59DA-4EEC-403A27FD2461}"/>
                </a:ext>
              </a:extLst>
            </p:cNvPr>
            <p:cNvSpPr>
              <a:spLocks noChangeAspect="1"/>
            </p:cNvSpPr>
            <p:nvPr/>
          </p:nvSpPr>
          <p:spPr>
            <a:xfrm>
              <a:off x="5125646" y="5405088"/>
              <a:ext cx="180004" cy="18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 name="グループ化 32">
            <a:extLst>
              <a:ext uri="{FF2B5EF4-FFF2-40B4-BE49-F238E27FC236}">
                <a16:creationId xmlns:a16="http://schemas.microsoft.com/office/drawing/2014/main" id="{BF11A4E5-EB82-3E44-DAFE-5AB82DA77A14}"/>
              </a:ext>
            </a:extLst>
          </p:cNvPr>
          <p:cNvGrpSpPr/>
          <p:nvPr/>
        </p:nvGrpSpPr>
        <p:grpSpPr>
          <a:xfrm>
            <a:off x="4673418" y="438085"/>
            <a:ext cx="1127052" cy="533293"/>
            <a:chOff x="4663041" y="1692686"/>
            <a:chExt cx="1127052" cy="533293"/>
          </a:xfrm>
        </p:grpSpPr>
        <p:sp>
          <p:nvSpPr>
            <p:cNvPr id="14" name="四角形: 角を丸くする 13">
              <a:extLst>
                <a:ext uri="{FF2B5EF4-FFF2-40B4-BE49-F238E27FC236}">
                  <a16:creationId xmlns:a16="http://schemas.microsoft.com/office/drawing/2014/main" id="{B71DC138-D390-3311-7379-1ACBAF023A76}"/>
                </a:ext>
              </a:extLst>
            </p:cNvPr>
            <p:cNvSpPr/>
            <p:nvPr/>
          </p:nvSpPr>
          <p:spPr>
            <a:xfrm>
              <a:off x="4663041" y="1692686"/>
              <a:ext cx="1127052"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eiryo UI" panose="020B0604030504040204" pitchFamily="50" charset="-128"/>
                  <a:ea typeface="Meiryo UI" panose="020B0604030504040204" pitchFamily="50" charset="-128"/>
                </a:rPr>
                <a:t>２歳</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28" name="フローチャート: 結合子 27">
              <a:extLst>
                <a:ext uri="{FF2B5EF4-FFF2-40B4-BE49-F238E27FC236}">
                  <a16:creationId xmlns:a16="http://schemas.microsoft.com/office/drawing/2014/main" id="{F2EE19B2-7899-4307-03ED-78F8FAF29A65}"/>
                </a:ext>
              </a:extLst>
            </p:cNvPr>
            <p:cNvSpPr>
              <a:spLocks noChangeAspect="1"/>
            </p:cNvSpPr>
            <p:nvPr/>
          </p:nvSpPr>
          <p:spPr>
            <a:xfrm>
              <a:off x="5125647" y="2117979"/>
              <a:ext cx="108002" cy="108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2" name="グループ化 31">
            <a:extLst>
              <a:ext uri="{FF2B5EF4-FFF2-40B4-BE49-F238E27FC236}">
                <a16:creationId xmlns:a16="http://schemas.microsoft.com/office/drawing/2014/main" id="{E6C0EC11-D7DC-2349-99E1-A77888AF590B}"/>
              </a:ext>
            </a:extLst>
          </p:cNvPr>
          <p:cNvGrpSpPr/>
          <p:nvPr/>
        </p:nvGrpSpPr>
        <p:grpSpPr>
          <a:xfrm>
            <a:off x="2671532" y="438085"/>
            <a:ext cx="1127052" cy="547671"/>
            <a:chOff x="4053474" y="917017"/>
            <a:chExt cx="1127052" cy="547671"/>
          </a:xfrm>
        </p:grpSpPr>
        <p:sp>
          <p:nvSpPr>
            <p:cNvPr id="12" name="四角形: 角を丸くする 11">
              <a:extLst>
                <a:ext uri="{FF2B5EF4-FFF2-40B4-BE49-F238E27FC236}">
                  <a16:creationId xmlns:a16="http://schemas.microsoft.com/office/drawing/2014/main" id="{3879B276-C280-BA62-B08B-CAB822193423}"/>
                </a:ext>
              </a:extLst>
            </p:cNvPr>
            <p:cNvSpPr/>
            <p:nvPr/>
          </p:nvSpPr>
          <p:spPr>
            <a:xfrm>
              <a:off x="4053474" y="917017"/>
              <a:ext cx="1127052"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eiryo UI" panose="020B0604030504040204" pitchFamily="50" charset="-128"/>
                  <a:ea typeface="Meiryo UI" panose="020B0604030504040204" pitchFamily="50" charset="-128"/>
                </a:rPr>
                <a:t>１歳</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31" name="フローチャート: 結合子 30">
              <a:extLst>
                <a:ext uri="{FF2B5EF4-FFF2-40B4-BE49-F238E27FC236}">
                  <a16:creationId xmlns:a16="http://schemas.microsoft.com/office/drawing/2014/main" id="{FB607532-1507-DFE7-8B61-64DC56C0F0B0}"/>
                </a:ext>
              </a:extLst>
            </p:cNvPr>
            <p:cNvSpPr>
              <a:spLocks noChangeAspect="1"/>
            </p:cNvSpPr>
            <p:nvPr/>
          </p:nvSpPr>
          <p:spPr>
            <a:xfrm>
              <a:off x="4526998" y="1356690"/>
              <a:ext cx="108000" cy="107998"/>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 name="グループ化 36">
            <a:extLst>
              <a:ext uri="{FF2B5EF4-FFF2-40B4-BE49-F238E27FC236}">
                <a16:creationId xmlns:a16="http://schemas.microsoft.com/office/drawing/2014/main" id="{2422BD39-A5D3-F93C-C78E-F1EB7AB677AD}"/>
              </a:ext>
            </a:extLst>
          </p:cNvPr>
          <p:cNvGrpSpPr/>
          <p:nvPr/>
        </p:nvGrpSpPr>
        <p:grpSpPr>
          <a:xfrm>
            <a:off x="7513478" y="339228"/>
            <a:ext cx="1127052" cy="687095"/>
            <a:chOff x="3265592" y="2741905"/>
            <a:chExt cx="1127052" cy="687095"/>
          </a:xfrm>
        </p:grpSpPr>
        <p:sp>
          <p:nvSpPr>
            <p:cNvPr id="16" name="四角形: 角を丸くする 15">
              <a:extLst>
                <a:ext uri="{FF2B5EF4-FFF2-40B4-BE49-F238E27FC236}">
                  <a16:creationId xmlns:a16="http://schemas.microsoft.com/office/drawing/2014/main" id="{A51E2B3F-2A87-B91F-634F-3A47C3D68F6D}"/>
                </a:ext>
              </a:extLst>
            </p:cNvPr>
            <p:cNvSpPr/>
            <p:nvPr/>
          </p:nvSpPr>
          <p:spPr>
            <a:xfrm>
              <a:off x="3265592" y="2741905"/>
              <a:ext cx="1127052"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小学校</a:t>
              </a:r>
              <a:endParaRPr kumimoji="1" lang="en-US" altLang="ja-JP" sz="12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就学</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34" name="フローチャート: 結合子 33">
              <a:extLst>
                <a:ext uri="{FF2B5EF4-FFF2-40B4-BE49-F238E27FC236}">
                  <a16:creationId xmlns:a16="http://schemas.microsoft.com/office/drawing/2014/main" id="{C17CF935-28B8-366A-613E-FEA57ECDF73A}"/>
                </a:ext>
              </a:extLst>
            </p:cNvPr>
            <p:cNvSpPr>
              <a:spLocks noChangeAspect="1"/>
            </p:cNvSpPr>
            <p:nvPr/>
          </p:nvSpPr>
          <p:spPr>
            <a:xfrm>
              <a:off x="3739116" y="3249000"/>
              <a:ext cx="180004" cy="18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 name="グループ化 35">
            <a:extLst>
              <a:ext uri="{FF2B5EF4-FFF2-40B4-BE49-F238E27FC236}">
                <a16:creationId xmlns:a16="http://schemas.microsoft.com/office/drawing/2014/main" id="{5E729E9B-9C8F-B32C-CAF0-25E251025F4B}"/>
              </a:ext>
            </a:extLst>
          </p:cNvPr>
          <p:cNvGrpSpPr/>
          <p:nvPr/>
        </p:nvGrpSpPr>
        <p:grpSpPr>
          <a:xfrm>
            <a:off x="6240497" y="436366"/>
            <a:ext cx="1127052" cy="581505"/>
            <a:chOff x="6995276" y="1323854"/>
            <a:chExt cx="1127052" cy="581505"/>
          </a:xfrm>
        </p:grpSpPr>
        <p:sp>
          <p:nvSpPr>
            <p:cNvPr id="15" name="四角形: 角を丸くする 14">
              <a:extLst>
                <a:ext uri="{FF2B5EF4-FFF2-40B4-BE49-F238E27FC236}">
                  <a16:creationId xmlns:a16="http://schemas.microsoft.com/office/drawing/2014/main" id="{703D1370-448F-F25A-0A18-359AB4AE5584}"/>
                </a:ext>
              </a:extLst>
            </p:cNvPr>
            <p:cNvSpPr/>
            <p:nvPr/>
          </p:nvSpPr>
          <p:spPr>
            <a:xfrm>
              <a:off x="6995276" y="1323854"/>
              <a:ext cx="1127052"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eiryo UI" panose="020B0604030504040204" pitchFamily="50" charset="-128"/>
                  <a:ea typeface="Meiryo UI" panose="020B0604030504040204" pitchFamily="50" charset="-128"/>
                </a:rPr>
                <a:t>３歳</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35" name="フローチャート: 結合子 34">
              <a:extLst>
                <a:ext uri="{FF2B5EF4-FFF2-40B4-BE49-F238E27FC236}">
                  <a16:creationId xmlns:a16="http://schemas.microsoft.com/office/drawing/2014/main" id="{0E8C9C94-3F2B-4C8D-0BC2-4822EBE1CA93}"/>
                </a:ext>
              </a:extLst>
            </p:cNvPr>
            <p:cNvSpPr>
              <a:spLocks noChangeAspect="1"/>
            </p:cNvSpPr>
            <p:nvPr/>
          </p:nvSpPr>
          <p:spPr>
            <a:xfrm>
              <a:off x="7458940" y="1725359"/>
              <a:ext cx="180004" cy="18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9" name="グループ化 38">
            <a:extLst>
              <a:ext uri="{FF2B5EF4-FFF2-40B4-BE49-F238E27FC236}">
                <a16:creationId xmlns:a16="http://schemas.microsoft.com/office/drawing/2014/main" id="{C4F88F98-88DF-7101-7459-B17177AF8F69}"/>
              </a:ext>
            </a:extLst>
          </p:cNvPr>
          <p:cNvGrpSpPr/>
          <p:nvPr/>
        </p:nvGrpSpPr>
        <p:grpSpPr>
          <a:xfrm>
            <a:off x="3678391" y="426053"/>
            <a:ext cx="1127052" cy="559704"/>
            <a:chOff x="4065506" y="904985"/>
            <a:chExt cx="1127052" cy="559704"/>
          </a:xfrm>
        </p:grpSpPr>
        <p:sp>
          <p:nvSpPr>
            <p:cNvPr id="40" name="四角形: 角を丸くする 39">
              <a:extLst>
                <a:ext uri="{FF2B5EF4-FFF2-40B4-BE49-F238E27FC236}">
                  <a16:creationId xmlns:a16="http://schemas.microsoft.com/office/drawing/2014/main" id="{209C5FD0-D7E4-47EF-215C-9AB363C34284}"/>
                </a:ext>
              </a:extLst>
            </p:cNvPr>
            <p:cNvSpPr/>
            <p:nvPr/>
          </p:nvSpPr>
          <p:spPr>
            <a:xfrm>
              <a:off x="4065506" y="904985"/>
              <a:ext cx="1127052"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eiryo UI" panose="020B0604030504040204" pitchFamily="50" charset="-128"/>
                  <a:ea typeface="Meiryo UI" panose="020B0604030504040204" pitchFamily="50" charset="-128"/>
                </a:rPr>
                <a:t>１歳</a:t>
              </a:r>
              <a:endParaRPr lang="en-US" altLang="ja-JP" sz="1200">
                <a:solidFill>
                  <a:schemeClr val="tx1"/>
                </a:solidFill>
                <a:latin typeface="Meiryo UI" panose="020B0604030504040204" pitchFamily="50" charset="-128"/>
                <a:ea typeface="Meiryo UI" panose="020B0604030504040204" pitchFamily="50" charset="-128"/>
              </a:endParaRPr>
            </a:p>
            <a:p>
              <a:pPr algn="ctr"/>
              <a:r>
                <a:rPr lang="ja-JP" altLang="en-US" sz="1200">
                  <a:solidFill>
                    <a:schemeClr val="tx1"/>
                  </a:solidFill>
                  <a:latin typeface="Meiryo UI" panose="020B0604030504040204" pitchFamily="50" charset="-128"/>
                  <a:ea typeface="Meiryo UI" panose="020B0604030504040204" pitchFamily="50" charset="-128"/>
                </a:rPr>
                <a:t>６ヵ月</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41" name="フローチャート: 結合子 40">
              <a:extLst>
                <a:ext uri="{FF2B5EF4-FFF2-40B4-BE49-F238E27FC236}">
                  <a16:creationId xmlns:a16="http://schemas.microsoft.com/office/drawing/2014/main" id="{C903FFD4-CEAE-34AF-5E9C-C13A1970928B}"/>
                </a:ext>
              </a:extLst>
            </p:cNvPr>
            <p:cNvSpPr>
              <a:spLocks noChangeAspect="1"/>
            </p:cNvSpPr>
            <p:nvPr/>
          </p:nvSpPr>
          <p:spPr>
            <a:xfrm>
              <a:off x="4526999" y="1356689"/>
              <a:ext cx="108002" cy="108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 name="グループ化 42">
            <a:extLst>
              <a:ext uri="{FF2B5EF4-FFF2-40B4-BE49-F238E27FC236}">
                <a16:creationId xmlns:a16="http://schemas.microsoft.com/office/drawing/2014/main" id="{7FE42F28-2205-9BFF-5F9F-05C64F83BBD6}"/>
              </a:ext>
            </a:extLst>
          </p:cNvPr>
          <p:cNvGrpSpPr/>
          <p:nvPr/>
        </p:nvGrpSpPr>
        <p:grpSpPr>
          <a:xfrm>
            <a:off x="431742" y="436366"/>
            <a:ext cx="1127052" cy="536383"/>
            <a:chOff x="4053474" y="917017"/>
            <a:chExt cx="1127052" cy="536383"/>
          </a:xfrm>
        </p:grpSpPr>
        <p:sp>
          <p:nvSpPr>
            <p:cNvPr id="44" name="四角形: 角を丸くする 43">
              <a:extLst>
                <a:ext uri="{FF2B5EF4-FFF2-40B4-BE49-F238E27FC236}">
                  <a16:creationId xmlns:a16="http://schemas.microsoft.com/office/drawing/2014/main" id="{3EBC96D7-AD44-CEB6-6318-29F31DEF0FF1}"/>
                </a:ext>
              </a:extLst>
            </p:cNvPr>
            <p:cNvSpPr/>
            <p:nvPr/>
          </p:nvSpPr>
          <p:spPr>
            <a:xfrm>
              <a:off x="4053474" y="917017"/>
              <a:ext cx="1127052"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８週</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45" name="フローチャート: 結合子 44">
              <a:extLst>
                <a:ext uri="{FF2B5EF4-FFF2-40B4-BE49-F238E27FC236}">
                  <a16:creationId xmlns:a16="http://schemas.microsoft.com/office/drawing/2014/main" id="{AA6CD514-3A39-225B-085D-1411641E5C43}"/>
                </a:ext>
              </a:extLst>
            </p:cNvPr>
            <p:cNvSpPr>
              <a:spLocks noChangeAspect="1"/>
            </p:cNvSpPr>
            <p:nvPr/>
          </p:nvSpPr>
          <p:spPr>
            <a:xfrm>
              <a:off x="4526999" y="1345400"/>
              <a:ext cx="108002" cy="108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1" name="グループ化 60">
            <a:extLst>
              <a:ext uri="{FF2B5EF4-FFF2-40B4-BE49-F238E27FC236}">
                <a16:creationId xmlns:a16="http://schemas.microsoft.com/office/drawing/2014/main" id="{F84C4B80-E071-7495-D08E-C9E19BACA16E}"/>
              </a:ext>
            </a:extLst>
          </p:cNvPr>
          <p:cNvGrpSpPr/>
          <p:nvPr/>
        </p:nvGrpSpPr>
        <p:grpSpPr>
          <a:xfrm>
            <a:off x="3027775" y="411674"/>
            <a:ext cx="1127052" cy="571736"/>
            <a:chOff x="4065506" y="892953"/>
            <a:chExt cx="1127052" cy="571736"/>
          </a:xfrm>
        </p:grpSpPr>
        <p:sp>
          <p:nvSpPr>
            <p:cNvPr id="62" name="四角形: 角を丸くする 61">
              <a:extLst>
                <a:ext uri="{FF2B5EF4-FFF2-40B4-BE49-F238E27FC236}">
                  <a16:creationId xmlns:a16="http://schemas.microsoft.com/office/drawing/2014/main" id="{84AF96C6-AC63-E7B2-3AE7-F88C61F008B1}"/>
                </a:ext>
              </a:extLst>
            </p:cNvPr>
            <p:cNvSpPr/>
            <p:nvPr/>
          </p:nvSpPr>
          <p:spPr>
            <a:xfrm>
              <a:off x="4065506" y="892953"/>
              <a:ext cx="1127052"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eiryo UI" panose="020B0604030504040204" pitchFamily="50" charset="-128"/>
                  <a:ea typeface="Meiryo UI" panose="020B0604030504040204" pitchFamily="50" charset="-128"/>
                </a:rPr>
                <a:t>１歳</a:t>
              </a:r>
              <a:endParaRPr lang="en-US" altLang="ja-JP" sz="1200">
                <a:solidFill>
                  <a:schemeClr val="tx1"/>
                </a:solidFill>
                <a:latin typeface="Meiryo UI" panose="020B0604030504040204" pitchFamily="50" charset="-128"/>
                <a:ea typeface="Meiryo UI" panose="020B0604030504040204" pitchFamily="50" charset="-128"/>
              </a:endParaRPr>
            </a:p>
            <a:p>
              <a:pPr algn="ctr"/>
              <a:r>
                <a:rPr lang="en-US" altLang="ja-JP" sz="1200">
                  <a:solidFill>
                    <a:schemeClr val="tx1"/>
                  </a:solidFill>
                  <a:latin typeface="Meiryo UI" panose="020B0604030504040204" pitchFamily="50" charset="-128"/>
                  <a:ea typeface="Meiryo UI" panose="020B0604030504040204" pitchFamily="50" charset="-128"/>
                </a:rPr>
                <a:t>2</a:t>
              </a:r>
              <a:r>
                <a:rPr lang="ja-JP" altLang="en-US" sz="1200">
                  <a:solidFill>
                    <a:schemeClr val="tx1"/>
                  </a:solidFill>
                  <a:latin typeface="Meiryo UI" panose="020B0604030504040204" pitchFamily="50" charset="-128"/>
                  <a:ea typeface="Meiryo UI" panose="020B0604030504040204" pitchFamily="50" charset="-128"/>
                </a:rPr>
                <a:t>ヵ月</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63" name="フローチャート: 結合子 62">
              <a:extLst>
                <a:ext uri="{FF2B5EF4-FFF2-40B4-BE49-F238E27FC236}">
                  <a16:creationId xmlns:a16="http://schemas.microsoft.com/office/drawing/2014/main" id="{F35BFCF0-4F73-367C-5C0F-392F1554B9F0}"/>
                </a:ext>
              </a:extLst>
            </p:cNvPr>
            <p:cNvSpPr>
              <a:spLocks noChangeAspect="1"/>
            </p:cNvSpPr>
            <p:nvPr/>
          </p:nvSpPr>
          <p:spPr>
            <a:xfrm>
              <a:off x="4526999" y="1356689"/>
              <a:ext cx="108002" cy="108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7" name="グループ化 66">
            <a:extLst>
              <a:ext uri="{FF2B5EF4-FFF2-40B4-BE49-F238E27FC236}">
                <a16:creationId xmlns:a16="http://schemas.microsoft.com/office/drawing/2014/main" id="{D24325E3-96A4-B25D-12A7-CA9DEDFAF867}"/>
              </a:ext>
            </a:extLst>
          </p:cNvPr>
          <p:cNvGrpSpPr/>
          <p:nvPr/>
        </p:nvGrpSpPr>
        <p:grpSpPr>
          <a:xfrm>
            <a:off x="4342071" y="6596731"/>
            <a:ext cx="1045376" cy="182612"/>
            <a:chOff x="838200" y="6278463"/>
            <a:chExt cx="1045376" cy="182612"/>
          </a:xfrm>
        </p:grpSpPr>
        <p:sp>
          <p:nvSpPr>
            <p:cNvPr id="65" name="正方形/長方形 64">
              <a:extLst>
                <a:ext uri="{FF2B5EF4-FFF2-40B4-BE49-F238E27FC236}">
                  <a16:creationId xmlns:a16="http://schemas.microsoft.com/office/drawing/2014/main" id="{951D48AF-03C9-52F7-E9AD-5FC60822BAE4}"/>
                </a:ext>
              </a:extLst>
            </p:cNvPr>
            <p:cNvSpPr>
              <a:spLocks noChangeAspect="1"/>
            </p:cNvSpPr>
            <p:nvPr/>
          </p:nvSpPr>
          <p:spPr>
            <a:xfrm>
              <a:off x="838200" y="6278463"/>
              <a:ext cx="179776" cy="180000"/>
            </a:xfrm>
            <a:prstGeom prst="rect">
              <a:avLst/>
            </a:prstGeom>
            <a:solidFill>
              <a:schemeClr val="accent4">
                <a:lumMod val="60000"/>
                <a:lumOff val="40000"/>
              </a:schemeClr>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EB784DBA-E4DE-A821-85B1-ADCC8856CB2D}"/>
                </a:ext>
              </a:extLst>
            </p:cNvPr>
            <p:cNvSpPr/>
            <p:nvPr/>
          </p:nvSpPr>
          <p:spPr>
            <a:xfrm>
              <a:off x="1029729" y="6281075"/>
              <a:ext cx="853847" cy="180000"/>
            </a:xfrm>
            <a:prstGeom prst="rect">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solidFill>
                  <a:latin typeface="Meiryo UI" panose="020B0604030504040204" pitchFamily="50" charset="-128"/>
                  <a:ea typeface="Meiryo UI" panose="020B0604030504040204" pitchFamily="50" charset="-128"/>
                </a:rPr>
                <a:t>労基法の措置</a:t>
              </a:r>
              <a:endParaRPr kumimoji="1" lang="ja-JP" altLang="en-US" sz="800">
                <a:solidFill>
                  <a:schemeClr val="tx1"/>
                </a:solidFill>
                <a:latin typeface="Meiryo UI" panose="020B0604030504040204" pitchFamily="50" charset="-128"/>
                <a:ea typeface="Meiryo UI" panose="020B0604030504040204" pitchFamily="50" charset="-128"/>
              </a:endParaRPr>
            </a:p>
          </p:txBody>
        </p:sp>
      </p:grpSp>
      <p:grpSp>
        <p:nvGrpSpPr>
          <p:cNvPr id="68" name="グループ化 67">
            <a:extLst>
              <a:ext uri="{FF2B5EF4-FFF2-40B4-BE49-F238E27FC236}">
                <a16:creationId xmlns:a16="http://schemas.microsoft.com/office/drawing/2014/main" id="{932339F1-2176-7C72-E7CB-BF73B2272547}"/>
              </a:ext>
            </a:extLst>
          </p:cNvPr>
          <p:cNvGrpSpPr/>
          <p:nvPr/>
        </p:nvGrpSpPr>
        <p:grpSpPr>
          <a:xfrm>
            <a:off x="1217274" y="6599343"/>
            <a:ext cx="1388493" cy="182612"/>
            <a:chOff x="838200" y="6278463"/>
            <a:chExt cx="1388493" cy="182612"/>
          </a:xfrm>
        </p:grpSpPr>
        <p:sp>
          <p:nvSpPr>
            <p:cNvPr id="69" name="正方形/長方形 68">
              <a:extLst>
                <a:ext uri="{FF2B5EF4-FFF2-40B4-BE49-F238E27FC236}">
                  <a16:creationId xmlns:a16="http://schemas.microsoft.com/office/drawing/2014/main" id="{E94FAA4B-E550-BCC2-CF9E-7D87779FA362}"/>
                </a:ext>
              </a:extLst>
            </p:cNvPr>
            <p:cNvSpPr>
              <a:spLocks noChangeAspect="1"/>
            </p:cNvSpPr>
            <p:nvPr/>
          </p:nvSpPr>
          <p:spPr>
            <a:xfrm>
              <a:off x="838200" y="6278463"/>
              <a:ext cx="179776" cy="180000"/>
            </a:xfrm>
            <a:prstGeom prst="rect">
              <a:avLst/>
            </a:prstGeom>
            <a:solidFill>
              <a:srgbClr val="8FD7CA"/>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sp>
          <p:nvSpPr>
            <p:cNvPr id="70" name="正方形/長方形 69">
              <a:extLst>
                <a:ext uri="{FF2B5EF4-FFF2-40B4-BE49-F238E27FC236}">
                  <a16:creationId xmlns:a16="http://schemas.microsoft.com/office/drawing/2014/main" id="{446B6A9A-A180-F746-2ECD-B53BB61E6964}"/>
                </a:ext>
              </a:extLst>
            </p:cNvPr>
            <p:cNvSpPr/>
            <p:nvPr/>
          </p:nvSpPr>
          <p:spPr>
            <a:xfrm>
              <a:off x="1038693" y="6281075"/>
              <a:ext cx="1188000" cy="180000"/>
            </a:xfrm>
            <a:prstGeom prst="rect">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solidFill>
                  <a:latin typeface="Meiryo UI" panose="020B0604030504040204" pitchFamily="50" charset="-128"/>
                  <a:ea typeface="Meiryo UI" panose="020B0604030504040204" pitchFamily="50" charset="-128"/>
                </a:rPr>
                <a:t>育介法の措置（義務）</a:t>
              </a:r>
              <a:endParaRPr kumimoji="1" lang="ja-JP" altLang="en-US" sz="800">
                <a:solidFill>
                  <a:schemeClr val="tx1"/>
                </a:solidFill>
                <a:latin typeface="Meiryo UI" panose="020B0604030504040204" pitchFamily="50" charset="-128"/>
                <a:ea typeface="Meiryo UI" panose="020B0604030504040204" pitchFamily="50" charset="-128"/>
              </a:endParaRPr>
            </a:p>
          </p:txBody>
        </p:sp>
      </p:grpSp>
      <p:grpSp>
        <p:nvGrpSpPr>
          <p:cNvPr id="71" name="グループ化 70">
            <a:extLst>
              <a:ext uri="{FF2B5EF4-FFF2-40B4-BE49-F238E27FC236}">
                <a16:creationId xmlns:a16="http://schemas.microsoft.com/office/drawing/2014/main" id="{315896D4-B4FE-B8AC-3050-4E4C82FC5CD7}"/>
              </a:ext>
            </a:extLst>
          </p:cNvPr>
          <p:cNvGrpSpPr/>
          <p:nvPr/>
        </p:nvGrpSpPr>
        <p:grpSpPr>
          <a:xfrm>
            <a:off x="2718623" y="6596731"/>
            <a:ext cx="1624887" cy="182612"/>
            <a:chOff x="838200" y="6278463"/>
            <a:chExt cx="1624887" cy="182612"/>
          </a:xfrm>
        </p:grpSpPr>
        <p:sp>
          <p:nvSpPr>
            <p:cNvPr id="72" name="正方形/長方形 71">
              <a:extLst>
                <a:ext uri="{FF2B5EF4-FFF2-40B4-BE49-F238E27FC236}">
                  <a16:creationId xmlns:a16="http://schemas.microsoft.com/office/drawing/2014/main" id="{34005BFA-50A0-25CF-BB4B-DEB08B49DF1E}"/>
                </a:ext>
              </a:extLst>
            </p:cNvPr>
            <p:cNvSpPr>
              <a:spLocks noChangeAspect="1"/>
            </p:cNvSpPr>
            <p:nvPr/>
          </p:nvSpPr>
          <p:spPr>
            <a:xfrm>
              <a:off x="838200" y="6278463"/>
              <a:ext cx="179776" cy="180000"/>
            </a:xfrm>
            <a:prstGeom prst="rect">
              <a:avLst/>
            </a:prstGeom>
            <a:solidFill>
              <a:srgbClr val="EEF58A"/>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sp>
          <p:nvSpPr>
            <p:cNvPr id="73" name="正方形/長方形 72">
              <a:extLst>
                <a:ext uri="{FF2B5EF4-FFF2-40B4-BE49-F238E27FC236}">
                  <a16:creationId xmlns:a16="http://schemas.microsoft.com/office/drawing/2014/main" id="{844A0F81-35C3-0675-FCD8-1717E5A531AD}"/>
                </a:ext>
              </a:extLst>
            </p:cNvPr>
            <p:cNvSpPr/>
            <p:nvPr/>
          </p:nvSpPr>
          <p:spPr>
            <a:xfrm>
              <a:off x="1023087" y="6281075"/>
              <a:ext cx="1440000" cy="180000"/>
            </a:xfrm>
            <a:prstGeom prst="rect">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solidFill>
                  <a:latin typeface="Meiryo UI" panose="020B0604030504040204" pitchFamily="50" charset="-128"/>
                  <a:ea typeface="Meiryo UI" panose="020B0604030504040204" pitchFamily="50" charset="-128"/>
                </a:rPr>
                <a:t>育介法の措置（努力義務）</a:t>
              </a:r>
              <a:endParaRPr kumimoji="1" lang="ja-JP" altLang="en-US" sz="800">
                <a:solidFill>
                  <a:schemeClr val="tx1"/>
                </a:solidFill>
                <a:latin typeface="Meiryo UI" panose="020B0604030504040204" pitchFamily="50" charset="-128"/>
                <a:ea typeface="Meiryo UI" panose="020B0604030504040204" pitchFamily="50" charset="-128"/>
              </a:endParaRPr>
            </a:p>
          </p:txBody>
        </p:sp>
      </p:grpSp>
      <p:grpSp>
        <p:nvGrpSpPr>
          <p:cNvPr id="75" name="グループ化 74">
            <a:extLst>
              <a:ext uri="{FF2B5EF4-FFF2-40B4-BE49-F238E27FC236}">
                <a16:creationId xmlns:a16="http://schemas.microsoft.com/office/drawing/2014/main" id="{DD26A664-7430-DFC2-C665-8C92B934D64D}"/>
              </a:ext>
            </a:extLst>
          </p:cNvPr>
          <p:cNvGrpSpPr/>
          <p:nvPr/>
        </p:nvGrpSpPr>
        <p:grpSpPr>
          <a:xfrm>
            <a:off x="136616" y="6604020"/>
            <a:ext cx="970497" cy="184582"/>
            <a:chOff x="838200" y="6273881"/>
            <a:chExt cx="970497" cy="184582"/>
          </a:xfrm>
        </p:grpSpPr>
        <p:sp>
          <p:nvSpPr>
            <p:cNvPr id="76" name="正方形/長方形 75">
              <a:extLst>
                <a:ext uri="{FF2B5EF4-FFF2-40B4-BE49-F238E27FC236}">
                  <a16:creationId xmlns:a16="http://schemas.microsoft.com/office/drawing/2014/main" id="{E93E7435-CFD3-3E48-B4F1-8CF50F24CE60}"/>
                </a:ext>
              </a:extLst>
            </p:cNvPr>
            <p:cNvSpPr>
              <a:spLocks noChangeAspect="1"/>
            </p:cNvSpPr>
            <p:nvPr/>
          </p:nvSpPr>
          <p:spPr>
            <a:xfrm>
              <a:off x="838200" y="6278463"/>
              <a:ext cx="179776" cy="180000"/>
            </a:xfrm>
            <a:prstGeom prst="rect">
              <a:avLst/>
            </a:prstGeom>
            <a:noFill/>
            <a:ln w="19050">
              <a:solidFill>
                <a:srgbClr val="FF968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sp>
          <p:nvSpPr>
            <p:cNvPr id="77" name="正方形/長方形 76">
              <a:extLst>
                <a:ext uri="{FF2B5EF4-FFF2-40B4-BE49-F238E27FC236}">
                  <a16:creationId xmlns:a16="http://schemas.microsoft.com/office/drawing/2014/main" id="{2D3702FC-A429-6297-56DC-34B5DE717953}"/>
                </a:ext>
              </a:extLst>
            </p:cNvPr>
            <p:cNvSpPr/>
            <p:nvPr/>
          </p:nvSpPr>
          <p:spPr>
            <a:xfrm>
              <a:off x="1031352" y="6273881"/>
              <a:ext cx="777345" cy="177388"/>
            </a:xfrm>
            <a:prstGeom prst="rect">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Meiryo UI" panose="020B0604030504040204" pitchFamily="50" charset="-128"/>
                  <a:ea typeface="Meiryo UI" panose="020B0604030504040204" pitchFamily="50" charset="-128"/>
                </a:rPr>
                <a:t>見直し事項</a:t>
              </a:r>
            </a:p>
          </p:txBody>
        </p:sp>
      </p:grpSp>
      <p:sp>
        <p:nvSpPr>
          <p:cNvPr id="83" name="スライド番号プレースホルダー 82">
            <a:extLst>
              <a:ext uri="{FF2B5EF4-FFF2-40B4-BE49-F238E27FC236}">
                <a16:creationId xmlns:a16="http://schemas.microsoft.com/office/drawing/2014/main" id="{F555D1DB-ED16-3183-B563-1C81703B00FB}"/>
              </a:ext>
            </a:extLst>
          </p:cNvPr>
          <p:cNvSpPr>
            <a:spLocks noGrp="1"/>
          </p:cNvSpPr>
          <p:nvPr>
            <p:ph type="sldNum" sz="quarter" idx="12"/>
          </p:nvPr>
        </p:nvSpPr>
        <p:spPr>
          <a:xfrm>
            <a:off x="7072424" y="6477057"/>
            <a:ext cx="2057400" cy="365125"/>
          </a:xfrm>
        </p:spPr>
        <p:txBody>
          <a:bodyPr/>
          <a:lstStyle/>
          <a:p>
            <a:fld id="{99D362A8-9C72-451F-B3C7-A05A0702FA10}" type="slidenum">
              <a:rPr kumimoji="1" lang="ja-JP" altLang="en-US" smtClean="0">
                <a:latin typeface="Meiryo UI" panose="020B0604030504040204" pitchFamily="50" charset="-128"/>
                <a:ea typeface="Meiryo UI" panose="020B0604030504040204" pitchFamily="50" charset="-128"/>
              </a:rPr>
              <a:t>15</a:t>
            </a:fld>
            <a:endParaRPr kumimoji="1" lang="ja-JP" altLang="en-US">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1E627DF7-2A83-F01F-68F5-24CDFF2262BA}"/>
              </a:ext>
            </a:extLst>
          </p:cNvPr>
          <p:cNvSpPr/>
          <p:nvPr/>
        </p:nvSpPr>
        <p:spPr>
          <a:xfrm>
            <a:off x="-1838" y="-1834"/>
            <a:ext cx="9144000" cy="330427"/>
          </a:xfrm>
          <a:prstGeom prst="rect">
            <a:avLst/>
          </a:prstGeom>
          <a:solidFill>
            <a:srgbClr val="13AE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a:latin typeface="メイリオ" panose="020B0604030504040204" pitchFamily="50" charset="-128"/>
                <a:ea typeface="メイリオ" panose="020B0604030504040204" pitchFamily="50" charset="-128"/>
                <a:cs typeface="Meiryo UI" panose="020B0604030504040204" pitchFamily="50" charset="-128"/>
              </a:rPr>
              <a:t>【</a:t>
            </a:r>
            <a:r>
              <a:rPr lang="ja-JP" altLang="en-US">
                <a:latin typeface="メイリオ" panose="020B0604030504040204" pitchFamily="50" charset="-128"/>
                <a:ea typeface="メイリオ" panose="020B0604030504040204" pitchFamily="50" charset="-128"/>
                <a:cs typeface="Meiryo UI" panose="020B0604030504040204" pitchFamily="50" charset="-128"/>
              </a:rPr>
              <a:t>ご参考</a:t>
            </a:r>
            <a:r>
              <a:rPr lang="en-US" altLang="ja-JP">
                <a:latin typeface="メイリオ" panose="020B0604030504040204" pitchFamily="50" charset="-128"/>
                <a:ea typeface="メイリオ" panose="020B0604030504040204" pitchFamily="50" charset="-128"/>
                <a:cs typeface="Meiryo UI" panose="020B0604030504040204" pitchFamily="50" charset="-128"/>
              </a:rPr>
              <a:t>】</a:t>
            </a:r>
            <a:r>
              <a:rPr lang="ja-JP" altLang="en-US">
                <a:latin typeface="メイリオ" panose="020B0604030504040204" pitchFamily="50" charset="-128"/>
                <a:ea typeface="メイリオ" panose="020B0604030504040204" pitchFamily="50" charset="-128"/>
                <a:cs typeface="Meiryo UI" panose="020B0604030504040204" pitchFamily="50" charset="-128"/>
              </a:rPr>
              <a:t>出産・育児期の両立支援に関する主な見直し事項</a:t>
            </a:r>
          </a:p>
        </p:txBody>
      </p:sp>
      <p:cxnSp>
        <p:nvCxnSpPr>
          <p:cNvPr id="19" name="直線コネクタ 18">
            <a:extLst>
              <a:ext uri="{FF2B5EF4-FFF2-40B4-BE49-F238E27FC236}">
                <a16:creationId xmlns:a16="http://schemas.microsoft.com/office/drawing/2014/main" id="{767959CF-A5CC-5555-C052-B7DE5F1E87E1}"/>
              </a:ext>
            </a:extLst>
          </p:cNvPr>
          <p:cNvCxnSpPr/>
          <p:nvPr/>
        </p:nvCxnSpPr>
        <p:spPr>
          <a:xfrm>
            <a:off x="6786440" y="1032832"/>
            <a:ext cx="8820" cy="550800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直線コネクタ 96">
            <a:extLst>
              <a:ext uri="{FF2B5EF4-FFF2-40B4-BE49-F238E27FC236}">
                <a16:creationId xmlns:a16="http://schemas.microsoft.com/office/drawing/2014/main" id="{86B39AFD-6132-A037-3C7C-411D109BB14F}"/>
              </a:ext>
            </a:extLst>
          </p:cNvPr>
          <p:cNvCxnSpPr/>
          <p:nvPr/>
        </p:nvCxnSpPr>
        <p:spPr>
          <a:xfrm>
            <a:off x="8076006" y="1032832"/>
            <a:ext cx="8820" cy="550800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2" name="直線コネクタ 121">
            <a:extLst>
              <a:ext uri="{FF2B5EF4-FFF2-40B4-BE49-F238E27FC236}">
                <a16:creationId xmlns:a16="http://schemas.microsoft.com/office/drawing/2014/main" id="{4B9B3686-8E91-31A1-08F0-8B826ED81BD9}"/>
              </a:ext>
            </a:extLst>
          </p:cNvPr>
          <p:cNvCxnSpPr/>
          <p:nvPr/>
        </p:nvCxnSpPr>
        <p:spPr>
          <a:xfrm>
            <a:off x="8726061" y="1040783"/>
            <a:ext cx="8820" cy="550800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BFBD2A4B-2625-E306-42B0-08EF2737C853}"/>
              </a:ext>
            </a:extLst>
          </p:cNvPr>
          <p:cNvCxnSpPr/>
          <p:nvPr/>
        </p:nvCxnSpPr>
        <p:spPr>
          <a:xfrm>
            <a:off x="340618" y="1006422"/>
            <a:ext cx="8820" cy="550800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7448B7D8-94EA-85B1-0BC5-E586D49650D2}"/>
              </a:ext>
            </a:extLst>
          </p:cNvPr>
          <p:cNvSpPr/>
          <p:nvPr/>
        </p:nvSpPr>
        <p:spPr>
          <a:xfrm>
            <a:off x="338402" y="3965747"/>
            <a:ext cx="6451027" cy="540000"/>
          </a:xfrm>
          <a:prstGeom prst="rect">
            <a:avLst/>
          </a:prstGeom>
          <a:solidFill>
            <a:srgbClr val="EEF58A"/>
          </a:solidFill>
          <a:ln w="19050">
            <a:solidFill>
              <a:srgbClr val="FF968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eiryo UI" panose="020B0604030504040204" pitchFamily="50" charset="-128"/>
                <a:ea typeface="Meiryo UI" panose="020B0604030504040204" pitchFamily="50" charset="-128"/>
              </a:rPr>
              <a:t>テレワーク</a:t>
            </a:r>
            <a:endParaRPr lang="en-US" altLang="ja-JP" sz="1200">
              <a:solidFill>
                <a:schemeClr val="tx1"/>
              </a:solidFill>
              <a:latin typeface="Meiryo UI" panose="020B0604030504040204" pitchFamily="50" charset="-128"/>
              <a:ea typeface="Meiryo UI" panose="020B0604030504040204" pitchFamily="50" charset="-128"/>
            </a:endParaRPr>
          </a:p>
          <a:p>
            <a:r>
              <a:rPr lang="ja-JP" altLang="en-US" sz="1200">
                <a:solidFill>
                  <a:schemeClr val="tx1"/>
                </a:solidFill>
                <a:latin typeface="Meiryo UI" panose="020B0604030504040204" pitchFamily="50" charset="-128"/>
                <a:ea typeface="Meiryo UI" panose="020B0604030504040204" pitchFamily="50" charset="-128"/>
              </a:rPr>
              <a:t>　</a:t>
            </a:r>
            <a:r>
              <a:rPr lang="ja-JP" altLang="en-US" sz="800">
                <a:solidFill>
                  <a:schemeClr val="tx1"/>
                </a:solidFill>
                <a:latin typeface="Meiryo UI" panose="020B0604030504040204" pitchFamily="50" charset="-128"/>
                <a:ea typeface="Meiryo UI" panose="020B0604030504040204" pitchFamily="50" charset="-128"/>
              </a:rPr>
              <a:t>３歳になるまでについて事業主の努力義務化</a:t>
            </a:r>
            <a:endParaRPr lang="en-US" altLang="ja-JP" sz="800">
              <a:solidFill>
                <a:schemeClr val="tx1"/>
              </a:solidFill>
              <a:latin typeface="Meiryo UI" panose="020B0604030504040204" pitchFamily="50" charset="-128"/>
              <a:ea typeface="Meiryo UI" panose="020B0604030504040204" pitchFamily="50" charset="-128"/>
            </a:endParaRPr>
          </a:p>
        </p:txBody>
      </p:sp>
      <p:grpSp>
        <p:nvGrpSpPr>
          <p:cNvPr id="56" name="グループ化 55">
            <a:extLst>
              <a:ext uri="{FF2B5EF4-FFF2-40B4-BE49-F238E27FC236}">
                <a16:creationId xmlns:a16="http://schemas.microsoft.com/office/drawing/2014/main" id="{73403EAC-3BC6-2A37-E224-0FD196AF03C3}"/>
              </a:ext>
            </a:extLst>
          </p:cNvPr>
          <p:cNvGrpSpPr/>
          <p:nvPr/>
        </p:nvGrpSpPr>
        <p:grpSpPr>
          <a:xfrm>
            <a:off x="328207" y="1136628"/>
            <a:ext cx="2894818" cy="540000"/>
            <a:chOff x="393404" y="1080926"/>
            <a:chExt cx="2894818" cy="648000"/>
          </a:xfrm>
        </p:grpSpPr>
        <p:sp>
          <p:nvSpPr>
            <p:cNvPr id="57" name="正方形/長方形 56">
              <a:extLst>
                <a:ext uri="{FF2B5EF4-FFF2-40B4-BE49-F238E27FC236}">
                  <a16:creationId xmlns:a16="http://schemas.microsoft.com/office/drawing/2014/main" id="{20E0159E-6FF8-7846-1CE4-314A81561B1A}"/>
                </a:ext>
              </a:extLst>
            </p:cNvPr>
            <p:cNvSpPr/>
            <p:nvPr/>
          </p:nvSpPr>
          <p:spPr>
            <a:xfrm>
              <a:off x="393404" y="1080926"/>
              <a:ext cx="2894818" cy="648000"/>
            </a:xfrm>
            <a:prstGeom prst="rect">
              <a:avLst/>
            </a:prstGeom>
            <a:solidFill>
              <a:srgbClr val="8FD7C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育児休業</a:t>
              </a:r>
            </a:p>
          </p:txBody>
        </p:sp>
        <p:sp>
          <p:nvSpPr>
            <p:cNvPr id="58" name="正方形/長方形 57">
              <a:extLst>
                <a:ext uri="{FF2B5EF4-FFF2-40B4-BE49-F238E27FC236}">
                  <a16:creationId xmlns:a16="http://schemas.microsoft.com/office/drawing/2014/main" id="{AD419679-3BA3-B5D7-4A2A-73FCEFCA362B}"/>
                </a:ext>
              </a:extLst>
            </p:cNvPr>
            <p:cNvSpPr/>
            <p:nvPr/>
          </p:nvSpPr>
          <p:spPr>
            <a:xfrm>
              <a:off x="418183" y="1424370"/>
              <a:ext cx="639518" cy="280800"/>
            </a:xfrm>
            <a:prstGeom prst="rect">
              <a:avLst/>
            </a:prstGeom>
            <a:solidFill>
              <a:schemeClr val="bg1"/>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Meiryo UI" panose="020B0604030504040204" pitchFamily="50" charset="-128"/>
                  <a:ea typeface="Meiryo UI" panose="020B0604030504040204" pitchFamily="50" charset="-128"/>
                </a:rPr>
                <a:t>産後</a:t>
              </a:r>
              <a:endParaRPr kumimoji="1" lang="en-US" altLang="ja-JP" sz="800">
                <a:solidFill>
                  <a:schemeClr val="tx1"/>
                </a:solidFill>
                <a:latin typeface="Meiryo UI" panose="020B0604030504040204" pitchFamily="50" charset="-128"/>
                <a:ea typeface="Meiryo UI" panose="020B0604030504040204" pitchFamily="50" charset="-128"/>
              </a:endParaRPr>
            </a:p>
            <a:p>
              <a:pPr algn="ctr"/>
              <a:r>
                <a:rPr kumimoji="1" lang="ja-JP" altLang="en-US" sz="800">
                  <a:solidFill>
                    <a:schemeClr val="tx1"/>
                  </a:solidFill>
                  <a:latin typeface="Meiryo UI" panose="020B0604030504040204" pitchFamily="50" charset="-128"/>
                  <a:ea typeface="Meiryo UI" panose="020B0604030504040204" pitchFamily="50" charset="-128"/>
                </a:rPr>
                <a:t>パパ育休</a:t>
              </a:r>
            </a:p>
          </p:txBody>
        </p:sp>
        <p:sp>
          <p:nvSpPr>
            <p:cNvPr id="64" name="正方形/長方形 63">
              <a:extLst>
                <a:ext uri="{FF2B5EF4-FFF2-40B4-BE49-F238E27FC236}">
                  <a16:creationId xmlns:a16="http://schemas.microsoft.com/office/drawing/2014/main" id="{8FEEFE1C-2A01-E4D2-E330-5370F93F04CB}"/>
                </a:ext>
              </a:extLst>
            </p:cNvPr>
            <p:cNvSpPr/>
            <p:nvPr/>
          </p:nvSpPr>
          <p:spPr>
            <a:xfrm>
              <a:off x="418183" y="1112806"/>
              <a:ext cx="639518" cy="280800"/>
            </a:xfrm>
            <a:prstGeom prst="rect">
              <a:avLst/>
            </a:prstGeom>
            <a:solidFill>
              <a:schemeClr val="accent4">
                <a:lumMod val="60000"/>
                <a:lumOff val="40000"/>
              </a:schemeClr>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Meiryo UI" panose="020B0604030504040204" pitchFamily="50" charset="-128"/>
                  <a:ea typeface="Meiryo UI" panose="020B0604030504040204" pitchFamily="50" charset="-128"/>
                </a:rPr>
                <a:t>産後休業</a:t>
              </a:r>
            </a:p>
          </p:txBody>
        </p:sp>
      </p:grpSp>
      <p:grpSp>
        <p:nvGrpSpPr>
          <p:cNvPr id="74" name="グループ化 73">
            <a:extLst>
              <a:ext uri="{FF2B5EF4-FFF2-40B4-BE49-F238E27FC236}">
                <a16:creationId xmlns:a16="http://schemas.microsoft.com/office/drawing/2014/main" id="{BA19FF67-1D21-F59D-0220-C51985DD79AA}"/>
              </a:ext>
            </a:extLst>
          </p:cNvPr>
          <p:cNvGrpSpPr/>
          <p:nvPr/>
        </p:nvGrpSpPr>
        <p:grpSpPr>
          <a:xfrm>
            <a:off x="3235724" y="1135687"/>
            <a:ext cx="1987713" cy="540000"/>
            <a:chOff x="3295424" y="1080926"/>
            <a:chExt cx="2149704" cy="658938"/>
          </a:xfrm>
        </p:grpSpPr>
        <p:sp>
          <p:nvSpPr>
            <p:cNvPr id="78" name="正方形/長方形 77">
              <a:extLst>
                <a:ext uri="{FF2B5EF4-FFF2-40B4-BE49-F238E27FC236}">
                  <a16:creationId xmlns:a16="http://schemas.microsoft.com/office/drawing/2014/main" id="{3B823EBB-3235-849B-B4E3-C890F4C56FFE}"/>
                </a:ext>
              </a:extLst>
            </p:cNvPr>
            <p:cNvSpPr/>
            <p:nvPr/>
          </p:nvSpPr>
          <p:spPr>
            <a:xfrm>
              <a:off x="3303765" y="1080926"/>
              <a:ext cx="2141363" cy="647999"/>
            </a:xfrm>
            <a:prstGeom prst="rect">
              <a:avLst/>
            </a:prstGeom>
            <a:no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a:extLst>
                <a:ext uri="{FF2B5EF4-FFF2-40B4-BE49-F238E27FC236}">
                  <a16:creationId xmlns:a16="http://schemas.microsoft.com/office/drawing/2014/main" id="{64E569E9-4762-A6CD-41C4-F8C12A802CB7}"/>
                </a:ext>
              </a:extLst>
            </p:cNvPr>
            <p:cNvSpPr/>
            <p:nvPr/>
          </p:nvSpPr>
          <p:spPr>
            <a:xfrm>
              <a:off x="3295424" y="1094453"/>
              <a:ext cx="2143840" cy="629998"/>
            </a:xfrm>
            <a:prstGeom prst="rect">
              <a:avLst/>
            </a:prstGeom>
            <a:solidFill>
              <a:srgbClr val="8FD7CA">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 name="直線コネクタ 79">
              <a:extLst>
                <a:ext uri="{FF2B5EF4-FFF2-40B4-BE49-F238E27FC236}">
                  <a16:creationId xmlns:a16="http://schemas.microsoft.com/office/drawing/2014/main" id="{FFA7AA11-1E36-D521-FA96-3664D08D0143}"/>
                </a:ext>
              </a:extLst>
            </p:cNvPr>
            <p:cNvCxnSpPr/>
            <p:nvPr/>
          </p:nvCxnSpPr>
          <p:spPr>
            <a:xfrm>
              <a:off x="3619684" y="1091864"/>
              <a:ext cx="0" cy="648000"/>
            </a:xfrm>
            <a:prstGeom prst="line">
              <a:avLst/>
            </a:prstGeom>
            <a:ln w="19050">
              <a:solidFill>
                <a:srgbClr val="41719C"/>
              </a:solidFill>
              <a:prstDash val="sysDot"/>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32658376-2B4B-629A-1FFC-F494BF582FCA}"/>
                </a:ext>
              </a:extLst>
            </p:cNvPr>
            <p:cNvCxnSpPr/>
            <p:nvPr/>
          </p:nvCxnSpPr>
          <p:spPr>
            <a:xfrm>
              <a:off x="4363680" y="1082339"/>
              <a:ext cx="0" cy="648000"/>
            </a:xfrm>
            <a:prstGeom prst="line">
              <a:avLst/>
            </a:prstGeom>
            <a:ln w="19050">
              <a:solidFill>
                <a:srgbClr val="41719C"/>
              </a:solidFill>
              <a:prstDash val="sysDot"/>
            </a:ln>
          </p:spPr>
          <p:style>
            <a:lnRef idx="1">
              <a:schemeClr val="accent1"/>
            </a:lnRef>
            <a:fillRef idx="0">
              <a:schemeClr val="accent1"/>
            </a:fillRef>
            <a:effectRef idx="0">
              <a:schemeClr val="accent1"/>
            </a:effectRef>
            <a:fontRef idx="minor">
              <a:schemeClr val="tx1"/>
            </a:fontRef>
          </p:style>
        </p:cxnSp>
      </p:grpSp>
      <p:sp>
        <p:nvSpPr>
          <p:cNvPr id="82" name="正方形/長方形 81">
            <a:extLst>
              <a:ext uri="{FF2B5EF4-FFF2-40B4-BE49-F238E27FC236}">
                <a16:creationId xmlns:a16="http://schemas.microsoft.com/office/drawing/2014/main" id="{632C5F5E-EF72-E61D-34EF-BA80C5257A06}"/>
              </a:ext>
            </a:extLst>
          </p:cNvPr>
          <p:cNvSpPr/>
          <p:nvPr/>
        </p:nvSpPr>
        <p:spPr>
          <a:xfrm>
            <a:off x="5238145" y="1135687"/>
            <a:ext cx="2826709" cy="540000"/>
          </a:xfrm>
          <a:prstGeom prst="rect">
            <a:avLst/>
          </a:prstGeom>
          <a:solidFill>
            <a:srgbClr val="EEF58A"/>
          </a:soli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solidFill>
                  <a:schemeClr val="tx1"/>
                </a:solidFill>
                <a:latin typeface="Meiryo UI" panose="020B0604030504040204" pitchFamily="50" charset="-128"/>
                <a:ea typeface="Meiryo UI" panose="020B0604030504040204" pitchFamily="50" charset="-128"/>
              </a:rPr>
              <a:t>育児休業、</a:t>
            </a:r>
            <a:endParaRPr kumimoji="1" lang="en-US" altLang="ja-JP" sz="1000">
              <a:solidFill>
                <a:schemeClr val="tx1"/>
              </a:solidFill>
              <a:latin typeface="Meiryo UI" panose="020B0604030504040204" pitchFamily="50" charset="-128"/>
              <a:ea typeface="Meiryo UI" panose="020B0604030504040204" pitchFamily="50" charset="-128"/>
            </a:endParaRPr>
          </a:p>
          <a:p>
            <a:pPr algn="ctr"/>
            <a:r>
              <a:rPr kumimoji="1" lang="ja-JP" altLang="en-US" sz="1000">
                <a:solidFill>
                  <a:schemeClr val="tx1"/>
                </a:solidFill>
                <a:latin typeface="Meiryo UI" panose="020B0604030504040204" pitchFamily="50" charset="-128"/>
                <a:ea typeface="Meiryo UI" panose="020B0604030504040204" pitchFamily="50" charset="-128"/>
              </a:rPr>
              <a:t>または</a:t>
            </a:r>
            <a:endParaRPr kumimoji="1" lang="en-US" altLang="ja-JP" sz="1000">
              <a:solidFill>
                <a:schemeClr val="tx1"/>
              </a:solidFill>
              <a:latin typeface="Meiryo UI" panose="020B0604030504040204" pitchFamily="50" charset="-128"/>
              <a:ea typeface="Meiryo UI" panose="020B0604030504040204" pitchFamily="50" charset="-128"/>
            </a:endParaRPr>
          </a:p>
          <a:p>
            <a:pPr algn="ctr"/>
            <a:r>
              <a:rPr kumimoji="1" lang="ja-JP" altLang="en-US" sz="1000">
                <a:solidFill>
                  <a:schemeClr val="tx1"/>
                </a:solidFill>
                <a:latin typeface="Meiryo UI" panose="020B0604030504040204" pitchFamily="50" charset="-128"/>
                <a:ea typeface="Meiryo UI" panose="020B0604030504040204" pitchFamily="50" charset="-128"/>
              </a:rPr>
              <a:t>それに準ずる措置</a:t>
            </a:r>
            <a:endParaRPr kumimoji="1" lang="en-US" altLang="ja-JP" sz="1000">
              <a:solidFill>
                <a:schemeClr val="tx1"/>
              </a:solidFill>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18719BEC-0220-FB2D-E21E-D85E3BF861D0}"/>
              </a:ext>
            </a:extLst>
          </p:cNvPr>
          <p:cNvSpPr/>
          <p:nvPr/>
        </p:nvSpPr>
        <p:spPr>
          <a:xfrm>
            <a:off x="339496" y="1837833"/>
            <a:ext cx="6444000" cy="540000"/>
          </a:xfrm>
          <a:prstGeom prst="rect">
            <a:avLst/>
          </a:prstGeom>
          <a:solidFill>
            <a:srgbClr val="8FD7C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eiryo UI" panose="020B0604030504040204" pitchFamily="50" charset="-128"/>
                <a:ea typeface="Meiryo UI" panose="020B0604030504040204" pitchFamily="50" charset="-128"/>
              </a:rPr>
              <a:t>所定労働時間の短縮措置（短時間勤務</a:t>
            </a:r>
            <a:r>
              <a:rPr lang="en-US" altLang="ja-JP" sz="1200">
                <a:solidFill>
                  <a:schemeClr val="tx1"/>
                </a:solidFill>
                <a:latin typeface="Meiryo UI" panose="020B0604030504040204" pitchFamily="50" charset="-128"/>
                <a:ea typeface="Meiryo UI" panose="020B0604030504040204" pitchFamily="50" charset="-128"/>
              </a:rPr>
              <a:t>/</a:t>
            </a:r>
            <a:r>
              <a:rPr lang="ja-JP" altLang="en-US" sz="1200">
                <a:solidFill>
                  <a:schemeClr val="tx1"/>
                </a:solidFill>
                <a:latin typeface="Meiryo UI" panose="020B0604030504040204" pitchFamily="50" charset="-128"/>
                <a:ea typeface="Meiryo UI" panose="020B0604030504040204" pitchFamily="50" charset="-128"/>
              </a:rPr>
              <a:t>原則１日６時間に短縮）</a:t>
            </a:r>
            <a:endParaRPr lang="en-US" altLang="ja-JP" sz="800">
              <a:solidFill>
                <a:schemeClr val="tx1"/>
              </a:solidFill>
              <a:latin typeface="Meiryo UI" panose="020B0604030504040204" pitchFamily="50" charset="-128"/>
              <a:ea typeface="Meiryo UI" panose="020B0604030504040204" pitchFamily="50" charset="-128"/>
            </a:endParaRPr>
          </a:p>
          <a:p>
            <a:r>
              <a:rPr lang="ja-JP" altLang="en-US" sz="800">
                <a:solidFill>
                  <a:schemeClr val="tx1"/>
                </a:solidFill>
                <a:latin typeface="Meiryo UI" panose="020B0604030504040204" pitchFamily="50" charset="-128"/>
                <a:ea typeface="Meiryo UI" panose="020B0604030504040204" pitchFamily="50" charset="-128"/>
              </a:rPr>
              <a:t>　労使協定により短時間勤務が困難な業務に従事する労働者を適用除外とする場合の代替措置</a:t>
            </a:r>
            <a:endParaRPr lang="en-US" altLang="ja-JP" sz="800">
              <a:solidFill>
                <a:schemeClr val="tx1"/>
              </a:solidFill>
              <a:latin typeface="Meiryo UI" panose="020B0604030504040204" pitchFamily="50" charset="-128"/>
              <a:ea typeface="Meiryo UI" panose="020B0604030504040204" pitchFamily="50" charset="-128"/>
            </a:endParaRPr>
          </a:p>
          <a:p>
            <a:r>
              <a:rPr lang="ja-JP" altLang="en-US" sz="800">
                <a:solidFill>
                  <a:schemeClr val="tx1"/>
                </a:solidFill>
                <a:latin typeface="Meiryo UI" panose="020B0604030504040204" pitchFamily="50" charset="-128"/>
                <a:ea typeface="Meiryo UI" panose="020B0604030504040204" pitchFamily="50" charset="-128"/>
              </a:rPr>
              <a:t>　　　　：育休に準じる措置、フレックスタイム制、始終業時刻の繰上げ・繰下げ（時差出勤）、保育施設の運営その他これに準ずる便宜の供与</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85" name="正方形/長方形 84">
            <a:extLst>
              <a:ext uri="{FF2B5EF4-FFF2-40B4-BE49-F238E27FC236}">
                <a16:creationId xmlns:a16="http://schemas.microsoft.com/office/drawing/2014/main" id="{820C88BD-EDF5-29A4-A117-5159BA08BDA9}"/>
              </a:ext>
            </a:extLst>
          </p:cNvPr>
          <p:cNvSpPr/>
          <p:nvPr/>
        </p:nvSpPr>
        <p:spPr>
          <a:xfrm>
            <a:off x="6808735" y="1837833"/>
            <a:ext cx="1260000" cy="540000"/>
          </a:xfrm>
          <a:prstGeom prst="rect">
            <a:avLst/>
          </a:prstGeom>
          <a:solidFill>
            <a:srgbClr val="8FD7CA"/>
          </a:solidFill>
          <a:ln w="19050">
            <a:solidFill>
              <a:srgbClr val="FF968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a:solidFill>
                  <a:schemeClr val="tx1"/>
                </a:solidFill>
                <a:latin typeface="Meiryo UI" panose="020B0604030504040204" pitchFamily="50" charset="-128"/>
                <a:ea typeface="Meiryo UI" panose="020B0604030504040204" pitchFamily="50" charset="-128"/>
              </a:rPr>
              <a:t>親と子のための選べる働き方制度</a:t>
            </a:r>
            <a:endParaRPr lang="en-US" altLang="ja-JP" sz="1000">
              <a:solidFill>
                <a:schemeClr val="tx1"/>
              </a:solidFill>
              <a:latin typeface="Meiryo UI" panose="020B0604030504040204" pitchFamily="50" charset="-128"/>
              <a:ea typeface="Meiryo UI" panose="020B0604030504040204" pitchFamily="50" charset="-128"/>
            </a:endParaRPr>
          </a:p>
        </p:txBody>
      </p:sp>
      <p:sp>
        <p:nvSpPr>
          <p:cNvPr id="86" name="吹き出し: 角を丸めた四角形 85">
            <a:extLst>
              <a:ext uri="{FF2B5EF4-FFF2-40B4-BE49-F238E27FC236}">
                <a16:creationId xmlns:a16="http://schemas.microsoft.com/office/drawing/2014/main" id="{B8EACFAD-03B7-E03C-87C1-684D179E42B6}"/>
              </a:ext>
            </a:extLst>
          </p:cNvPr>
          <p:cNvSpPr/>
          <p:nvPr/>
        </p:nvSpPr>
        <p:spPr>
          <a:xfrm>
            <a:off x="5727597" y="1832350"/>
            <a:ext cx="1044000" cy="214948"/>
          </a:xfrm>
          <a:prstGeom prst="wedgeRoundRectCallout">
            <a:avLst>
              <a:gd name="adj1" fmla="val -42847"/>
              <a:gd name="adj2" fmla="val 111543"/>
              <a:gd name="adj3" fmla="val 16667"/>
            </a:avLst>
          </a:prstGeom>
          <a:solidFill>
            <a:schemeClr val="bg1"/>
          </a:solidFill>
          <a:ln>
            <a:solidFill>
              <a:srgbClr val="FF96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solidFill>
                  <a:schemeClr val="tx1"/>
                </a:solidFill>
                <a:latin typeface="Meiryo UI" panose="020B0604030504040204" pitchFamily="50" charset="-128"/>
                <a:ea typeface="Meiryo UI" panose="020B0604030504040204" pitchFamily="50" charset="-128"/>
              </a:rPr>
              <a:t>テレワークを追加</a:t>
            </a:r>
          </a:p>
        </p:txBody>
      </p:sp>
      <p:sp>
        <p:nvSpPr>
          <p:cNvPr id="87" name="正方形/長方形 86">
            <a:extLst>
              <a:ext uri="{FF2B5EF4-FFF2-40B4-BE49-F238E27FC236}">
                <a16:creationId xmlns:a16="http://schemas.microsoft.com/office/drawing/2014/main" id="{D0C94C2B-41A1-1E96-2EFF-F329CC119744}"/>
              </a:ext>
            </a:extLst>
          </p:cNvPr>
          <p:cNvSpPr/>
          <p:nvPr/>
        </p:nvSpPr>
        <p:spPr>
          <a:xfrm>
            <a:off x="335413" y="2552981"/>
            <a:ext cx="6451027" cy="540000"/>
          </a:xfrm>
          <a:prstGeom prst="rect">
            <a:avLst/>
          </a:prstGeom>
          <a:solidFill>
            <a:srgbClr val="EEF58A"/>
          </a:solid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eiryo UI" panose="020B0604030504040204" pitchFamily="50" charset="-128"/>
                <a:ea typeface="Meiryo UI" panose="020B0604030504040204" pitchFamily="50" charset="-128"/>
              </a:rPr>
              <a:t>始終業時刻変更</a:t>
            </a:r>
            <a:r>
              <a:rPr kumimoji="1" lang="ja-JP" altLang="en-US" sz="1200">
                <a:solidFill>
                  <a:schemeClr val="tx1"/>
                </a:solidFill>
                <a:latin typeface="Meiryo UI" panose="020B0604030504040204" pitchFamily="50" charset="-128"/>
                <a:ea typeface="Meiryo UI" panose="020B0604030504040204" pitchFamily="50" charset="-128"/>
              </a:rPr>
              <a:t>等の措置</a:t>
            </a:r>
            <a:endParaRPr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　</a:t>
            </a:r>
            <a:r>
              <a:rPr kumimoji="1" lang="ja-JP" altLang="en-US" sz="800">
                <a:solidFill>
                  <a:schemeClr val="tx1"/>
                </a:solidFill>
                <a:latin typeface="Meiryo UI" panose="020B0604030504040204" pitchFamily="50" charset="-128"/>
                <a:ea typeface="Meiryo UI" panose="020B0604030504040204" pitchFamily="50" charset="-128"/>
              </a:rPr>
              <a:t>フレックスタイム制、始終業時刻の繰上げ・繰下げ（時差出勤）、保育施設の運営その他これに準ずる便宜の供与</a:t>
            </a:r>
          </a:p>
        </p:txBody>
      </p:sp>
      <p:sp>
        <p:nvSpPr>
          <p:cNvPr id="88" name="正方形/長方形 87">
            <a:extLst>
              <a:ext uri="{FF2B5EF4-FFF2-40B4-BE49-F238E27FC236}">
                <a16:creationId xmlns:a16="http://schemas.microsoft.com/office/drawing/2014/main" id="{F7024F2C-B2F3-75FE-7413-EADEDA6A1725}"/>
              </a:ext>
            </a:extLst>
          </p:cNvPr>
          <p:cNvSpPr/>
          <p:nvPr/>
        </p:nvSpPr>
        <p:spPr>
          <a:xfrm>
            <a:off x="6809507" y="2562532"/>
            <a:ext cx="1247555" cy="540000"/>
          </a:xfrm>
          <a:prstGeom prst="rect">
            <a:avLst/>
          </a:prstGeom>
          <a:solidFill>
            <a:srgbClr val="EEF58A"/>
          </a:solidFill>
          <a:ln w="19050">
            <a:solidFill>
              <a:srgbClr val="FF968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800">
              <a:solidFill>
                <a:schemeClr val="tx1"/>
              </a:solidFill>
              <a:latin typeface="Meiryo UI" panose="020B0604030504040204" pitchFamily="50" charset="-128"/>
              <a:ea typeface="Meiryo UI" panose="020B0604030504040204" pitchFamily="50" charset="-128"/>
            </a:endParaRPr>
          </a:p>
        </p:txBody>
      </p:sp>
      <p:grpSp>
        <p:nvGrpSpPr>
          <p:cNvPr id="90" name="グループ化 89">
            <a:extLst>
              <a:ext uri="{FF2B5EF4-FFF2-40B4-BE49-F238E27FC236}">
                <a16:creationId xmlns:a16="http://schemas.microsoft.com/office/drawing/2014/main" id="{550300A6-3722-7658-50F8-99B7698BDDED}"/>
              </a:ext>
            </a:extLst>
          </p:cNvPr>
          <p:cNvGrpSpPr/>
          <p:nvPr/>
        </p:nvGrpSpPr>
        <p:grpSpPr>
          <a:xfrm>
            <a:off x="6816750" y="2562531"/>
            <a:ext cx="1239139" cy="540000"/>
            <a:chOff x="6825715" y="5359524"/>
            <a:chExt cx="1239139" cy="540000"/>
          </a:xfrm>
        </p:grpSpPr>
        <p:cxnSp>
          <p:nvCxnSpPr>
            <p:cNvPr id="91" name="直線コネクタ 90">
              <a:extLst>
                <a:ext uri="{FF2B5EF4-FFF2-40B4-BE49-F238E27FC236}">
                  <a16:creationId xmlns:a16="http://schemas.microsoft.com/office/drawing/2014/main" id="{EED8348F-FD46-FE1B-609E-ED2D30B9841C}"/>
                </a:ext>
              </a:extLst>
            </p:cNvPr>
            <p:cNvCxnSpPr>
              <a:cxnSpLocks/>
            </p:cNvCxnSpPr>
            <p:nvPr/>
          </p:nvCxnSpPr>
          <p:spPr>
            <a:xfrm>
              <a:off x="6825715" y="5359524"/>
              <a:ext cx="1228714" cy="530449"/>
            </a:xfrm>
            <a:prstGeom prst="line">
              <a:avLst/>
            </a:prstGeom>
            <a:ln w="19050">
              <a:solidFill>
                <a:srgbClr val="FF9687"/>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65B19602-80CF-C4B9-D339-FA8AD85BE483}"/>
                </a:ext>
              </a:extLst>
            </p:cNvPr>
            <p:cNvCxnSpPr>
              <a:cxnSpLocks/>
            </p:cNvCxnSpPr>
            <p:nvPr/>
          </p:nvCxnSpPr>
          <p:spPr>
            <a:xfrm flipV="1">
              <a:off x="6825715" y="5359524"/>
              <a:ext cx="1239139" cy="540000"/>
            </a:xfrm>
            <a:prstGeom prst="line">
              <a:avLst/>
            </a:prstGeom>
            <a:ln w="19050">
              <a:solidFill>
                <a:srgbClr val="FF9687"/>
              </a:solidFill>
            </a:ln>
          </p:spPr>
          <p:style>
            <a:lnRef idx="1">
              <a:schemeClr val="accent1"/>
            </a:lnRef>
            <a:fillRef idx="0">
              <a:schemeClr val="accent1"/>
            </a:fillRef>
            <a:effectRef idx="0">
              <a:schemeClr val="accent1"/>
            </a:effectRef>
            <a:fontRef idx="minor">
              <a:schemeClr val="tx1"/>
            </a:fontRef>
          </p:style>
        </p:cxnSp>
      </p:grpSp>
      <p:sp>
        <p:nvSpPr>
          <p:cNvPr id="93" name="吹き出し: 角を丸めた四角形 92">
            <a:extLst>
              <a:ext uri="{FF2B5EF4-FFF2-40B4-BE49-F238E27FC236}">
                <a16:creationId xmlns:a16="http://schemas.microsoft.com/office/drawing/2014/main" id="{BE0AD2E1-9674-8907-BACD-D309F1EECB75}"/>
              </a:ext>
            </a:extLst>
          </p:cNvPr>
          <p:cNvSpPr/>
          <p:nvPr/>
        </p:nvSpPr>
        <p:spPr>
          <a:xfrm>
            <a:off x="3544986" y="2511119"/>
            <a:ext cx="3204000" cy="216000"/>
          </a:xfrm>
          <a:prstGeom prst="wedgeRoundRectCallout">
            <a:avLst>
              <a:gd name="adj1" fmla="val 55977"/>
              <a:gd name="adj2" fmla="val 153300"/>
              <a:gd name="adj3" fmla="val 16667"/>
            </a:avLst>
          </a:prstGeom>
          <a:solidFill>
            <a:schemeClr val="bg1"/>
          </a:solidFill>
          <a:ln>
            <a:solidFill>
              <a:srgbClr val="FF96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solidFill>
                  <a:schemeClr val="tx1"/>
                </a:solidFill>
                <a:latin typeface="Meiryo UI" panose="020B0604030504040204" pitchFamily="50" charset="-128"/>
                <a:ea typeface="Meiryo UI" panose="020B0604030504040204" pitchFamily="50" charset="-128"/>
              </a:rPr>
              <a:t>選べる制度の選択肢として措置（努力義務規定は削除）</a:t>
            </a:r>
          </a:p>
        </p:txBody>
      </p:sp>
      <p:grpSp>
        <p:nvGrpSpPr>
          <p:cNvPr id="94" name="グループ化 93">
            <a:extLst>
              <a:ext uri="{FF2B5EF4-FFF2-40B4-BE49-F238E27FC236}">
                <a16:creationId xmlns:a16="http://schemas.microsoft.com/office/drawing/2014/main" id="{731431D4-BB36-5C70-0429-65E2D938F5E1}"/>
              </a:ext>
            </a:extLst>
          </p:cNvPr>
          <p:cNvGrpSpPr/>
          <p:nvPr/>
        </p:nvGrpSpPr>
        <p:grpSpPr>
          <a:xfrm>
            <a:off x="326172" y="3240857"/>
            <a:ext cx="7739855" cy="579758"/>
            <a:chOff x="335978" y="3066108"/>
            <a:chExt cx="7739855" cy="579758"/>
          </a:xfrm>
        </p:grpSpPr>
        <p:sp>
          <p:nvSpPr>
            <p:cNvPr id="95" name="正方形/長方形 94">
              <a:extLst>
                <a:ext uri="{FF2B5EF4-FFF2-40B4-BE49-F238E27FC236}">
                  <a16:creationId xmlns:a16="http://schemas.microsoft.com/office/drawing/2014/main" id="{804DBD69-39DF-1D62-0A29-CCBF84706EB4}"/>
                </a:ext>
              </a:extLst>
            </p:cNvPr>
            <p:cNvSpPr/>
            <p:nvPr/>
          </p:nvSpPr>
          <p:spPr>
            <a:xfrm>
              <a:off x="6828278" y="3105352"/>
              <a:ext cx="1247555" cy="540000"/>
            </a:xfrm>
            <a:prstGeom prst="rect">
              <a:avLst/>
            </a:prstGeom>
            <a:solidFill>
              <a:srgbClr val="8FD7CA"/>
            </a:solidFill>
            <a:ln w="19050">
              <a:solidFill>
                <a:srgbClr val="FF968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800">
                <a:solidFill>
                  <a:schemeClr val="tx1"/>
                </a:solidFill>
                <a:latin typeface="Meiryo UI" panose="020B0604030504040204" pitchFamily="50" charset="-128"/>
                <a:ea typeface="Meiryo UI" panose="020B0604030504040204" pitchFamily="50" charset="-128"/>
              </a:endParaRPr>
            </a:p>
          </p:txBody>
        </p:sp>
        <p:sp>
          <p:nvSpPr>
            <p:cNvPr id="96" name="正方形/長方形 95">
              <a:extLst>
                <a:ext uri="{FF2B5EF4-FFF2-40B4-BE49-F238E27FC236}">
                  <a16:creationId xmlns:a16="http://schemas.microsoft.com/office/drawing/2014/main" id="{C4CD970A-555F-AECC-2A16-0BEB36031A9B}"/>
                </a:ext>
              </a:extLst>
            </p:cNvPr>
            <p:cNvSpPr/>
            <p:nvPr/>
          </p:nvSpPr>
          <p:spPr>
            <a:xfrm>
              <a:off x="335978" y="3105866"/>
              <a:ext cx="6471419" cy="540000"/>
            </a:xfrm>
            <a:prstGeom prst="rect">
              <a:avLst/>
            </a:prstGeom>
            <a:solidFill>
              <a:srgbClr val="8FD7C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eiryo UI" panose="020B0604030504040204" pitchFamily="50" charset="-128"/>
                  <a:ea typeface="Meiryo UI" panose="020B0604030504040204" pitchFamily="50" charset="-128"/>
                </a:rPr>
                <a:t>所定外労働時間の制限（残業免除）</a:t>
              </a:r>
              <a:endParaRPr lang="en-US" altLang="ja-JP" sz="1200">
                <a:solidFill>
                  <a:schemeClr val="tx1"/>
                </a:solidFill>
                <a:latin typeface="Meiryo UI" panose="020B0604030504040204" pitchFamily="50" charset="-128"/>
                <a:ea typeface="Meiryo UI" panose="020B0604030504040204" pitchFamily="50" charset="-128"/>
              </a:endParaRPr>
            </a:p>
            <a:p>
              <a:r>
                <a:rPr lang="ja-JP" altLang="en-US" sz="1200">
                  <a:solidFill>
                    <a:schemeClr val="tx1"/>
                  </a:solidFill>
                  <a:latin typeface="Meiryo UI" panose="020B0604030504040204" pitchFamily="50" charset="-128"/>
                  <a:ea typeface="Meiryo UI" panose="020B0604030504040204" pitchFamily="50" charset="-128"/>
                </a:rPr>
                <a:t>　</a:t>
              </a:r>
              <a:r>
                <a:rPr kumimoji="1" lang="ja-JP" altLang="en-US" sz="800">
                  <a:solidFill>
                    <a:schemeClr val="tx1"/>
                  </a:solidFill>
                  <a:latin typeface="Meiryo UI" panose="020B0604030504040204" pitchFamily="50" charset="-128"/>
                  <a:ea typeface="Meiryo UI" panose="020B0604030504040204" pitchFamily="50" charset="-128"/>
                </a:rPr>
                <a:t>労働者の請求により、所定労働時間を超える労働を禁止</a:t>
              </a:r>
            </a:p>
          </p:txBody>
        </p:sp>
        <p:sp>
          <p:nvSpPr>
            <p:cNvPr id="99" name="吹き出し: 角を丸めた四角形 98">
              <a:extLst>
                <a:ext uri="{FF2B5EF4-FFF2-40B4-BE49-F238E27FC236}">
                  <a16:creationId xmlns:a16="http://schemas.microsoft.com/office/drawing/2014/main" id="{4620430F-A1D1-A39C-2187-BAB5BAE1D1A9}"/>
                </a:ext>
              </a:extLst>
            </p:cNvPr>
            <p:cNvSpPr/>
            <p:nvPr/>
          </p:nvSpPr>
          <p:spPr>
            <a:xfrm>
              <a:off x="4770955" y="3066108"/>
              <a:ext cx="1980000" cy="216000"/>
            </a:xfrm>
            <a:prstGeom prst="wedgeRoundRectCallout">
              <a:avLst>
                <a:gd name="adj1" fmla="val 58265"/>
                <a:gd name="adj2" fmla="val 154615"/>
                <a:gd name="adj3" fmla="val 16667"/>
              </a:avLst>
            </a:prstGeom>
            <a:solidFill>
              <a:schemeClr val="bg1"/>
            </a:solidFill>
            <a:ln>
              <a:solidFill>
                <a:srgbClr val="FF96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solidFill>
                    <a:schemeClr val="tx1"/>
                  </a:solidFill>
                  <a:latin typeface="Meiryo UI" panose="020B0604030504040204" pitchFamily="50" charset="-128"/>
                  <a:ea typeface="Meiryo UI" panose="020B0604030504040204" pitchFamily="50" charset="-128"/>
                </a:rPr>
                <a:t>３歳</a:t>
              </a:r>
              <a:r>
                <a:rPr lang="ja-JP" altLang="en-US" sz="1000">
                  <a:solidFill>
                    <a:schemeClr val="tx1"/>
                  </a:solidFill>
                  <a:latin typeface="Meiryo UI" panose="020B0604030504040204" pitchFamily="50" charset="-128"/>
                  <a:ea typeface="Meiryo UI" panose="020B0604030504040204" pitchFamily="50" charset="-128"/>
                </a:rPr>
                <a:t>以降小学校就学前まで延長</a:t>
              </a:r>
              <a:endParaRPr kumimoji="1" lang="ja-JP" altLang="en-US" sz="1000">
                <a:solidFill>
                  <a:schemeClr val="tx1"/>
                </a:solidFill>
                <a:latin typeface="Meiryo UI" panose="020B0604030504040204" pitchFamily="50" charset="-128"/>
                <a:ea typeface="Meiryo UI" panose="020B0604030504040204" pitchFamily="50" charset="-128"/>
              </a:endParaRPr>
            </a:p>
          </p:txBody>
        </p:sp>
        <p:cxnSp>
          <p:nvCxnSpPr>
            <p:cNvPr id="100" name="直線矢印コネクタ 99">
              <a:extLst>
                <a:ext uri="{FF2B5EF4-FFF2-40B4-BE49-F238E27FC236}">
                  <a16:creationId xmlns:a16="http://schemas.microsoft.com/office/drawing/2014/main" id="{2A88D96C-E933-1623-EE92-003ABB399753}"/>
                </a:ext>
              </a:extLst>
            </p:cNvPr>
            <p:cNvCxnSpPr/>
            <p:nvPr/>
          </p:nvCxnSpPr>
          <p:spPr>
            <a:xfrm>
              <a:off x="6892726" y="3375352"/>
              <a:ext cx="1152000" cy="0"/>
            </a:xfrm>
            <a:prstGeom prst="straightConnector1">
              <a:avLst/>
            </a:prstGeom>
            <a:ln w="38100">
              <a:solidFill>
                <a:schemeClr val="bg1"/>
              </a:solidFill>
              <a:headEnd type="oval"/>
              <a:tailEnd type="arrow"/>
            </a:ln>
          </p:spPr>
          <p:style>
            <a:lnRef idx="1">
              <a:schemeClr val="accent1"/>
            </a:lnRef>
            <a:fillRef idx="0">
              <a:schemeClr val="accent1"/>
            </a:fillRef>
            <a:effectRef idx="0">
              <a:schemeClr val="accent1"/>
            </a:effectRef>
            <a:fontRef idx="minor">
              <a:schemeClr val="tx1"/>
            </a:fontRef>
          </p:style>
        </p:cxnSp>
      </p:grpSp>
      <p:grpSp>
        <p:nvGrpSpPr>
          <p:cNvPr id="101" name="グループ化 100">
            <a:extLst>
              <a:ext uri="{FF2B5EF4-FFF2-40B4-BE49-F238E27FC236}">
                <a16:creationId xmlns:a16="http://schemas.microsoft.com/office/drawing/2014/main" id="{613A5771-148E-D5D8-FFF5-A68A5B7A04E3}"/>
              </a:ext>
            </a:extLst>
          </p:cNvPr>
          <p:cNvGrpSpPr/>
          <p:nvPr/>
        </p:nvGrpSpPr>
        <p:grpSpPr>
          <a:xfrm>
            <a:off x="353067" y="4650713"/>
            <a:ext cx="8390924" cy="677996"/>
            <a:chOff x="326172" y="4219045"/>
            <a:chExt cx="8390924" cy="677996"/>
          </a:xfrm>
        </p:grpSpPr>
        <p:sp>
          <p:nvSpPr>
            <p:cNvPr id="102" name="正方形/長方形 101">
              <a:extLst>
                <a:ext uri="{FF2B5EF4-FFF2-40B4-BE49-F238E27FC236}">
                  <a16:creationId xmlns:a16="http://schemas.microsoft.com/office/drawing/2014/main" id="{513681FB-4381-32E0-822B-C33DCB4433A0}"/>
                </a:ext>
              </a:extLst>
            </p:cNvPr>
            <p:cNvSpPr/>
            <p:nvPr/>
          </p:nvSpPr>
          <p:spPr>
            <a:xfrm>
              <a:off x="326172" y="4251475"/>
              <a:ext cx="7718554" cy="540000"/>
            </a:xfrm>
            <a:prstGeom prst="rect">
              <a:avLst/>
            </a:prstGeom>
            <a:solidFill>
              <a:srgbClr val="8FD7C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eiryo UI" panose="020B0604030504040204" pitchFamily="50" charset="-128"/>
                  <a:ea typeface="Meiryo UI" panose="020B0604030504040204" pitchFamily="50" charset="-128"/>
                </a:rPr>
                <a:t>子</a:t>
              </a:r>
              <a:r>
                <a:rPr kumimoji="1" lang="ja-JP" altLang="en-US" sz="1200">
                  <a:solidFill>
                    <a:schemeClr val="tx1"/>
                  </a:solidFill>
                  <a:latin typeface="Meiryo UI" panose="020B0604030504040204" pitchFamily="50" charset="-128"/>
                  <a:ea typeface="Meiryo UI" panose="020B0604030504040204" pitchFamily="50" charset="-128"/>
                </a:rPr>
                <a:t>の看護休暇</a:t>
              </a:r>
              <a:r>
                <a:rPr lang="ja-JP" altLang="en-US" sz="800">
                  <a:solidFill>
                    <a:schemeClr val="tx1"/>
                  </a:solidFill>
                  <a:latin typeface="Meiryo UI" panose="020B0604030504040204" pitchFamily="50" charset="-128"/>
                  <a:ea typeface="Meiryo UI" panose="020B0604030504040204" pitchFamily="50" charset="-128"/>
                </a:rPr>
                <a:t>（子１人につき年５日、２人以上年</a:t>
              </a:r>
              <a:r>
                <a:rPr lang="en-US" altLang="ja-JP" sz="800">
                  <a:solidFill>
                    <a:schemeClr val="tx1"/>
                  </a:solidFill>
                  <a:latin typeface="Meiryo UI" panose="020B0604030504040204" pitchFamily="50" charset="-128"/>
                  <a:ea typeface="Meiryo UI" panose="020B0604030504040204" pitchFamily="50" charset="-128"/>
                </a:rPr>
                <a:t>10</a:t>
              </a:r>
              <a:r>
                <a:rPr lang="ja-JP" altLang="en-US" sz="800">
                  <a:solidFill>
                    <a:schemeClr val="tx1"/>
                  </a:solidFill>
                  <a:latin typeface="Meiryo UI" panose="020B0604030504040204" pitchFamily="50" charset="-128"/>
                  <a:ea typeface="Meiryo UI" panose="020B0604030504040204" pitchFamily="50" charset="-128"/>
                </a:rPr>
                <a:t>日</a:t>
              </a:r>
              <a:r>
                <a:rPr lang="en-US" altLang="ja-JP" sz="800">
                  <a:solidFill>
                    <a:schemeClr val="tx1"/>
                  </a:solidFill>
                  <a:latin typeface="Meiryo UI" panose="020B0604030504040204" pitchFamily="50" charset="-128"/>
                  <a:ea typeface="Meiryo UI" panose="020B0604030504040204" pitchFamily="50" charset="-128"/>
                </a:rPr>
                <a:t>/</a:t>
              </a:r>
              <a:r>
                <a:rPr lang="ja-JP" altLang="en-US" sz="800">
                  <a:solidFill>
                    <a:schemeClr val="tx1"/>
                  </a:solidFill>
                  <a:latin typeface="Meiryo UI" panose="020B0604030504040204" pitchFamily="50" charset="-128"/>
                  <a:ea typeface="Meiryo UI" panose="020B0604030504040204" pitchFamily="50" charset="-128"/>
                </a:rPr>
                <a:t>時間単位可）</a:t>
              </a:r>
              <a:endParaRPr lang="en-US" altLang="ja-JP" sz="800">
                <a:solidFill>
                  <a:schemeClr val="tx1"/>
                </a:solidFill>
                <a:latin typeface="Meiryo UI" panose="020B0604030504040204" pitchFamily="50" charset="-128"/>
                <a:ea typeface="Meiryo UI" panose="020B0604030504040204" pitchFamily="50" charset="-128"/>
              </a:endParaRPr>
            </a:p>
            <a:p>
              <a:r>
                <a:rPr lang="ja-JP" altLang="en-US" sz="800">
                  <a:solidFill>
                    <a:schemeClr val="tx1"/>
                  </a:solidFill>
                  <a:latin typeface="Meiryo UI" panose="020B0604030504040204" pitchFamily="50" charset="-128"/>
                  <a:ea typeface="Meiryo UI" panose="020B0604030504040204" pitchFamily="50" charset="-128"/>
                </a:rPr>
                <a:t>　取得目的：病気・けがをした子の看護または予防接種、健康診断</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103" name="正方形/長方形 102">
              <a:extLst>
                <a:ext uri="{FF2B5EF4-FFF2-40B4-BE49-F238E27FC236}">
                  <a16:creationId xmlns:a16="http://schemas.microsoft.com/office/drawing/2014/main" id="{D842748B-3B76-1FCC-76A7-7F8DA2C20098}"/>
                </a:ext>
              </a:extLst>
            </p:cNvPr>
            <p:cNvSpPr/>
            <p:nvPr/>
          </p:nvSpPr>
          <p:spPr>
            <a:xfrm>
              <a:off x="8050908" y="4251475"/>
              <a:ext cx="666188" cy="540000"/>
            </a:xfrm>
            <a:prstGeom prst="rect">
              <a:avLst/>
            </a:prstGeom>
            <a:solidFill>
              <a:srgbClr val="8FD7CA"/>
            </a:solidFill>
            <a:ln w="19050">
              <a:solidFill>
                <a:srgbClr val="FF968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800">
                <a:solidFill>
                  <a:schemeClr val="tx1"/>
                </a:solidFill>
                <a:latin typeface="Meiryo UI" panose="020B0604030504040204" pitchFamily="50" charset="-128"/>
                <a:ea typeface="Meiryo UI" panose="020B0604030504040204" pitchFamily="50" charset="-128"/>
              </a:endParaRPr>
            </a:p>
          </p:txBody>
        </p:sp>
        <p:sp>
          <p:nvSpPr>
            <p:cNvPr id="104" name="吹き出し: 角を丸めた四角形 103">
              <a:extLst>
                <a:ext uri="{FF2B5EF4-FFF2-40B4-BE49-F238E27FC236}">
                  <a16:creationId xmlns:a16="http://schemas.microsoft.com/office/drawing/2014/main" id="{6D969235-C088-FC6F-F930-5CF4F0F9AC68}"/>
                </a:ext>
              </a:extLst>
            </p:cNvPr>
            <p:cNvSpPr/>
            <p:nvPr/>
          </p:nvSpPr>
          <p:spPr>
            <a:xfrm>
              <a:off x="6032708" y="4681041"/>
              <a:ext cx="1980000" cy="216000"/>
            </a:xfrm>
            <a:prstGeom prst="wedgeRoundRectCallout">
              <a:avLst>
                <a:gd name="adj1" fmla="val 52978"/>
                <a:gd name="adj2" fmla="val -125203"/>
                <a:gd name="adj3" fmla="val 16667"/>
              </a:avLst>
            </a:prstGeom>
            <a:solidFill>
              <a:schemeClr val="bg1"/>
            </a:solidFill>
            <a:ln>
              <a:solidFill>
                <a:srgbClr val="FF96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a:solidFill>
                    <a:schemeClr val="tx1"/>
                  </a:solidFill>
                  <a:latin typeface="Meiryo UI" panose="020B0604030504040204" pitchFamily="50" charset="-128"/>
                  <a:ea typeface="Meiryo UI" panose="020B0604030504040204" pitchFamily="50" charset="-128"/>
                </a:rPr>
                <a:t>小学校３年生修了まで延長</a:t>
              </a:r>
              <a:endParaRPr kumimoji="1" lang="ja-JP" altLang="en-US" sz="1000">
                <a:solidFill>
                  <a:schemeClr val="tx1"/>
                </a:solidFill>
                <a:latin typeface="Meiryo UI" panose="020B0604030504040204" pitchFamily="50" charset="-128"/>
                <a:ea typeface="Meiryo UI" panose="020B0604030504040204" pitchFamily="50" charset="-128"/>
              </a:endParaRPr>
            </a:p>
          </p:txBody>
        </p:sp>
        <p:sp>
          <p:nvSpPr>
            <p:cNvPr id="105" name="吹き出し: 角を丸めた四角形 104">
              <a:extLst>
                <a:ext uri="{FF2B5EF4-FFF2-40B4-BE49-F238E27FC236}">
                  <a16:creationId xmlns:a16="http://schemas.microsoft.com/office/drawing/2014/main" id="{C508C713-BA3E-3C75-AE15-3CF8808F162C}"/>
                </a:ext>
              </a:extLst>
            </p:cNvPr>
            <p:cNvSpPr/>
            <p:nvPr/>
          </p:nvSpPr>
          <p:spPr>
            <a:xfrm>
              <a:off x="3785278" y="4219045"/>
              <a:ext cx="4188418" cy="217497"/>
            </a:xfrm>
            <a:prstGeom prst="wedgeRoundRectCallout">
              <a:avLst>
                <a:gd name="adj1" fmla="val -60817"/>
                <a:gd name="adj2" fmla="val 150632"/>
                <a:gd name="adj3" fmla="val 16667"/>
              </a:avLst>
            </a:prstGeom>
            <a:solidFill>
              <a:schemeClr val="bg1"/>
            </a:solidFill>
            <a:ln>
              <a:solidFill>
                <a:srgbClr val="FF96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solidFill>
                    <a:schemeClr val="tx1"/>
                  </a:solidFill>
                  <a:latin typeface="Meiryo UI" panose="020B0604030504040204" pitchFamily="50" charset="-128"/>
                  <a:ea typeface="Meiryo UI" panose="020B0604030504040204" pitchFamily="50" charset="-128"/>
                </a:rPr>
                <a:t>取得目的に行事参加（入園・卒園式等）や感染症に伴う学級閉鎖等を追加</a:t>
              </a:r>
              <a:endParaRPr lang="en-US" altLang="ja-JP" sz="1000">
                <a:solidFill>
                  <a:schemeClr val="tx1"/>
                </a:solidFill>
                <a:latin typeface="Meiryo UI" panose="020B0604030504040204" pitchFamily="50" charset="-128"/>
                <a:ea typeface="Meiryo UI" panose="020B0604030504040204" pitchFamily="50" charset="-128"/>
              </a:endParaRPr>
            </a:p>
          </p:txBody>
        </p:sp>
        <p:cxnSp>
          <p:nvCxnSpPr>
            <p:cNvPr id="106" name="直線矢印コネクタ 105">
              <a:extLst>
                <a:ext uri="{FF2B5EF4-FFF2-40B4-BE49-F238E27FC236}">
                  <a16:creationId xmlns:a16="http://schemas.microsoft.com/office/drawing/2014/main" id="{6C195B1D-C7EC-605D-E371-58D373C97E95}"/>
                </a:ext>
              </a:extLst>
            </p:cNvPr>
            <p:cNvCxnSpPr/>
            <p:nvPr/>
          </p:nvCxnSpPr>
          <p:spPr>
            <a:xfrm>
              <a:off x="8092396" y="4521475"/>
              <a:ext cx="612000" cy="0"/>
            </a:xfrm>
            <a:prstGeom prst="straightConnector1">
              <a:avLst/>
            </a:prstGeom>
            <a:ln w="38100">
              <a:solidFill>
                <a:schemeClr val="bg1"/>
              </a:solidFill>
              <a:headEnd type="oval"/>
              <a:tailEnd type="arrow"/>
            </a:ln>
          </p:spPr>
          <p:style>
            <a:lnRef idx="1">
              <a:schemeClr val="accent1"/>
            </a:lnRef>
            <a:fillRef idx="0">
              <a:schemeClr val="accent1"/>
            </a:fillRef>
            <a:effectRef idx="0">
              <a:schemeClr val="accent1"/>
            </a:effectRef>
            <a:fontRef idx="minor">
              <a:schemeClr val="tx1"/>
            </a:fontRef>
          </p:style>
        </p:cxnSp>
      </p:grpSp>
      <p:sp>
        <p:nvSpPr>
          <p:cNvPr id="107" name="正方形/長方形 106">
            <a:extLst>
              <a:ext uri="{FF2B5EF4-FFF2-40B4-BE49-F238E27FC236}">
                <a16:creationId xmlns:a16="http://schemas.microsoft.com/office/drawing/2014/main" id="{438CE3B4-CA1E-D9E5-2C46-1792A761228D}"/>
              </a:ext>
            </a:extLst>
          </p:cNvPr>
          <p:cNvSpPr/>
          <p:nvPr/>
        </p:nvSpPr>
        <p:spPr>
          <a:xfrm>
            <a:off x="350743" y="5444134"/>
            <a:ext cx="7718554" cy="288000"/>
          </a:xfrm>
          <a:prstGeom prst="rect">
            <a:avLst/>
          </a:prstGeom>
          <a:solidFill>
            <a:srgbClr val="8FD7C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a:solidFill>
                  <a:schemeClr val="tx1"/>
                </a:solidFill>
                <a:latin typeface="Meiryo UI" panose="020B0604030504040204" pitchFamily="50" charset="-128"/>
                <a:ea typeface="Meiryo UI" panose="020B0604030504040204" pitchFamily="50" charset="-128"/>
              </a:rPr>
              <a:t>時間外労働の制限（残業制限）</a:t>
            </a:r>
            <a:r>
              <a:rPr kumimoji="1" lang="ja-JP" altLang="en-US" sz="800">
                <a:solidFill>
                  <a:schemeClr val="tx1"/>
                </a:solidFill>
                <a:latin typeface="Meiryo UI" panose="020B0604030504040204" pitchFamily="50" charset="-128"/>
                <a:ea typeface="Meiryo UI" panose="020B0604030504040204" pitchFamily="50" charset="-128"/>
              </a:rPr>
              <a:t>（１ヵ月</a:t>
            </a:r>
            <a:r>
              <a:rPr kumimoji="1" lang="en-US" altLang="ja-JP" sz="800" dirty="0">
                <a:solidFill>
                  <a:schemeClr val="tx1"/>
                </a:solidFill>
                <a:latin typeface="Meiryo UI" panose="020B0604030504040204" pitchFamily="50" charset="-128"/>
                <a:ea typeface="Meiryo UI" panose="020B0604030504040204" pitchFamily="50" charset="-128"/>
              </a:rPr>
              <a:t>24</a:t>
            </a:r>
            <a:r>
              <a:rPr kumimoji="1" lang="ja-JP" altLang="en-US" sz="800" dirty="0">
                <a:solidFill>
                  <a:schemeClr val="tx1"/>
                </a:solidFill>
                <a:latin typeface="Meiryo UI" panose="020B0604030504040204" pitchFamily="50" charset="-128"/>
                <a:ea typeface="Meiryo UI" panose="020B0604030504040204" pitchFamily="50" charset="-128"/>
              </a:rPr>
              <a:t>時間、１年</a:t>
            </a:r>
            <a:r>
              <a:rPr kumimoji="1" lang="en-US" altLang="ja-JP" sz="800" dirty="0">
                <a:solidFill>
                  <a:schemeClr val="tx1"/>
                </a:solidFill>
                <a:latin typeface="Meiryo UI" panose="020B0604030504040204" pitchFamily="50" charset="-128"/>
                <a:ea typeface="Meiryo UI" panose="020B0604030504040204" pitchFamily="50" charset="-128"/>
              </a:rPr>
              <a:t>150</a:t>
            </a:r>
            <a:r>
              <a:rPr kumimoji="1" lang="ja-JP" altLang="en-US" sz="800" dirty="0">
                <a:solidFill>
                  <a:schemeClr val="tx1"/>
                </a:solidFill>
                <a:latin typeface="Meiryo UI" panose="020B0604030504040204" pitchFamily="50" charset="-128"/>
                <a:ea typeface="Meiryo UI" panose="020B0604030504040204" pitchFamily="50" charset="-128"/>
              </a:rPr>
              <a:t>時間を超える時間外労働を制限）</a:t>
            </a:r>
            <a:endParaRPr kumimoji="1" lang="en-US" altLang="ja-JP" sz="800" dirty="0">
              <a:solidFill>
                <a:schemeClr val="tx1"/>
              </a:solidFill>
              <a:latin typeface="Meiryo UI" panose="020B0604030504040204" pitchFamily="50" charset="-128"/>
              <a:ea typeface="Meiryo UI" panose="020B0604030504040204" pitchFamily="50" charset="-128"/>
            </a:endParaRPr>
          </a:p>
        </p:txBody>
      </p:sp>
      <p:sp>
        <p:nvSpPr>
          <p:cNvPr id="108" name="正方形/長方形 107">
            <a:extLst>
              <a:ext uri="{FF2B5EF4-FFF2-40B4-BE49-F238E27FC236}">
                <a16:creationId xmlns:a16="http://schemas.microsoft.com/office/drawing/2014/main" id="{8C3F3D25-EA9F-E883-F8C7-F17AD6A5F6A9}"/>
              </a:ext>
            </a:extLst>
          </p:cNvPr>
          <p:cNvSpPr/>
          <p:nvPr/>
        </p:nvSpPr>
        <p:spPr>
          <a:xfrm>
            <a:off x="350743" y="5804608"/>
            <a:ext cx="7718554" cy="288000"/>
          </a:xfrm>
          <a:prstGeom prst="rect">
            <a:avLst/>
          </a:prstGeom>
          <a:solidFill>
            <a:srgbClr val="8FD7C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a:solidFill>
                  <a:schemeClr val="tx1"/>
                </a:solidFill>
                <a:latin typeface="Meiryo UI" panose="020B0604030504040204" pitchFamily="50" charset="-128"/>
                <a:ea typeface="Meiryo UI" panose="020B0604030504040204" pitchFamily="50" charset="-128"/>
              </a:rPr>
              <a:t>深夜業の制限</a:t>
            </a:r>
            <a:r>
              <a:rPr kumimoji="1" lang="ja-JP" altLang="en-US" sz="800">
                <a:solidFill>
                  <a:schemeClr val="tx1"/>
                </a:solidFill>
                <a:latin typeface="Meiryo UI" panose="020B0604030504040204" pitchFamily="50" charset="-128"/>
                <a:ea typeface="Meiryo UI" panose="020B0604030504040204" pitchFamily="50" charset="-128"/>
              </a:rPr>
              <a:t>（午後</a:t>
            </a:r>
            <a:r>
              <a:rPr kumimoji="1" lang="en-US" altLang="ja-JP" sz="800">
                <a:solidFill>
                  <a:schemeClr val="tx1"/>
                </a:solidFill>
                <a:latin typeface="Meiryo UI" panose="020B0604030504040204" pitchFamily="50" charset="-128"/>
                <a:ea typeface="Meiryo UI" panose="020B0604030504040204" pitchFamily="50" charset="-128"/>
              </a:rPr>
              <a:t>10</a:t>
            </a:r>
            <a:r>
              <a:rPr kumimoji="1" lang="ja-JP" altLang="en-US" sz="800">
                <a:solidFill>
                  <a:schemeClr val="tx1"/>
                </a:solidFill>
                <a:latin typeface="Meiryo UI" panose="020B0604030504040204" pitchFamily="50" charset="-128"/>
                <a:ea typeface="Meiryo UI" panose="020B0604030504040204" pitchFamily="50" charset="-128"/>
              </a:rPr>
              <a:t>時～午前５じまでの就業を制限）</a:t>
            </a:r>
          </a:p>
        </p:txBody>
      </p:sp>
      <p:sp>
        <p:nvSpPr>
          <p:cNvPr id="109" name="正方形/長方形 108">
            <a:extLst>
              <a:ext uri="{FF2B5EF4-FFF2-40B4-BE49-F238E27FC236}">
                <a16:creationId xmlns:a16="http://schemas.microsoft.com/office/drawing/2014/main" id="{B6E94E15-2FE3-70F6-90B2-BFB8A54C99F9}"/>
              </a:ext>
            </a:extLst>
          </p:cNvPr>
          <p:cNvSpPr/>
          <p:nvPr/>
        </p:nvSpPr>
        <p:spPr>
          <a:xfrm>
            <a:off x="350743" y="6162493"/>
            <a:ext cx="7718554" cy="288000"/>
          </a:xfrm>
          <a:prstGeom prst="rect">
            <a:avLst/>
          </a:prstGeom>
          <a:solidFill>
            <a:srgbClr val="EEF58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eiryo UI" panose="020B0604030504040204" pitchFamily="50" charset="-128"/>
                <a:ea typeface="Meiryo UI" panose="020B0604030504040204" pitchFamily="50" charset="-128"/>
              </a:rPr>
              <a:t>育児目的休暇</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110" name="吹き出し: 角を丸めた四角形 109">
            <a:extLst>
              <a:ext uri="{FF2B5EF4-FFF2-40B4-BE49-F238E27FC236}">
                <a16:creationId xmlns:a16="http://schemas.microsoft.com/office/drawing/2014/main" id="{C1EE312E-1AA9-3C6F-31DF-DE7610A1B4E5}"/>
              </a:ext>
            </a:extLst>
          </p:cNvPr>
          <p:cNvSpPr/>
          <p:nvPr/>
        </p:nvSpPr>
        <p:spPr>
          <a:xfrm>
            <a:off x="2385571" y="1076137"/>
            <a:ext cx="1980000" cy="360000"/>
          </a:xfrm>
          <a:prstGeom prst="wedgeRoundRectCallout">
            <a:avLst>
              <a:gd name="adj1" fmla="val -48312"/>
              <a:gd name="adj2" fmla="val 89981"/>
              <a:gd name="adj3" fmla="val 16667"/>
            </a:avLst>
          </a:prstGeom>
          <a:solidFill>
            <a:schemeClr val="bg1"/>
          </a:solidFill>
          <a:ln>
            <a:solidFill>
              <a:srgbClr val="FF96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a:solidFill>
                  <a:schemeClr val="tx1"/>
                </a:solidFill>
                <a:latin typeface="Meiryo UI" panose="020B0604030504040204" pitchFamily="50" charset="-128"/>
                <a:ea typeface="Meiryo UI" panose="020B0604030504040204" pitchFamily="50" charset="-128"/>
              </a:rPr>
              <a:t>男性の育休取得率の開示義務を</a:t>
            </a:r>
            <a:endParaRPr lang="en-US" altLang="ja-JP" sz="1000">
              <a:solidFill>
                <a:schemeClr val="tx1"/>
              </a:solidFill>
              <a:latin typeface="Meiryo UI" panose="020B0604030504040204" pitchFamily="50" charset="-128"/>
              <a:ea typeface="Meiryo UI" panose="020B0604030504040204" pitchFamily="50" charset="-128"/>
            </a:endParaRPr>
          </a:p>
          <a:p>
            <a:pPr algn="ctr"/>
            <a:r>
              <a:rPr lang="en-US" altLang="ja-JP" sz="1000">
                <a:solidFill>
                  <a:schemeClr val="tx1"/>
                </a:solidFill>
                <a:latin typeface="Meiryo UI" panose="020B0604030504040204" pitchFamily="50" charset="-128"/>
                <a:ea typeface="Meiryo UI" panose="020B0604030504040204" pitchFamily="50" charset="-128"/>
              </a:rPr>
              <a:t>300</a:t>
            </a:r>
            <a:r>
              <a:rPr lang="ja-JP" altLang="en-US" sz="1000">
                <a:solidFill>
                  <a:schemeClr val="tx1"/>
                </a:solidFill>
                <a:latin typeface="Meiryo UI" panose="020B0604030504040204" pitchFamily="50" charset="-128"/>
                <a:ea typeface="Meiryo UI" panose="020B0604030504040204" pitchFamily="50" charset="-128"/>
              </a:rPr>
              <a:t>人超の事業主に拡大</a:t>
            </a:r>
            <a:endParaRPr kumimoji="1" lang="ja-JP" altLang="en-US" sz="1000">
              <a:solidFill>
                <a:schemeClr val="tx1"/>
              </a:solidFill>
              <a:latin typeface="Meiryo UI" panose="020B0604030504040204" pitchFamily="50" charset="-128"/>
              <a:ea typeface="Meiryo UI" panose="020B0604030504040204" pitchFamily="50" charset="-128"/>
            </a:endParaRPr>
          </a:p>
        </p:txBody>
      </p:sp>
      <p:sp>
        <p:nvSpPr>
          <p:cNvPr id="111" name="吹き出し: 角を丸めた四角形 110">
            <a:extLst>
              <a:ext uri="{FF2B5EF4-FFF2-40B4-BE49-F238E27FC236}">
                <a16:creationId xmlns:a16="http://schemas.microsoft.com/office/drawing/2014/main" id="{ADAB4D6D-1F8D-D08E-554C-54A19F31B3AB}"/>
              </a:ext>
            </a:extLst>
          </p:cNvPr>
          <p:cNvSpPr/>
          <p:nvPr/>
        </p:nvSpPr>
        <p:spPr>
          <a:xfrm>
            <a:off x="4650840" y="1730082"/>
            <a:ext cx="1008000" cy="360000"/>
          </a:xfrm>
          <a:prstGeom prst="wedgeRoundRectCallout">
            <a:avLst>
              <a:gd name="adj1" fmla="val -58696"/>
              <a:gd name="adj2" fmla="val -77"/>
              <a:gd name="adj3" fmla="val 16667"/>
            </a:avLst>
          </a:prstGeom>
          <a:solidFill>
            <a:schemeClr val="bg1"/>
          </a:solidFill>
          <a:ln>
            <a:solidFill>
              <a:srgbClr val="FF96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a:solidFill>
                  <a:schemeClr val="tx1"/>
                </a:solidFill>
                <a:latin typeface="Meiryo UI" panose="020B0604030504040204" pitchFamily="50" charset="-128"/>
                <a:ea typeface="Meiryo UI" panose="020B0604030504040204" pitchFamily="50" charset="-128"/>
              </a:rPr>
              <a:t>６時間以外の設定を促進</a:t>
            </a:r>
            <a:endParaRPr kumimoji="1" lang="ja-JP" altLang="en-US" sz="10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00315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矢印コネクタ 7">
            <a:extLst>
              <a:ext uri="{FF2B5EF4-FFF2-40B4-BE49-F238E27FC236}">
                <a16:creationId xmlns:a16="http://schemas.microsoft.com/office/drawing/2014/main" id="{955767E6-F3C8-EF14-D5D9-5BC154684CE2}"/>
              </a:ext>
            </a:extLst>
          </p:cNvPr>
          <p:cNvCxnSpPr/>
          <p:nvPr/>
        </p:nvCxnSpPr>
        <p:spPr>
          <a:xfrm>
            <a:off x="520564" y="930800"/>
            <a:ext cx="8208000" cy="0"/>
          </a:xfrm>
          <a:prstGeom prst="straightConnector1">
            <a:avLst/>
          </a:prstGeom>
          <a:ln w="47625">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nvGrpSpPr>
          <p:cNvPr id="26" name="グループ化 25">
            <a:extLst>
              <a:ext uri="{FF2B5EF4-FFF2-40B4-BE49-F238E27FC236}">
                <a16:creationId xmlns:a16="http://schemas.microsoft.com/office/drawing/2014/main" id="{914DE640-FD40-F1B3-5A88-DBF87BBC159A}"/>
              </a:ext>
            </a:extLst>
          </p:cNvPr>
          <p:cNvGrpSpPr/>
          <p:nvPr/>
        </p:nvGrpSpPr>
        <p:grpSpPr>
          <a:xfrm>
            <a:off x="-69385" y="423742"/>
            <a:ext cx="1188000" cy="597058"/>
            <a:chOff x="54140" y="332914"/>
            <a:chExt cx="1188000" cy="597058"/>
          </a:xfrm>
        </p:grpSpPr>
        <p:sp>
          <p:nvSpPr>
            <p:cNvPr id="9" name="フローチャート: 結合子 8">
              <a:extLst>
                <a:ext uri="{FF2B5EF4-FFF2-40B4-BE49-F238E27FC236}">
                  <a16:creationId xmlns:a16="http://schemas.microsoft.com/office/drawing/2014/main" id="{38215657-6E9D-C0E5-BB57-7D75E30E36C3}"/>
                </a:ext>
              </a:extLst>
            </p:cNvPr>
            <p:cNvSpPr>
              <a:spLocks noChangeAspect="1"/>
            </p:cNvSpPr>
            <p:nvPr/>
          </p:nvSpPr>
          <p:spPr>
            <a:xfrm>
              <a:off x="563524" y="749972"/>
              <a:ext cx="180004" cy="18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355B5216-AB1A-8034-F12E-0AEDC2DDBABC}"/>
                </a:ext>
              </a:extLst>
            </p:cNvPr>
            <p:cNvSpPr/>
            <p:nvPr/>
          </p:nvSpPr>
          <p:spPr>
            <a:xfrm>
              <a:off x="54140" y="332914"/>
              <a:ext cx="1188000"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eiryo UI" panose="020B0604030504040204" pitchFamily="50" charset="-128"/>
                  <a:ea typeface="Meiryo UI" panose="020B0604030504040204" pitchFamily="50" charset="-128"/>
                </a:rPr>
                <a:t>常時介護を</a:t>
              </a:r>
              <a:endParaRPr lang="en-US" altLang="ja-JP" sz="1200">
                <a:solidFill>
                  <a:schemeClr val="tx1"/>
                </a:solidFill>
                <a:latin typeface="Meiryo UI" panose="020B0604030504040204" pitchFamily="50" charset="-128"/>
                <a:ea typeface="Meiryo UI" panose="020B0604030504040204" pitchFamily="50" charset="-128"/>
              </a:endParaRPr>
            </a:p>
            <a:p>
              <a:pPr algn="ctr"/>
              <a:r>
                <a:rPr lang="ja-JP" altLang="en-US" sz="1200">
                  <a:solidFill>
                    <a:schemeClr val="tx1"/>
                  </a:solidFill>
                  <a:latin typeface="Meiryo UI" panose="020B0604030504040204" pitchFamily="50" charset="-128"/>
                  <a:ea typeface="Meiryo UI" panose="020B0604030504040204" pitchFamily="50" charset="-128"/>
                </a:rPr>
                <a:t>必要とする状態</a:t>
              </a:r>
              <a:endParaRPr kumimoji="1" lang="en-US" altLang="ja-JP" sz="1200">
                <a:solidFill>
                  <a:schemeClr val="tx1"/>
                </a:solidFill>
                <a:latin typeface="Meiryo UI" panose="020B0604030504040204" pitchFamily="50" charset="-128"/>
                <a:ea typeface="Meiryo UI" panose="020B0604030504040204" pitchFamily="50" charset="-128"/>
              </a:endParaRPr>
            </a:p>
          </p:txBody>
        </p:sp>
      </p:grpSp>
      <p:grpSp>
        <p:nvGrpSpPr>
          <p:cNvPr id="38" name="グループ化 37">
            <a:extLst>
              <a:ext uri="{FF2B5EF4-FFF2-40B4-BE49-F238E27FC236}">
                <a16:creationId xmlns:a16="http://schemas.microsoft.com/office/drawing/2014/main" id="{514DDC12-B382-A440-E089-BE511198682A}"/>
              </a:ext>
            </a:extLst>
          </p:cNvPr>
          <p:cNvGrpSpPr/>
          <p:nvPr/>
        </p:nvGrpSpPr>
        <p:grpSpPr>
          <a:xfrm>
            <a:off x="8146676" y="409210"/>
            <a:ext cx="1127052" cy="612155"/>
            <a:chOff x="4634704" y="4972933"/>
            <a:chExt cx="1127052" cy="612155"/>
          </a:xfrm>
        </p:grpSpPr>
        <p:sp>
          <p:nvSpPr>
            <p:cNvPr id="17" name="四角形: 角を丸くする 16">
              <a:extLst>
                <a:ext uri="{FF2B5EF4-FFF2-40B4-BE49-F238E27FC236}">
                  <a16:creationId xmlns:a16="http://schemas.microsoft.com/office/drawing/2014/main" id="{27478058-DA54-B7F4-8F2E-E17742F9B061}"/>
                </a:ext>
              </a:extLst>
            </p:cNvPr>
            <p:cNvSpPr/>
            <p:nvPr/>
          </p:nvSpPr>
          <p:spPr>
            <a:xfrm>
              <a:off x="4634704" y="4972933"/>
              <a:ext cx="1127052"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eiryo UI" panose="020B0604030504040204" pitchFamily="50" charset="-128"/>
                  <a:ea typeface="Meiryo UI" panose="020B0604030504040204" pitchFamily="50" charset="-128"/>
                </a:rPr>
                <a:t>介護終了</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27" name="フローチャート: 結合子 26">
              <a:extLst>
                <a:ext uri="{FF2B5EF4-FFF2-40B4-BE49-F238E27FC236}">
                  <a16:creationId xmlns:a16="http://schemas.microsoft.com/office/drawing/2014/main" id="{057476EB-FC4E-59DA-4EEC-403A27FD2461}"/>
                </a:ext>
              </a:extLst>
            </p:cNvPr>
            <p:cNvSpPr>
              <a:spLocks noChangeAspect="1"/>
            </p:cNvSpPr>
            <p:nvPr/>
          </p:nvSpPr>
          <p:spPr>
            <a:xfrm>
              <a:off x="5125646" y="5405088"/>
              <a:ext cx="180004" cy="18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3" name="スライド番号プレースホルダー 82">
            <a:extLst>
              <a:ext uri="{FF2B5EF4-FFF2-40B4-BE49-F238E27FC236}">
                <a16:creationId xmlns:a16="http://schemas.microsoft.com/office/drawing/2014/main" id="{F555D1DB-ED16-3183-B563-1C81703B00FB}"/>
              </a:ext>
            </a:extLst>
          </p:cNvPr>
          <p:cNvSpPr>
            <a:spLocks noGrp="1"/>
          </p:cNvSpPr>
          <p:nvPr>
            <p:ph type="sldNum" sz="quarter" idx="12"/>
          </p:nvPr>
        </p:nvSpPr>
        <p:spPr>
          <a:xfrm>
            <a:off x="7072424" y="6477057"/>
            <a:ext cx="2057400" cy="365125"/>
          </a:xfrm>
        </p:spPr>
        <p:txBody>
          <a:bodyPr/>
          <a:lstStyle/>
          <a:p>
            <a:fld id="{99D362A8-9C72-451F-B3C7-A05A0702FA10}" type="slidenum">
              <a:rPr kumimoji="1" lang="ja-JP" altLang="en-US" smtClean="0">
                <a:latin typeface="Meiryo UI" panose="020B0604030504040204" pitchFamily="50" charset="-128"/>
                <a:ea typeface="Meiryo UI" panose="020B0604030504040204" pitchFamily="50" charset="-128"/>
              </a:rPr>
              <a:t>16</a:t>
            </a:fld>
            <a:endParaRPr kumimoji="1" lang="ja-JP" altLang="en-US">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1E627DF7-2A83-F01F-68F5-24CDFF2262BA}"/>
              </a:ext>
            </a:extLst>
          </p:cNvPr>
          <p:cNvSpPr/>
          <p:nvPr/>
        </p:nvSpPr>
        <p:spPr>
          <a:xfrm>
            <a:off x="-1838" y="-1834"/>
            <a:ext cx="9144000" cy="330427"/>
          </a:xfrm>
          <a:prstGeom prst="rect">
            <a:avLst/>
          </a:prstGeom>
          <a:solidFill>
            <a:srgbClr val="13AE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a:solidFill>
                  <a:schemeClr val="bg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a:solidFill>
                  <a:schemeClr val="bg1"/>
                </a:solidFill>
                <a:latin typeface="メイリオ" panose="020B0604030504040204" pitchFamily="50" charset="-128"/>
                <a:ea typeface="メイリオ" panose="020B0604030504040204" pitchFamily="50" charset="-128"/>
                <a:cs typeface="Meiryo UI" panose="020B0604030504040204" pitchFamily="50" charset="-128"/>
              </a:rPr>
              <a:t>ご参考</a:t>
            </a:r>
            <a:r>
              <a:rPr lang="en-US" altLang="ja-JP">
                <a:solidFill>
                  <a:schemeClr val="bg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a:solidFill>
                  <a:schemeClr val="bg1"/>
                </a:solidFill>
                <a:latin typeface="メイリオ" panose="020B0604030504040204" pitchFamily="50" charset="-128"/>
                <a:ea typeface="メイリオ" panose="020B0604030504040204" pitchFamily="50" charset="-128"/>
                <a:cs typeface="Meiryo UI" panose="020B0604030504040204" pitchFamily="50" charset="-128"/>
              </a:rPr>
              <a:t>介護期の両立支援に関する主な見直し事項</a:t>
            </a:r>
          </a:p>
        </p:txBody>
      </p:sp>
      <p:cxnSp>
        <p:nvCxnSpPr>
          <p:cNvPr id="122" name="直線コネクタ 121">
            <a:extLst>
              <a:ext uri="{FF2B5EF4-FFF2-40B4-BE49-F238E27FC236}">
                <a16:creationId xmlns:a16="http://schemas.microsoft.com/office/drawing/2014/main" id="{4B9B3686-8E91-31A1-08F0-8B826ED81BD9}"/>
              </a:ext>
            </a:extLst>
          </p:cNvPr>
          <p:cNvCxnSpPr/>
          <p:nvPr/>
        </p:nvCxnSpPr>
        <p:spPr>
          <a:xfrm>
            <a:off x="8735026" y="1004923"/>
            <a:ext cx="8820" cy="370800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 name="直線コネクタ 1">
            <a:extLst>
              <a:ext uri="{FF2B5EF4-FFF2-40B4-BE49-F238E27FC236}">
                <a16:creationId xmlns:a16="http://schemas.microsoft.com/office/drawing/2014/main" id="{6DB723B5-96A4-CE82-CE70-25C84153D392}"/>
              </a:ext>
            </a:extLst>
          </p:cNvPr>
          <p:cNvCxnSpPr/>
          <p:nvPr/>
        </p:nvCxnSpPr>
        <p:spPr>
          <a:xfrm>
            <a:off x="529712" y="1003987"/>
            <a:ext cx="8820" cy="3708000"/>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128A14CC-5043-F0C2-01DC-F9E936DB12BB}"/>
              </a:ext>
            </a:extLst>
          </p:cNvPr>
          <p:cNvSpPr/>
          <p:nvPr/>
        </p:nvSpPr>
        <p:spPr>
          <a:xfrm>
            <a:off x="529711" y="1204068"/>
            <a:ext cx="8208000" cy="540000"/>
          </a:xfrm>
          <a:prstGeom prst="rect">
            <a:avLst/>
          </a:prstGeom>
          <a:solidFill>
            <a:srgbClr val="8FD7C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eiryo UI" panose="020B0604030504040204" pitchFamily="50" charset="-128"/>
                <a:ea typeface="Meiryo UI" panose="020B0604030504040204" pitchFamily="50" charset="-128"/>
              </a:rPr>
              <a:t>介護休業</a:t>
            </a:r>
            <a:endParaRPr lang="en-US" altLang="ja-JP" sz="800">
              <a:solidFill>
                <a:schemeClr val="tx1"/>
              </a:solidFill>
              <a:latin typeface="Meiryo UI" panose="020B0604030504040204" pitchFamily="50" charset="-128"/>
              <a:ea typeface="Meiryo UI" panose="020B0604030504040204" pitchFamily="50" charset="-128"/>
            </a:endParaRPr>
          </a:p>
          <a:p>
            <a:r>
              <a:rPr lang="ja-JP" altLang="en-US" sz="800">
                <a:solidFill>
                  <a:schemeClr val="tx1"/>
                </a:solidFill>
                <a:latin typeface="Meiryo UI" panose="020B0604030504040204" pitchFamily="50" charset="-128"/>
                <a:ea typeface="Meiryo UI" panose="020B0604030504040204" pitchFamily="50" charset="-128"/>
              </a:rPr>
              <a:t>　介護体制を構築して働きながら対応できるようにするための休業。対象家族１人につき、通算</a:t>
            </a:r>
            <a:r>
              <a:rPr lang="en-US" altLang="ja-JP" sz="800">
                <a:solidFill>
                  <a:schemeClr val="tx1"/>
                </a:solidFill>
                <a:latin typeface="Meiryo UI" panose="020B0604030504040204" pitchFamily="50" charset="-128"/>
                <a:ea typeface="Meiryo UI" panose="020B0604030504040204" pitchFamily="50" charset="-128"/>
              </a:rPr>
              <a:t>93</a:t>
            </a:r>
            <a:r>
              <a:rPr lang="ja-JP" altLang="en-US" sz="800">
                <a:solidFill>
                  <a:schemeClr val="tx1"/>
                </a:solidFill>
                <a:latin typeface="Meiryo UI" panose="020B0604030504040204" pitchFamily="50" charset="-128"/>
                <a:ea typeface="Meiryo UI" panose="020B0604030504040204" pitchFamily="50" charset="-128"/>
              </a:rPr>
              <a:t>日、３回まで分割可能</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D389B641-2867-629A-A13D-D51ADDB6EC19}"/>
              </a:ext>
            </a:extLst>
          </p:cNvPr>
          <p:cNvSpPr/>
          <p:nvPr/>
        </p:nvSpPr>
        <p:spPr>
          <a:xfrm>
            <a:off x="531853" y="3372742"/>
            <a:ext cx="8208000" cy="540000"/>
          </a:xfrm>
          <a:prstGeom prst="rect">
            <a:avLst/>
          </a:prstGeom>
          <a:solidFill>
            <a:srgbClr val="8FD7C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eiryo UI" panose="020B0604030504040204" pitchFamily="50" charset="-128"/>
                <a:ea typeface="Meiryo UI" panose="020B0604030504040204" pitchFamily="50" charset="-128"/>
              </a:rPr>
              <a:t>所定外労働の制限（残業制限）・深夜業の制限</a:t>
            </a:r>
            <a:endParaRPr lang="en-US" altLang="ja-JP" sz="800">
              <a:solidFill>
                <a:schemeClr val="tx1"/>
              </a:solidFill>
              <a:latin typeface="Meiryo UI" panose="020B0604030504040204" pitchFamily="50" charset="-128"/>
              <a:ea typeface="Meiryo UI" panose="020B0604030504040204" pitchFamily="50" charset="-128"/>
            </a:endParaRPr>
          </a:p>
          <a:p>
            <a:r>
              <a:rPr lang="ja-JP" altLang="en-US" sz="800">
                <a:solidFill>
                  <a:schemeClr val="tx1"/>
                </a:solidFill>
                <a:latin typeface="Meiryo UI" panose="020B0604030504040204" pitchFamily="50" charset="-128"/>
                <a:ea typeface="Meiryo UI" panose="020B0604030504040204" pitchFamily="50" charset="-128"/>
              </a:rPr>
              <a:t>　時間外労働の制限：１ヵ月</a:t>
            </a:r>
            <a:r>
              <a:rPr lang="en-US" altLang="ja-JP" sz="800">
                <a:solidFill>
                  <a:schemeClr val="tx1"/>
                </a:solidFill>
                <a:latin typeface="Meiryo UI" panose="020B0604030504040204" pitchFamily="50" charset="-128"/>
                <a:ea typeface="Meiryo UI" panose="020B0604030504040204" pitchFamily="50" charset="-128"/>
              </a:rPr>
              <a:t>24</a:t>
            </a:r>
            <a:r>
              <a:rPr lang="ja-JP" altLang="en-US" sz="800">
                <a:solidFill>
                  <a:schemeClr val="tx1"/>
                </a:solidFill>
                <a:latin typeface="Meiryo UI" panose="020B0604030504040204" pitchFamily="50" charset="-128"/>
                <a:ea typeface="Meiryo UI" panose="020B0604030504040204" pitchFamily="50" charset="-128"/>
              </a:rPr>
              <a:t>時間、１年</a:t>
            </a:r>
            <a:r>
              <a:rPr lang="en-US" altLang="ja-JP" sz="800">
                <a:solidFill>
                  <a:schemeClr val="tx1"/>
                </a:solidFill>
                <a:latin typeface="Meiryo UI" panose="020B0604030504040204" pitchFamily="50" charset="-128"/>
                <a:ea typeface="Meiryo UI" panose="020B0604030504040204" pitchFamily="50" charset="-128"/>
              </a:rPr>
              <a:t>150</a:t>
            </a:r>
            <a:r>
              <a:rPr lang="ja-JP" altLang="en-US" sz="800">
                <a:solidFill>
                  <a:schemeClr val="tx1"/>
                </a:solidFill>
                <a:latin typeface="Meiryo UI" panose="020B0604030504040204" pitchFamily="50" charset="-128"/>
                <a:ea typeface="Meiryo UI" panose="020B0604030504040204" pitchFamily="50" charset="-128"/>
              </a:rPr>
              <a:t>時間を超える時間外労働を制限、深夜業：午後</a:t>
            </a:r>
            <a:r>
              <a:rPr lang="en-US" altLang="ja-JP" sz="800">
                <a:solidFill>
                  <a:schemeClr val="tx1"/>
                </a:solidFill>
                <a:latin typeface="Meiryo UI" panose="020B0604030504040204" pitchFamily="50" charset="-128"/>
                <a:ea typeface="Meiryo UI" panose="020B0604030504040204" pitchFamily="50" charset="-128"/>
              </a:rPr>
              <a:t>10</a:t>
            </a:r>
            <a:r>
              <a:rPr lang="ja-JP" altLang="en-US" sz="800">
                <a:solidFill>
                  <a:schemeClr val="tx1"/>
                </a:solidFill>
                <a:latin typeface="Meiryo UI" panose="020B0604030504040204" pitchFamily="50" charset="-128"/>
                <a:ea typeface="Meiryo UI" panose="020B0604030504040204" pitchFamily="50" charset="-128"/>
              </a:rPr>
              <a:t>時～午前５時までの就業を制限</a:t>
            </a:r>
            <a:br>
              <a:rPr lang="en-US" altLang="ja-JP" sz="800">
                <a:solidFill>
                  <a:schemeClr val="tx1"/>
                </a:solidFill>
                <a:latin typeface="Meiryo UI" panose="020B0604030504040204" pitchFamily="50" charset="-128"/>
                <a:ea typeface="Meiryo UI" panose="020B0604030504040204" pitchFamily="50" charset="-128"/>
              </a:rPr>
            </a:br>
            <a:r>
              <a:rPr lang="ja-JP" altLang="en-US" sz="800">
                <a:solidFill>
                  <a:schemeClr val="tx1"/>
                </a:solidFill>
                <a:latin typeface="Meiryo UI" panose="020B0604030504040204" pitchFamily="50" charset="-128"/>
                <a:ea typeface="Meiryo UI" panose="020B0604030504040204" pitchFamily="50" charset="-128"/>
              </a:rPr>
              <a:t>　いずれも介護終了まで何回でも取得可能</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2125C094-E6CC-8329-2927-B367D56B09FC}"/>
              </a:ext>
            </a:extLst>
          </p:cNvPr>
          <p:cNvSpPr/>
          <p:nvPr/>
        </p:nvSpPr>
        <p:spPr>
          <a:xfrm>
            <a:off x="520564" y="1926771"/>
            <a:ext cx="8208000" cy="540000"/>
          </a:xfrm>
          <a:prstGeom prst="rect">
            <a:avLst/>
          </a:prstGeom>
          <a:solidFill>
            <a:srgbClr val="8FD7C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eiryo UI" panose="020B0604030504040204" pitchFamily="50" charset="-128"/>
                <a:ea typeface="Meiryo UI" panose="020B0604030504040204" pitchFamily="50" charset="-128"/>
              </a:rPr>
              <a:t>介護休暇</a:t>
            </a:r>
            <a:endParaRPr lang="en-US" altLang="ja-JP" sz="800">
              <a:solidFill>
                <a:schemeClr val="tx1"/>
              </a:solidFill>
              <a:latin typeface="Meiryo UI" panose="020B0604030504040204" pitchFamily="50" charset="-128"/>
              <a:ea typeface="Meiryo UI" panose="020B0604030504040204" pitchFamily="50" charset="-128"/>
            </a:endParaRPr>
          </a:p>
          <a:p>
            <a:r>
              <a:rPr lang="ja-JP" altLang="en-US" sz="800">
                <a:solidFill>
                  <a:schemeClr val="tx1"/>
                </a:solidFill>
                <a:latin typeface="Meiryo UI" panose="020B0604030504040204" pitchFamily="50" charset="-128"/>
                <a:ea typeface="Meiryo UI" panose="020B0604030504040204" pitchFamily="50" charset="-128"/>
              </a:rPr>
              <a:t>　要介護状態の家族の介護・世話をするための休暇。介護終了まで年間５日（対象家族が２人以上の場合は</a:t>
            </a:r>
            <a:r>
              <a:rPr lang="en-US" altLang="ja-JP" sz="800">
                <a:solidFill>
                  <a:schemeClr val="tx1"/>
                </a:solidFill>
                <a:latin typeface="Meiryo UI" panose="020B0604030504040204" pitchFamily="50" charset="-128"/>
                <a:ea typeface="Meiryo UI" panose="020B0604030504040204" pitchFamily="50" charset="-128"/>
              </a:rPr>
              <a:t>10</a:t>
            </a:r>
            <a:r>
              <a:rPr lang="ja-JP" altLang="en-US" sz="800">
                <a:solidFill>
                  <a:schemeClr val="tx1"/>
                </a:solidFill>
                <a:latin typeface="Meiryo UI" panose="020B0604030504040204" pitchFamily="50" charset="-128"/>
                <a:ea typeface="Meiryo UI" panose="020B0604030504040204" pitchFamily="50" charset="-128"/>
              </a:rPr>
              <a:t>日）、時間単位で取得可能</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5FBFB917-BF08-2FBD-2D36-C0EE81D51E83}"/>
              </a:ext>
            </a:extLst>
          </p:cNvPr>
          <p:cNvSpPr/>
          <p:nvPr/>
        </p:nvSpPr>
        <p:spPr>
          <a:xfrm>
            <a:off x="525585" y="2637444"/>
            <a:ext cx="8208000" cy="540000"/>
          </a:xfrm>
          <a:prstGeom prst="rect">
            <a:avLst/>
          </a:prstGeom>
          <a:solidFill>
            <a:srgbClr val="8FD7C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eiryo UI" panose="020B0604030504040204" pitchFamily="50" charset="-128"/>
                <a:ea typeface="Meiryo UI" panose="020B0604030504040204" pitchFamily="50" charset="-128"/>
              </a:rPr>
              <a:t>所定外労働の免除（残業免除）</a:t>
            </a:r>
            <a:endParaRPr lang="en-US" altLang="ja-JP" sz="800">
              <a:solidFill>
                <a:schemeClr val="tx1"/>
              </a:solidFill>
              <a:latin typeface="Meiryo UI" panose="020B0604030504040204" pitchFamily="50" charset="-128"/>
              <a:ea typeface="Meiryo UI" panose="020B0604030504040204" pitchFamily="50" charset="-128"/>
            </a:endParaRPr>
          </a:p>
          <a:p>
            <a:r>
              <a:rPr lang="ja-JP" altLang="en-US" sz="800">
                <a:solidFill>
                  <a:schemeClr val="tx1"/>
                </a:solidFill>
                <a:latin typeface="Meiryo UI" panose="020B0604030504040204" pitchFamily="50" charset="-128"/>
                <a:ea typeface="Meiryo UI" panose="020B0604030504040204" pitchFamily="50" charset="-128"/>
              </a:rPr>
              <a:t>　介護終了まで何回でも取得可能</a:t>
            </a:r>
            <a:endParaRPr lang="en-US" altLang="ja-JP" sz="800">
              <a:solidFill>
                <a:schemeClr val="tx1"/>
              </a:solidFill>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E669BDE7-7C68-E644-9C9E-BCFD41F0D5C7}"/>
              </a:ext>
            </a:extLst>
          </p:cNvPr>
          <p:cNvSpPr/>
          <p:nvPr/>
        </p:nvSpPr>
        <p:spPr>
          <a:xfrm>
            <a:off x="527026" y="4108040"/>
            <a:ext cx="8208000" cy="540000"/>
          </a:xfrm>
          <a:prstGeom prst="rect">
            <a:avLst/>
          </a:prstGeom>
          <a:solidFill>
            <a:srgbClr val="8FD7C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latin typeface="Meiryo UI" panose="020B0604030504040204" pitchFamily="50" charset="-128"/>
                <a:ea typeface="Meiryo UI" panose="020B0604030504040204" pitchFamily="50" charset="-128"/>
              </a:rPr>
              <a:t>選択的措置義務</a:t>
            </a:r>
            <a:endParaRPr lang="en-US" altLang="ja-JP" sz="800">
              <a:solidFill>
                <a:schemeClr val="tx1"/>
              </a:solidFill>
              <a:latin typeface="Meiryo UI" panose="020B0604030504040204" pitchFamily="50" charset="-128"/>
              <a:ea typeface="Meiryo UI" panose="020B0604030504040204" pitchFamily="50" charset="-128"/>
            </a:endParaRPr>
          </a:p>
          <a:p>
            <a:r>
              <a:rPr lang="ja-JP" altLang="en-US" sz="800">
                <a:solidFill>
                  <a:schemeClr val="tx1"/>
                </a:solidFill>
                <a:latin typeface="Meiryo UI" panose="020B0604030504040204" pitchFamily="50" charset="-128"/>
                <a:ea typeface="Meiryo UI" panose="020B0604030504040204" pitchFamily="50" charset="-128"/>
              </a:rPr>
              <a:t>　事業主は利用開始から３年以上の期間内で２回以上、短時間勤務・フレックスタイム・時差出勤・費用助成のいずれかを利用できる措置を講じる義務</a:t>
            </a:r>
            <a:endParaRPr lang="en-US" altLang="ja-JP" sz="800">
              <a:solidFill>
                <a:schemeClr val="tx1"/>
              </a:solidFill>
              <a:latin typeface="Meiryo UI" panose="020B0604030504040204" pitchFamily="50" charset="-128"/>
              <a:ea typeface="Meiryo UI" panose="020B0604030504040204" pitchFamily="50" charset="-128"/>
            </a:endParaRPr>
          </a:p>
        </p:txBody>
      </p:sp>
      <p:grpSp>
        <p:nvGrpSpPr>
          <p:cNvPr id="41" name="グループ化 40">
            <a:extLst>
              <a:ext uri="{FF2B5EF4-FFF2-40B4-BE49-F238E27FC236}">
                <a16:creationId xmlns:a16="http://schemas.microsoft.com/office/drawing/2014/main" id="{72C56EED-36C6-A19D-9F85-BF54D7138E5D}"/>
              </a:ext>
            </a:extLst>
          </p:cNvPr>
          <p:cNvGrpSpPr/>
          <p:nvPr/>
        </p:nvGrpSpPr>
        <p:grpSpPr>
          <a:xfrm>
            <a:off x="1251717" y="6573647"/>
            <a:ext cx="1937318" cy="182612"/>
            <a:chOff x="838200" y="6278463"/>
            <a:chExt cx="1937318" cy="182612"/>
          </a:xfrm>
        </p:grpSpPr>
        <p:sp>
          <p:nvSpPr>
            <p:cNvPr id="42" name="正方形/長方形 41">
              <a:extLst>
                <a:ext uri="{FF2B5EF4-FFF2-40B4-BE49-F238E27FC236}">
                  <a16:creationId xmlns:a16="http://schemas.microsoft.com/office/drawing/2014/main" id="{49C172E1-59F7-D66D-778A-EC5B942974B9}"/>
                </a:ext>
              </a:extLst>
            </p:cNvPr>
            <p:cNvSpPr>
              <a:spLocks noChangeAspect="1"/>
            </p:cNvSpPr>
            <p:nvPr/>
          </p:nvSpPr>
          <p:spPr>
            <a:xfrm>
              <a:off x="838200" y="6278463"/>
              <a:ext cx="179776" cy="180000"/>
            </a:xfrm>
            <a:prstGeom prst="rect">
              <a:avLst/>
            </a:prstGeom>
            <a:solidFill>
              <a:srgbClr val="8FD7CA"/>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sp>
          <p:nvSpPr>
            <p:cNvPr id="43" name="正方形/長方形 42">
              <a:extLst>
                <a:ext uri="{FF2B5EF4-FFF2-40B4-BE49-F238E27FC236}">
                  <a16:creationId xmlns:a16="http://schemas.microsoft.com/office/drawing/2014/main" id="{B2233CB2-D5A0-BBA2-4E12-4959EAA3691E}"/>
                </a:ext>
              </a:extLst>
            </p:cNvPr>
            <p:cNvSpPr/>
            <p:nvPr/>
          </p:nvSpPr>
          <p:spPr>
            <a:xfrm>
              <a:off x="1083518" y="6281075"/>
              <a:ext cx="1692000" cy="180000"/>
            </a:xfrm>
            <a:prstGeom prst="rect">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a:solidFill>
                    <a:schemeClr val="tx1"/>
                  </a:solidFill>
                  <a:latin typeface="Meiryo UI" panose="020B0604030504040204" pitchFamily="50" charset="-128"/>
                  <a:ea typeface="Meiryo UI" panose="020B0604030504040204" pitchFamily="50" charset="-128"/>
                </a:rPr>
                <a:t>育介法の権利・措置義務（現行）</a:t>
              </a:r>
              <a:endParaRPr kumimoji="1" lang="ja-JP" altLang="en-US" sz="800">
                <a:solidFill>
                  <a:schemeClr val="tx1"/>
                </a:solidFill>
                <a:latin typeface="Meiryo UI" panose="020B0604030504040204" pitchFamily="50" charset="-128"/>
                <a:ea typeface="Meiryo UI" panose="020B0604030504040204" pitchFamily="50" charset="-128"/>
              </a:endParaRPr>
            </a:p>
          </p:txBody>
        </p:sp>
      </p:grpSp>
      <p:grpSp>
        <p:nvGrpSpPr>
          <p:cNvPr id="44" name="グループ化 43">
            <a:extLst>
              <a:ext uri="{FF2B5EF4-FFF2-40B4-BE49-F238E27FC236}">
                <a16:creationId xmlns:a16="http://schemas.microsoft.com/office/drawing/2014/main" id="{F2758397-5C00-F3F2-7B18-0920FDF8B329}"/>
              </a:ext>
            </a:extLst>
          </p:cNvPr>
          <p:cNvGrpSpPr/>
          <p:nvPr/>
        </p:nvGrpSpPr>
        <p:grpSpPr>
          <a:xfrm>
            <a:off x="163512" y="6573440"/>
            <a:ext cx="1022663" cy="180000"/>
            <a:chOff x="838200" y="6278463"/>
            <a:chExt cx="1022663" cy="180000"/>
          </a:xfrm>
        </p:grpSpPr>
        <p:sp>
          <p:nvSpPr>
            <p:cNvPr id="45" name="正方形/長方形 44">
              <a:extLst>
                <a:ext uri="{FF2B5EF4-FFF2-40B4-BE49-F238E27FC236}">
                  <a16:creationId xmlns:a16="http://schemas.microsoft.com/office/drawing/2014/main" id="{7DBD9076-7E42-95CA-5569-DBE7F3A0DD43}"/>
                </a:ext>
              </a:extLst>
            </p:cNvPr>
            <p:cNvSpPr>
              <a:spLocks noChangeAspect="1"/>
            </p:cNvSpPr>
            <p:nvPr/>
          </p:nvSpPr>
          <p:spPr>
            <a:xfrm>
              <a:off x="838200" y="6278463"/>
              <a:ext cx="179776" cy="180000"/>
            </a:xfrm>
            <a:prstGeom prst="rect">
              <a:avLst/>
            </a:prstGeom>
            <a:noFill/>
            <a:ln w="19050">
              <a:solidFill>
                <a:srgbClr val="FF968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365DC410-E602-23CC-895C-D12AAC4899BB}"/>
                </a:ext>
              </a:extLst>
            </p:cNvPr>
            <p:cNvSpPr/>
            <p:nvPr/>
          </p:nvSpPr>
          <p:spPr>
            <a:xfrm>
              <a:off x="1083518" y="6281075"/>
              <a:ext cx="777345" cy="177388"/>
            </a:xfrm>
            <a:prstGeom prst="rect">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Meiryo UI" panose="020B0604030504040204" pitchFamily="50" charset="-128"/>
                  <a:ea typeface="Meiryo UI" panose="020B0604030504040204" pitchFamily="50" charset="-128"/>
                </a:rPr>
                <a:t>見直し事項</a:t>
              </a:r>
            </a:p>
          </p:txBody>
        </p:sp>
      </p:grpSp>
      <p:sp>
        <p:nvSpPr>
          <p:cNvPr id="47" name="四角形: 角を丸くする 46">
            <a:extLst>
              <a:ext uri="{FF2B5EF4-FFF2-40B4-BE49-F238E27FC236}">
                <a16:creationId xmlns:a16="http://schemas.microsoft.com/office/drawing/2014/main" id="{FE0AEC4B-F652-82F8-F445-CE8218409393}"/>
              </a:ext>
            </a:extLst>
          </p:cNvPr>
          <p:cNvSpPr/>
          <p:nvPr/>
        </p:nvSpPr>
        <p:spPr>
          <a:xfrm>
            <a:off x="106162" y="4892799"/>
            <a:ext cx="8928000" cy="1467392"/>
          </a:xfrm>
          <a:prstGeom prst="roundRect">
            <a:avLst>
              <a:gd name="adj" fmla="val 7615"/>
            </a:avLst>
          </a:prstGeom>
          <a:noFill/>
          <a:ln w="19050">
            <a:solidFill>
              <a:srgbClr val="FF9687"/>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200" dirty="0">
                <a:solidFill>
                  <a:prstClr val="black"/>
                </a:solidFill>
                <a:latin typeface="Meiryo UI" panose="020B0604030504040204" pitchFamily="50" charset="-128"/>
                <a:ea typeface="Meiryo UI" panose="020B0604030504040204" pitchFamily="50" charset="-128"/>
              </a:rPr>
              <a:t>事業主の措置義務</a:t>
            </a:r>
            <a:endParaRPr lang="en-US" altLang="ja-JP" sz="1200" dirty="0">
              <a:solidFill>
                <a:prstClr val="black"/>
              </a:solidFill>
              <a:latin typeface="Meiryo UI" panose="020B0604030504040204" pitchFamily="50" charset="-128"/>
              <a:ea typeface="Meiryo UI" panose="020B0604030504040204" pitchFamily="50" charset="-128"/>
            </a:endParaRPr>
          </a:p>
          <a:p>
            <a:pPr marL="180000" marR="0" lvl="0" algn="l" defTabSz="914400" rtl="0" eaLnBrk="1" fontAlgn="auto" latinLnBrk="0" hangingPunct="1">
              <a:lnSpc>
                <a:spcPct val="100000"/>
              </a:lnSpc>
              <a:spcBef>
                <a:spcPts val="0"/>
              </a:spcBef>
              <a:spcAft>
                <a:spcPts val="0"/>
              </a:spcAft>
              <a:buClrTx/>
              <a:buSzTx/>
              <a:tabLst/>
              <a:defRPr/>
            </a:pPr>
            <a:r>
              <a:rPr lang="ja-JP" altLang="en-US" sz="1200" dirty="0">
                <a:solidFill>
                  <a:prstClr val="black"/>
                </a:solidFill>
                <a:latin typeface="Meiryo UI" panose="020B0604030504040204" pitchFamily="50" charset="-128"/>
                <a:ea typeface="Meiryo UI" panose="020B0604030504040204" pitchFamily="50" charset="-128"/>
              </a:rPr>
              <a:t>①介護に直面した労働者が申出をした場合、両立支援制度に関する情報の個別周知・意向確認</a:t>
            </a:r>
            <a:endParaRPr lang="en-US" altLang="ja-JP" sz="1200" dirty="0">
              <a:solidFill>
                <a:prstClr val="black"/>
              </a:solidFill>
              <a:latin typeface="Meiryo UI" panose="020B0604030504040204" pitchFamily="50" charset="-128"/>
              <a:ea typeface="Meiryo UI" panose="020B0604030504040204" pitchFamily="50" charset="-128"/>
            </a:endParaRPr>
          </a:p>
          <a:p>
            <a:pPr marL="180000" marR="0" lvl="0" algn="l" defTabSz="914400" rtl="0" eaLnBrk="1" fontAlgn="auto" latinLnBrk="0" hangingPunct="1">
              <a:lnSpc>
                <a:spcPct val="100000"/>
              </a:lnSpc>
              <a:spcBef>
                <a:spcPts val="0"/>
              </a:spcBef>
              <a:spcAft>
                <a:spcPts val="0"/>
              </a:spcAft>
              <a:buClrTx/>
              <a:buSzTx/>
              <a:tabLst/>
              <a:defRPr/>
            </a:pPr>
            <a:r>
              <a:rPr lang="ja-JP" altLang="en-US" sz="1200" dirty="0">
                <a:solidFill>
                  <a:prstClr val="black"/>
                </a:solidFill>
                <a:latin typeface="Meiryo UI" panose="020B0604030504040204" pitchFamily="50" charset="-128"/>
                <a:ea typeface="Meiryo UI" panose="020B0604030504040204" pitchFamily="50" charset="-128"/>
              </a:rPr>
              <a:t>②介護に直面する前の早い段階（</a:t>
            </a:r>
            <a:r>
              <a:rPr lang="en-US" altLang="ja-JP" sz="1200" dirty="0">
                <a:solidFill>
                  <a:prstClr val="black"/>
                </a:solidFill>
                <a:latin typeface="Meiryo UI" panose="020B0604030504040204" pitchFamily="50" charset="-128"/>
                <a:ea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rPr>
              <a:t>歳等）の両立支援制度等に関する情報提供（あわせて介護保険制度の周知を行うことが望ましい）</a:t>
            </a:r>
            <a:endParaRPr lang="en-US" altLang="ja-JP" sz="1200" dirty="0">
              <a:solidFill>
                <a:prstClr val="black"/>
              </a:solidFill>
              <a:latin typeface="Meiryo UI" panose="020B0604030504040204" pitchFamily="50" charset="-128"/>
              <a:ea typeface="Meiryo UI" panose="020B0604030504040204" pitchFamily="50" charset="-128"/>
            </a:endParaRPr>
          </a:p>
          <a:p>
            <a:pPr marL="180000" marR="0" lvl="0" algn="l" defTabSz="914400" rtl="0" eaLnBrk="1" fontAlgn="auto" latinLnBrk="0" hangingPunct="1">
              <a:lnSpc>
                <a:spcPct val="100000"/>
              </a:lnSpc>
              <a:spcBef>
                <a:spcPts val="0"/>
              </a:spcBef>
              <a:spcAft>
                <a:spcPts val="0"/>
              </a:spcAft>
              <a:buClrTx/>
              <a:buSzTx/>
              <a:tabLst/>
              <a:defRPr/>
            </a:pPr>
            <a:r>
              <a:rPr lang="ja-JP" altLang="en-US" sz="1200" dirty="0">
                <a:solidFill>
                  <a:prstClr val="black"/>
                </a:solidFill>
                <a:latin typeface="Meiryo UI" panose="020B0604030504040204" pitchFamily="50" charset="-128"/>
                <a:ea typeface="Meiryo UI" panose="020B0604030504040204" pitchFamily="50" charset="-128"/>
              </a:rPr>
              <a:t>③研修や相談窓口の設置等の雇用環境の整備</a:t>
            </a:r>
            <a:endParaRPr lang="en-US" altLang="ja-JP" sz="1200" dirty="0">
              <a:solidFill>
                <a:prstClr val="black"/>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200" dirty="0">
                <a:solidFill>
                  <a:prstClr val="black"/>
                </a:solidFill>
                <a:latin typeface="Meiryo UI" panose="020B0604030504040204" pitchFamily="50" charset="-128"/>
                <a:ea typeface="Meiryo UI" panose="020B0604030504040204" pitchFamily="50" charset="-128"/>
              </a:rPr>
              <a:t>介護期の働き方として、労働者がテレワークを選択できるよう事業主の努力義務化</a:t>
            </a:r>
            <a:endParaRPr lang="en-US" altLang="ja-JP" sz="1200" dirty="0">
              <a:solidFill>
                <a:prstClr val="black"/>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200" dirty="0">
                <a:solidFill>
                  <a:prstClr val="black"/>
                </a:solidFill>
                <a:latin typeface="Meiryo UI" panose="020B0604030504040204" pitchFamily="50" charset="-128"/>
                <a:ea typeface="Meiryo UI" panose="020B0604030504040204" pitchFamily="50" charset="-128"/>
              </a:rPr>
              <a:t>介護休暇の勤続６ヵ月未満の労働者を労使協定で除外できる仕組みの廃止</a:t>
            </a:r>
            <a:endParaRPr lang="en-US" altLang="ja-JP" sz="12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7282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9577085-C925-4639-4E4E-DF5C75ACAC0A}"/>
              </a:ext>
            </a:extLst>
          </p:cNvPr>
          <p:cNvSpPr>
            <a:spLocks noGrp="1"/>
          </p:cNvSpPr>
          <p:nvPr>
            <p:ph type="sldNum" sz="quarter" idx="12"/>
          </p:nvPr>
        </p:nvSpPr>
        <p:spPr>
          <a:xfrm>
            <a:off x="7086600" y="6484003"/>
            <a:ext cx="2057400" cy="365125"/>
          </a:xfrm>
        </p:spPr>
        <p:txBody>
          <a:bodyPr/>
          <a:lstStyle/>
          <a:p>
            <a:fld id="{99D362A8-9C72-451F-B3C7-A05A0702FA10}" type="slidenum">
              <a:rPr kumimoji="1" lang="ja-JP" altLang="en-US" smtClean="0">
                <a:latin typeface="Meiryo UI" panose="020B0604030504040204" pitchFamily="50" charset="-128"/>
                <a:ea typeface="Meiryo UI" panose="020B0604030504040204" pitchFamily="50" charset="-128"/>
              </a:rPr>
              <a:t>17</a:t>
            </a:fld>
            <a:endParaRPr kumimoji="1" lang="ja-JP" altLang="en-US">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FEBB327-EA9F-4F9E-2EAC-6A35D72CEF86}"/>
              </a:ext>
            </a:extLst>
          </p:cNvPr>
          <p:cNvSpPr/>
          <p:nvPr/>
        </p:nvSpPr>
        <p:spPr>
          <a:xfrm>
            <a:off x="-1838" y="-242"/>
            <a:ext cx="9144000" cy="330427"/>
          </a:xfrm>
          <a:prstGeom prst="rect">
            <a:avLst/>
          </a:prstGeom>
          <a:solidFill>
            <a:srgbClr val="13AE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a:latin typeface="メイリオ" panose="020B0604030504040204" pitchFamily="50" charset="-128"/>
                <a:ea typeface="メイリオ" panose="020B0604030504040204" pitchFamily="50" charset="-128"/>
                <a:cs typeface="Meiryo UI" panose="020B0604030504040204" pitchFamily="50" charset="-128"/>
              </a:rPr>
              <a:t>４．見直しのポイント</a:t>
            </a:r>
          </a:p>
        </p:txBody>
      </p:sp>
      <p:sp>
        <p:nvSpPr>
          <p:cNvPr id="8" name="四角形: 角を丸くする 7">
            <a:extLst>
              <a:ext uri="{FF2B5EF4-FFF2-40B4-BE49-F238E27FC236}">
                <a16:creationId xmlns:a16="http://schemas.microsoft.com/office/drawing/2014/main" id="{0056981A-9977-6789-E928-339DBF370300}"/>
              </a:ext>
            </a:extLst>
          </p:cNvPr>
          <p:cNvSpPr/>
          <p:nvPr/>
        </p:nvSpPr>
        <p:spPr>
          <a:xfrm>
            <a:off x="130340" y="673502"/>
            <a:ext cx="3888000" cy="288000"/>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rPr>
              <a:t>）親と子のための選べる働き方制度</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9" name="四角形: 角を丸くする 18">
            <a:extLst>
              <a:ext uri="{FF2B5EF4-FFF2-40B4-BE49-F238E27FC236}">
                <a16:creationId xmlns:a16="http://schemas.microsoft.com/office/drawing/2014/main" id="{F1EBE410-9DA8-83D6-AEC4-E0AF5FB09C38}"/>
              </a:ext>
            </a:extLst>
          </p:cNvPr>
          <p:cNvSpPr/>
          <p:nvPr/>
        </p:nvSpPr>
        <p:spPr>
          <a:xfrm>
            <a:off x="130340" y="992608"/>
            <a:ext cx="8748000" cy="5756812"/>
          </a:xfrm>
          <a:prstGeom prst="roundRect">
            <a:avLst>
              <a:gd name="adj" fmla="val 85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子が３歳以降小学校就学前までについて、労働者が柔軟な働き方を活用してフルタイムでも働ける措置を選ぶことができるようにするための制度</a:t>
            </a:r>
            <a:r>
              <a:rPr kumimoji="1" lang="ja-JP" altLang="en-US" sz="1200" b="0" i="0" u="none" strike="noStrike" kern="1200" cap="none" spc="0" normalizeH="0" baseline="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事業主が柔軟な５つの働き方から、労働者が選択可能なものを２つ以上選択して措置（労働者は１つを選ぶ）</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＜選択措置＞</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始業時刻等の変更</a:t>
            </a:r>
            <a:endParaRPr lang="en-US" altLang="ja-JP" sz="1200" dirty="0">
              <a:solidFill>
                <a:prstClr val="black"/>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フルタイム勤務を前提として、フレックスタイム制もしくは始業・終業時刻の繰上げ・繰下げ（時差出勤）のいずれか１つを措置</a:t>
            </a:r>
            <a:endParaRPr lang="en-US" altLang="ja-JP" sz="1200" dirty="0">
              <a:solidFill>
                <a:prstClr val="black"/>
              </a:solidFill>
              <a:latin typeface="Meiryo UI" panose="020B0604030504040204" pitchFamily="50" charset="-128"/>
              <a:ea typeface="Meiryo UI" panose="020B0604030504040204" pitchFamily="50" charset="-128"/>
            </a:endParaRP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startAt="2"/>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テレワーク等</a:t>
            </a:r>
            <a:endParaRPr lang="en-US" altLang="ja-JP" sz="1200" dirty="0">
              <a:solidFill>
                <a:prstClr val="black"/>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時間単位の実施を可能とし、勤務日の半数程度（週５日勤務の労働者の場合、１ヵ月</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 </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日）の基準を設ける</a:t>
            </a:r>
            <a:endParaRPr lang="en-US" altLang="ja-JP" sz="1200" dirty="0">
              <a:solidFill>
                <a:prstClr val="black"/>
              </a:solidFill>
              <a:latin typeface="Meiryo UI" panose="020B0604030504040204" pitchFamily="50" charset="-128"/>
              <a:ea typeface="Meiryo UI" panose="020B0604030504040204" pitchFamily="50" charset="-128"/>
            </a:endParaRP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startAt="3"/>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短時間勤務制度</a:t>
            </a:r>
            <a:endParaRPr lang="en-US" altLang="ja-JP" sz="1200" dirty="0">
              <a:solidFill>
                <a:prstClr val="black"/>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原則１日６時間とする措置（その他の勤務時間も設定可能）</a:t>
            </a:r>
            <a:endParaRPr lang="en-US" altLang="ja-JP" sz="1200" dirty="0">
              <a:solidFill>
                <a:prstClr val="black"/>
              </a:solidFill>
              <a:latin typeface="Meiryo UI" panose="020B0604030504040204" pitchFamily="50" charset="-128"/>
              <a:ea typeface="Meiryo UI" panose="020B0604030504040204" pitchFamily="50" charset="-128"/>
            </a:endParaRP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startAt="4"/>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保育施設の設置運営その他これに準ずる便宜の供与（ベビーシッターの手配および費用負担等）</a:t>
            </a:r>
            <a:endParaRPr lang="en-US" altLang="ja-JP" sz="1200" dirty="0">
              <a:solidFill>
                <a:prstClr val="black"/>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３歳になるまでの短時間勤務制度の代替措置における取扱いと同様</a:t>
            </a:r>
            <a:endParaRPr lang="en-US" altLang="ja-JP" sz="1200" dirty="0">
              <a:solidFill>
                <a:prstClr val="black"/>
              </a:solidFill>
              <a:latin typeface="Meiryo UI" panose="020B0604030504040204" pitchFamily="50" charset="-128"/>
              <a:ea typeface="Meiryo UI" panose="020B0604030504040204" pitchFamily="50" charset="-128"/>
            </a:endParaRP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startAt="5"/>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新たな休暇の付与</a:t>
            </a:r>
            <a:endParaRPr lang="en-US" altLang="ja-JP" sz="1200" dirty="0">
              <a:solidFill>
                <a:prstClr val="black"/>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子の人数にかかわらず年間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 </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日、時間単位の取得を可能とすること。ただし、業務の性質や業務の実施体制に照らして時間単位で取得することが困難と認められる業務に従事する労働者を労使協定で除外すること</a:t>
            </a:r>
            <a:r>
              <a:rPr lang="ja-JP" altLang="en-US" sz="1200" dirty="0">
                <a:solidFill>
                  <a:prstClr val="black"/>
                </a:solidFill>
                <a:latin typeface="Meiryo UI" panose="020B0604030504040204" pitchFamily="50" charset="-128"/>
                <a:ea typeface="Meiryo UI" panose="020B0604030504040204" pitchFamily="50" charset="-128"/>
              </a:rPr>
              <a:t>は</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可能（１日、半日単位の取得ができるよう配慮）</a:t>
            </a:r>
            <a:endParaRPr lang="en-US" altLang="ja-JP" sz="1200" dirty="0">
              <a:solidFill>
                <a:prstClr val="black"/>
              </a:solidFill>
              <a:latin typeface="Meiryo UI" panose="020B0604030504040204" pitchFamily="50" charset="-128"/>
              <a:ea typeface="Meiryo UI"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200" dirty="0">
              <a:solidFill>
                <a:prstClr val="black"/>
              </a:solidFill>
              <a:latin typeface="Meiryo UI" panose="020B0604030504040204" pitchFamily="50" charset="-128"/>
              <a:ea typeface="Meiryo UI"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r>
              <a:rPr lang="ja-JP" altLang="en-US" sz="1200" dirty="0">
                <a:solidFill>
                  <a:prstClr val="black"/>
                </a:solidFill>
                <a:latin typeface="Meiryo UI" panose="020B0604030504040204" pitchFamily="50" charset="-128"/>
                <a:ea typeface="Meiryo UI" panose="020B0604030504040204" pitchFamily="50" charset="-128"/>
              </a:rPr>
              <a:t> ＊２つの選択肢の組み合わせは、企業単位、事業所単位、事業所内の業務単位で設定することは可能</a:t>
            </a:r>
            <a:endParaRPr lang="en-US" altLang="ja-JP" sz="1200" dirty="0">
              <a:solidFill>
                <a:prstClr val="black"/>
              </a:solidFill>
              <a:latin typeface="Meiryo UI" panose="020B0604030504040204" pitchFamily="50" charset="-128"/>
              <a:ea typeface="Meiryo UI"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200" dirty="0">
              <a:solidFill>
                <a:prstClr val="black"/>
              </a:solidFill>
              <a:latin typeface="Meiryo UI" panose="020B0604030504040204" pitchFamily="50" charset="-128"/>
              <a:ea typeface="Meiryo UI"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r>
              <a:rPr lang="ja-JP" altLang="en-US" sz="1200" dirty="0">
                <a:solidFill>
                  <a:prstClr val="black"/>
                </a:solidFill>
                <a:latin typeface="Meiryo UI" panose="020B0604030504040204" pitchFamily="50" charset="-128"/>
                <a:ea typeface="Meiryo UI" panose="020B0604030504040204" pitchFamily="50" charset="-128"/>
              </a:rPr>
              <a:t>＜対象とならない労働者＞</a:t>
            </a:r>
            <a:endParaRPr lang="en-US" altLang="ja-JP" sz="1200" dirty="0">
              <a:solidFill>
                <a:prstClr val="black"/>
              </a:solidFill>
              <a:latin typeface="Meiryo UI" panose="020B0604030504040204" pitchFamily="50" charset="-128"/>
              <a:ea typeface="Meiryo UI" panose="020B0604030504040204" pitchFamily="50" charset="-128"/>
            </a:endParaRP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日々雇用の者</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労使協定で以下について措置を講じないものとして定められた労働者に該当する場合（引き続き雇用された期間が１年に満たない労働者、１週間の所定労働日数が２日以下の労働者）</a:t>
            </a:r>
          </a:p>
          <a:p>
            <a:pPr marR="0" lvl="0" algn="l" defTabSz="914400" rtl="0" eaLnBrk="1" fontAlgn="auto" latinLnBrk="0" hangingPunct="1">
              <a:lnSpc>
                <a:spcPct val="100000"/>
              </a:lnSpc>
              <a:spcBef>
                <a:spcPts val="0"/>
              </a:spcBef>
              <a:spcAft>
                <a:spcPts val="0"/>
              </a:spcAft>
              <a:buClrTx/>
              <a:buSzTx/>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914400" rtl="0" eaLnBrk="1" fontAlgn="auto" latinLnBrk="0" hangingPunct="1">
              <a:lnSpc>
                <a:spcPct val="100000"/>
              </a:lnSpc>
              <a:spcBef>
                <a:spcPts val="0"/>
              </a:spcBef>
              <a:spcAft>
                <a:spcPts val="0"/>
              </a:spcAft>
              <a:buClrTx/>
              <a:buSzTx/>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＜ニーズの把握方法＞</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0000" marR="0" lvl="0"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事業主は</a:t>
            </a:r>
            <a:r>
              <a:rPr lang="ja-JP" altLang="en-US" sz="1200" dirty="0">
                <a:solidFill>
                  <a:prstClr val="black"/>
                </a:solidFill>
                <a:latin typeface="Meiryo UI" panose="020B0604030504040204" pitchFamily="50" charset="-128"/>
                <a:ea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措置を選択し講じる際に事業所の過半数組合または過半数代表者から意見聴取</a:t>
            </a:r>
            <a:endParaRPr lang="en-US" altLang="ja-JP" sz="1200" dirty="0">
              <a:solidFill>
                <a:prstClr val="black"/>
              </a:solidFill>
              <a:latin typeface="Meiryo UI" panose="020B0604030504040204" pitchFamily="50" charset="-128"/>
              <a:ea typeface="Meiryo UI" panose="020B0604030504040204" pitchFamily="50" charset="-128"/>
            </a:endParaRPr>
          </a:p>
          <a:p>
            <a:pPr marL="360000" marR="0" lvl="0"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育児当事者等からの意見聴取や労働者へのアンケート調査の活用も並行して行うことが望ましい</a:t>
            </a:r>
            <a:endParaRPr lang="en-US" altLang="ja-JP" sz="1200" dirty="0">
              <a:solidFill>
                <a:prstClr val="black"/>
              </a:solidFill>
              <a:latin typeface="Meiryo UI" panose="020B0604030504040204" pitchFamily="50" charset="-128"/>
              <a:ea typeface="Meiryo UI"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914400" rtl="0" eaLnBrk="1" fontAlgn="auto" latinLnBrk="0" hangingPunct="1">
              <a:lnSpc>
                <a:spcPct val="100000"/>
              </a:lnSpc>
              <a:spcBef>
                <a:spcPts val="0"/>
              </a:spcBef>
              <a:spcAft>
                <a:spcPts val="0"/>
              </a:spcAft>
              <a:buClrTx/>
              <a:buSzTx/>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＜労働者の選択＞</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0000" marR="0" lvl="0"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労働者が制度を選択する際、同時に２つ以上選択する権利が生じるものではない</a:t>
            </a:r>
            <a:r>
              <a:rPr lang="ja-JP" altLang="en-US" sz="1200" dirty="0">
                <a:solidFill>
                  <a:prstClr val="black"/>
                </a:solidFill>
                <a:latin typeface="Meiryo UI" panose="020B0604030504040204" pitchFamily="50" charset="-128"/>
                <a:ea typeface="Meiryo UI" panose="020B0604030504040204" pitchFamily="50" charset="-128"/>
              </a:rPr>
              <a:t>（ただし、法を上回る措置として、労働者が２つ以上の制度を同時に選ぶことができるようにすることは望ましい）</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四角形: 角を丸くする 2">
            <a:extLst>
              <a:ext uri="{FF2B5EF4-FFF2-40B4-BE49-F238E27FC236}">
                <a16:creationId xmlns:a16="http://schemas.microsoft.com/office/drawing/2014/main" id="{13228E82-14E3-1415-DA65-CEE93C8CDEDD}"/>
              </a:ext>
            </a:extLst>
          </p:cNvPr>
          <p:cNvSpPr/>
          <p:nvPr/>
        </p:nvSpPr>
        <p:spPr>
          <a:xfrm>
            <a:off x="0" y="354396"/>
            <a:ext cx="4320000" cy="288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＜子の年齢に応じた両立支援に対するニーズへの対応＞</a:t>
            </a:r>
            <a:endParaRPr kumimoji="1" lang="en-US" altLang="ja-JP" sz="14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32406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9577085-C925-4639-4E4E-DF5C75ACAC0A}"/>
              </a:ext>
            </a:extLst>
          </p:cNvPr>
          <p:cNvSpPr>
            <a:spLocks noGrp="1"/>
          </p:cNvSpPr>
          <p:nvPr>
            <p:ph type="sldNum" sz="quarter" idx="12"/>
          </p:nvPr>
        </p:nvSpPr>
        <p:spPr>
          <a:xfrm>
            <a:off x="7086600" y="6484003"/>
            <a:ext cx="2057400" cy="365125"/>
          </a:xfrm>
        </p:spPr>
        <p:txBody>
          <a:bodyPr/>
          <a:lstStyle/>
          <a:p>
            <a:fld id="{99D362A8-9C72-451F-B3C7-A05A0702FA10}" type="slidenum">
              <a:rPr kumimoji="1" lang="ja-JP" altLang="en-US" smtClean="0">
                <a:latin typeface="Meiryo UI" panose="020B0604030504040204" pitchFamily="50" charset="-128"/>
                <a:ea typeface="Meiryo UI" panose="020B0604030504040204" pitchFamily="50" charset="-128"/>
              </a:rPr>
              <a:t>18</a:t>
            </a:fld>
            <a:endParaRPr kumimoji="1" lang="ja-JP" altLang="en-US">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FEBB327-EA9F-4F9E-2EAC-6A35D72CEF86}"/>
              </a:ext>
            </a:extLst>
          </p:cNvPr>
          <p:cNvSpPr/>
          <p:nvPr/>
        </p:nvSpPr>
        <p:spPr>
          <a:xfrm>
            <a:off x="-1838" y="-242"/>
            <a:ext cx="9144000" cy="330427"/>
          </a:xfrm>
          <a:prstGeom prst="rect">
            <a:avLst/>
          </a:prstGeom>
          <a:solidFill>
            <a:srgbClr val="13AE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a:latin typeface="メイリオ" panose="020B0604030504040204" pitchFamily="50" charset="-128"/>
                <a:ea typeface="メイリオ" panose="020B0604030504040204" pitchFamily="50" charset="-128"/>
                <a:cs typeface="Meiryo UI" panose="020B0604030504040204" pitchFamily="50" charset="-128"/>
              </a:rPr>
              <a:t>４．見直しのポイント</a:t>
            </a:r>
          </a:p>
        </p:txBody>
      </p:sp>
      <p:sp>
        <p:nvSpPr>
          <p:cNvPr id="5" name="四角形: 角を丸くする 4">
            <a:extLst>
              <a:ext uri="{FF2B5EF4-FFF2-40B4-BE49-F238E27FC236}">
                <a16:creationId xmlns:a16="http://schemas.microsoft.com/office/drawing/2014/main" id="{417F2AC7-AA8E-3169-BF6A-FFD603236400}"/>
              </a:ext>
            </a:extLst>
          </p:cNvPr>
          <p:cNvSpPr/>
          <p:nvPr/>
        </p:nvSpPr>
        <p:spPr>
          <a:xfrm>
            <a:off x="129552" y="496291"/>
            <a:ext cx="3888000" cy="288000"/>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2</a:t>
            </a:r>
            <a:r>
              <a:rPr kumimoji="1" lang="ja-JP" altLang="en-US" sz="1400" dirty="0">
                <a:solidFill>
                  <a:schemeClr val="tx1"/>
                </a:solidFill>
                <a:latin typeface="Meiryo UI" panose="020B0604030504040204" pitchFamily="50" charset="-128"/>
                <a:ea typeface="Meiryo UI" panose="020B0604030504040204" pitchFamily="50" charset="-128"/>
              </a:rPr>
              <a:t>）所定外労働時間の制限（残業免除）</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8" name="四角形: 角を丸くする 7">
            <a:extLst>
              <a:ext uri="{FF2B5EF4-FFF2-40B4-BE49-F238E27FC236}">
                <a16:creationId xmlns:a16="http://schemas.microsoft.com/office/drawing/2014/main" id="{9BB0A7EC-E1D4-DC0B-124B-8D9E11EC7A04}"/>
              </a:ext>
            </a:extLst>
          </p:cNvPr>
          <p:cNvSpPr/>
          <p:nvPr/>
        </p:nvSpPr>
        <p:spPr>
          <a:xfrm>
            <a:off x="198000" y="829520"/>
            <a:ext cx="8748000" cy="648000"/>
          </a:xfrm>
          <a:prstGeom prst="roundRect">
            <a:avLst>
              <a:gd name="adj" fmla="val 919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３歳以降小学校就学前まで義務化（現行３歳になるまでは義務、３歳以降は努力義務）</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5" name="四角形: 角を丸くする 24">
            <a:extLst>
              <a:ext uri="{FF2B5EF4-FFF2-40B4-BE49-F238E27FC236}">
                <a16:creationId xmlns:a16="http://schemas.microsoft.com/office/drawing/2014/main" id="{365B0665-BE64-E26F-D584-E4701B5DBC01}"/>
              </a:ext>
            </a:extLst>
          </p:cNvPr>
          <p:cNvSpPr/>
          <p:nvPr/>
        </p:nvSpPr>
        <p:spPr>
          <a:xfrm>
            <a:off x="129552" y="1844655"/>
            <a:ext cx="3888000" cy="288000"/>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a:t>
            </a:r>
            <a:r>
              <a:rPr lang="en-US" altLang="ja-JP" sz="1400">
                <a:solidFill>
                  <a:schemeClr val="tx1"/>
                </a:solidFill>
                <a:latin typeface="Meiryo UI" panose="020B0604030504040204" pitchFamily="50" charset="-128"/>
                <a:ea typeface="Meiryo UI" panose="020B0604030504040204" pitchFamily="50" charset="-128"/>
              </a:rPr>
              <a:t>3</a:t>
            </a:r>
            <a:r>
              <a:rPr kumimoji="1" lang="ja-JP" altLang="en-US" sz="1400">
                <a:solidFill>
                  <a:schemeClr val="tx1"/>
                </a:solidFill>
                <a:latin typeface="Meiryo UI" panose="020B0604030504040204" pitchFamily="50" charset="-128"/>
                <a:ea typeface="Meiryo UI" panose="020B0604030504040204" pitchFamily="50" charset="-128"/>
              </a:rPr>
              <a:t>）子が３歳になるまでの両立支援の拡充</a:t>
            </a:r>
          </a:p>
        </p:txBody>
      </p:sp>
      <p:sp>
        <p:nvSpPr>
          <p:cNvPr id="26" name="四角形: 角を丸くする 25">
            <a:extLst>
              <a:ext uri="{FF2B5EF4-FFF2-40B4-BE49-F238E27FC236}">
                <a16:creationId xmlns:a16="http://schemas.microsoft.com/office/drawing/2014/main" id="{73DAC0E1-5171-3B4C-5F10-41E9F998344D}"/>
              </a:ext>
            </a:extLst>
          </p:cNvPr>
          <p:cNvSpPr/>
          <p:nvPr/>
        </p:nvSpPr>
        <p:spPr>
          <a:xfrm>
            <a:off x="198000" y="2183256"/>
            <a:ext cx="8748000" cy="648000"/>
          </a:xfrm>
          <a:prstGeom prst="roundRect">
            <a:avLst>
              <a:gd name="adj" fmla="val 745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テレワークを努力義務化、また、短時間勤務が困難な場合の代替措置にテレワークを追加</a:t>
            </a: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短時間勤務について、原則１日６時間とする措置とあわせて他の短時間勤務（５時間や７時間等）を設けることを推進（周知）</a:t>
            </a:r>
          </a:p>
        </p:txBody>
      </p:sp>
      <p:sp>
        <p:nvSpPr>
          <p:cNvPr id="3" name="四角形: 角を丸くする 2">
            <a:extLst>
              <a:ext uri="{FF2B5EF4-FFF2-40B4-BE49-F238E27FC236}">
                <a16:creationId xmlns:a16="http://schemas.microsoft.com/office/drawing/2014/main" id="{5A2B1BF9-B5E5-2287-9614-1061512078E3}"/>
              </a:ext>
            </a:extLst>
          </p:cNvPr>
          <p:cNvSpPr/>
          <p:nvPr/>
        </p:nvSpPr>
        <p:spPr>
          <a:xfrm>
            <a:off x="132178" y="3204053"/>
            <a:ext cx="3888000" cy="288000"/>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a:t>
            </a:r>
            <a:r>
              <a:rPr lang="en-US" altLang="ja-JP" sz="1400">
                <a:solidFill>
                  <a:schemeClr val="tx1"/>
                </a:solidFill>
                <a:latin typeface="Meiryo UI" panose="020B0604030504040204" pitchFamily="50" charset="-128"/>
                <a:ea typeface="Meiryo UI" panose="020B0604030504040204" pitchFamily="50" charset="-128"/>
              </a:rPr>
              <a:t>4</a:t>
            </a:r>
            <a:r>
              <a:rPr kumimoji="1" lang="ja-JP" altLang="en-US" sz="1400">
                <a:solidFill>
                  <a:schemeClr val="tx1"/>
                </a:solidFill>
                <a:latin typeface="Meiryo UI" panose="020B0604030504040204" pitchFamily="50" charset="-128"/>
                <a:ea typeface="Meiryo UI" panose="020B0604030504040204" pitchFamily="50" charset="-128"/>
              </a:rPr>
              <a:t>）子の看護休暇の見直し</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4" name="四角形: 角を丸くする 3">
            <a:extLst>
              <a:ext uri="{FF2B5EF4-FFF2-40B4-BE49-F238E27FC236}">
                <a16:creationId xmlns:a16="http://schemas.microsoft.com/office/drawing/2014/main" id="{086869A6-7D6C-C15E-68EB-908BD33B7A46}"/>
              </a:ext>
            </a:extLst>
          </p:cNvPr>
          <p:cNvSpPr/>
          <p:nvPr/>
        </p:nvSpPr>
        <p:spPr>
          <a:xfrm>
            <a:off x="198000" y="3536992"/>
            <a:ext cx="8748000" cy="648000"/>
          </a:xfrm>
          <a:prstGeom prst="roundRect">
            <a:avLst>
              <a:gd name="adj" fmla="val 745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取得事由に行事参加（入園・卒園式、入学式）や学級閉鎖等を追加</a:t>
            </a: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子の対象年齢（取得可能期間）を小学校３年生修了まで延長（現行小学校就学前まで）</a:t>
            </a: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継続雇用６ヵ月未満の労働者を労使協定により除外する仕組みを廃止</a:t>
            </a:r>
          </a:p>
        </p:txBody>
      </p:sp>
      <p:sp>
        <p:nvSpPr>
          <p:cNvPr id="10" name="四角形: 角を丸くする 9">
            <a:extLst>
              <a:ext uri="{FF2B5EF4-FFF2-40B4-BE49-F238E27FC236}">
                <a16:creationId xmlns:a16="http://schemas.microsoft.com/office/drawing/2014/main" id="{AFB6E5A7-3B58-6E92-6CE5-ED16BCFF7DC4}"/>
              </a:ext>
            </a:extLst>
          </p:cNvPr>
          <p:cNvSpPr/>
          <p:nvPr/>
        </p:nvSpPr>
        <p:spPr>
          <a:xfrm>
            <a:off x="129552" y="4563451"/>
            <a:ext cx="3888000" cy="288000"/>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a:t>
            </a:r>
            <a:r>
              <a:rPr lang="en-US" altLang="ja-JP" sz="1400">
                <a:solidFill>
                  <a:schemeClr val="tx1"/>
                </a:solidFill>
                <a:latin typeface="Meiryo UI" panose="020B0604030504040204" pitchFamily="50" charset="-128"/>
                <a:ea typeface="Meiryo UI" panose="020B0604030504040204" pitchFamily="50" charset="-128"/>
              </a:rPr>
              <a:t>5</a:t>
            </a:r>
            <a:r>
              <a:rPr kumimoji="1" lang="ja-JP" altLang="en-US" sz="1400">
                <a:solidFill>
                  <a:schemeClr val="tx1"/>
                </a:solidFill>
                <a:latin typeface="Meiryo UI" panose="020B0604030504040204" pitchFamily="50" charset="-128"/>
                <a:ea typeface="Meiryo UI" panose="020B0604030504040204" pitchFamily="50" charset="-128"/>
              </a:rPr>
              <a:t>）心身の健康への配慮</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11" name="四角形: 角を丸くする 10">
            <a:extLst>
              <a:ext uri="{FF2B5EF4-FFF2-40B4-BE49-F238E27FC236}">
                <a16:creationId xmlns:a16="http://schemas.microsoft.com/office/drawing/2014/main" id="{BFE5956A-AF0C-58A8-745A-15381956D094}"/>
              </a:ext>
            </a:extLst>
          </p:cNvPr>
          <p:cNvSpPr/>
          <p:nvPr/>
        </p:nvSpPr>
        <p:spPr>
          <a:xfrm>
            <a:off x="198000" y="4907033"/>
            <a:ext cx="8748000" cy="648000"/>
          </a:xfrm>
          <a:prstGeom prst="roundRect">
            <a:avLst>
              <a:gd name="adj" fmla="val 745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仕事と育児の両立のためにフレックスタイム制やテレワークなどを活用する際、育児負担と相まって、夜間の勤務や長時間労働等を理由に心身の健康の不調が生じることのないよう、育児期の労働者について事業主が配慮を行う</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R="0" lvl="0" algn="l" defTabSz="914400" rtl="0" eaLnBrk="1" fontAlgn="auto" latinLnBrk="0" hangingPunct="1">
              <a:lnSpc>
                <a:spcPct val="100000"/>
              </a:lnSpc>
              <a:spcBef>
                <a:spcPts val="0"/>
              </a:spcBef>
              <a:spcAft>
                <a:spcPts val="0"/>
              </a:spcAft>
              <a:buClrTx/>
              <a:buSzTx/>
              <a:tabLst/>
              <a:defRPr/>
            </a:pPr>
            <a:r>
              <a:rPr lang="ja-JP" altLang="en-US" sz="1200">
                <a:solidFill>
                  <a:prstClr val="black"/>
                </a:solidFill>
                <a:latin typeface="Meiryo UI" panose="020B0604030504040204" pitchFamily="50" charset="-128"/>
                <a:ea typeface="Meiryo UI" panose="020B0604030504040204" pitchFamily="50" charset="-128"/>
              </a:rPr>
              <a:t>　　　</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例：テレワークガイドラインを踏まえた労働時間把握、面談による健康状況への配慮、勤務間インターバルの設定</a:t>
            </a:r>
          </a:p>
        </p:txBody>
      </p:sp>
    </p:spTree>
    <p:extLst>
      <p:ext uri="{BB962C8B-B14F-4D97-AF65-F5344CB8AC3E}">
        <p14:creationId xmlns:p14="http://schemas.microsoft.com/office/powerpoint/2010/main" val="52744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flipV="1">
            <a:off x="1143000" y="2287971"/>
            <a:ext cx="8001000" cy="277418"/>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タイトル 1"/>
          <p:cNvSpPr txBox="1">
            <a:spLocks/>
          </p:cNvSpPr>
          <p:nvPr/>
        </p:nvSpPr>
        <p:spPr>
          <a:xfrm>
            <a:off x="2203554" y="1705635"/>
            <a:ext cx="6909266" cy="721045"/>
          </a:xfrm>
          <a:prstGeom prst="rect">
            <a:avLst/>
          </a:prstGeom>
        </p:spPr>
        <p:txBody>
          <a:bodyPr vert="horz" lIns="91440" tIns="45720" rIns="91440" bIns="45720" rtlCol="0" anchor="ctr" anchorCtr="0">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dist"/>
            <a:r>
              <a:rPr lang="ja-JP" altLang="en-US" sz="2800">
                <a:latin typeface="Meiryo UI" panose="020B0604030504040204" pitchFamily="50" charset="-128"/>
                <a:ea typeface="Meiryo UI" panose="020B0604030504040204" pitchFamily="50" charset="-128"/>
                <a:cs typeface="Meiryo UI" panose="020B0604030504040204" pitchFamily="50" charset="-128"/>
              </a:rPr>
              <a:t>雇用保険法等の見直し</a:t>
            </a:r>
            <a:endParaRPr lang="en-US" altLang="ja-JP" sz="140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99453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9577085-C925-4639-4E4E-DF5C75ACAC0A}"/>
              </a:ext>
            </a:extLst>
          </p:cNvPr>
          <p:cNvSpPr>
            <a:spLocks noGrp="1"/>
          </p:cNvSpPr>
          <p:nvPr>
            <p:ph type="sldNum" sz="quarter" idx="12"/>
          </p:nvPr>
        </p:nvSpPr>
        <p:spPr>
          <a:xfrm>
            <a:off x="7086600" y="6484003"/>
            <a:ext cx="2057400" cy="365125"/>
          </a:xfrm>
        </p:spPr>
        <p:txBody>
          <a:bodyPr/>
          <a:lstStyle/>
          <a:p>
            <a:fld id="{99D362A8-9C72-451F-B3C7-A05A0702FA10}" type="slidenum">
              <a:rPr kumimoji="1" lang="ja-JP" altLang="en-US" smtClean="0">
                <a:latin typeface="Meiryo UI" panose="020B0604030504040204" pitchFamily="50" charset="-128"/>
                <a:ea typeface="Meiryo UI" panose="020B0604030504040204" pitchFamily="50" charset="-128"/>
              </a:rPr>
              <a:t>19</a:t>
            </a:fld>
            <a:endParaRPr kumimoji="1" lang="ja-JP" altLang="en-US">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FEBB327-EA9F-4F9E-2EAC-6A35D72CEF86}"/>
              </a:ext>
            </a:extLst>
          </p:cNvPr>
          <p:cNvSpPr/>
          <p:nvPr/>
        </p:nvSpPr>
        <p:spPr>
          <a:xfrm>
            <a:off x="-1838" y="-242"/>
            <a:ext cx="9144000" cy="330427"/>
          </a:xfrm>
          <a:prstGeom prst="rect">
            <a:avLst/>
          </a:prstGeom>
          <a:solidFill>
            <a:srgbClr val="13AE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a:latin typeface="メイリオ" panose="020B0604030504040204" pitchFamily="50" charset="-128"/>
                <a:ea typeface="メイリオ" panose="020B0604030504040204" pitchFamily="50" charset="-128"/>
                <a:cs typeface="Meiryo UI" panose="020B0604030504040204" pitchFamily="50" charset="-128"/>
              </a:rPr>
              <a:t>４．見直しのポイント</a:t>
            </a:r>
          </a:p>
        </p:txBody>
      </p:sp>
      <p:sp>
        <p:nvSpPr>
          <p:cNvPr id="24" name="四角形: 角を丸くする 23">
            <a:extLst>
              <a:ext uri="{FF2B5EF4-FFF2-40B4-BE49-F238E27FC236}">
                <a16:creationId xmlns:a16="http://schemas.microsoft.com/office/drawing/2014/main" id="{104000B3-B0CB-A86E-0020-E1917E51D1EB}"/>
              </a:ext>
            </a:extLst>
          </p:cNvPr>
          <p:cNvSpPr/>
          <p:nvPr/>
        </p:nvSpPr>
        <p:spPr>
          <a:xfrm>
            <a:off x="0" y="362438"/>
            <a:ext cx="4320000" cy="288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＜仕事と育児の両立支援制度の活用促進＞</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5" name="四角形: 角を丸くする 24">
            <a:extLst>
              <a:ext uri="{FF2B5EF4-FFF2-40B4-BE49-F238E27FC236}">
                <a16:creationId xmlns:a16="http://schemas.microsoft.com/office/drawing/2014/main" id="{EB850625-D64E-6B57-214A-78482C927F09}"/>
              </a:ext>
            </a:extLst>
          </p:cNvPr>
          <p:cNvSpPr/>
          <p:nvPr/>
        </p:nvSpPr>
        <p:spPr>
          <a:xfrm>
            <a:off x="142027" y="653188"/>
            <a:ext cx="5220000" cy="288000"/>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a:t>
            </a:r>
            <a:r>
              <a:rPr kumimoji="1" lang="en-US" altLang="ja-JP" sz="1400">
                <a:solidFill>
                  <a:schemeClr val="tx1"/>
                </a:solidFill>
                <a:latin typeface="Meiryo UI" panose="020B0604030504040204" pitchFamily="50" charset="-128"/>
                <a:ea typeface="Meiryo UI" panose="020B0604030504040204" pitchFamily="50" charset="-128"/>
              </a:rPr>
              <a:t>6</a:t>
            </a:r>
            <a:r>
              <a:rPr kumimoji="1" lang="ja-JP" altLang="en-US" sz="1400">
                <a:solidFill>
                  <a:schemeClr val="tx1"/>
                </a:solidFill>
                <a:latin typeface="Meiryo UI" panose="020B0604030504040204" pitchFamily="50" charset="-128"/>
                <a:ea typeface="Meiryo UI" panose="020B0604030504040204" pitchFamily="50" charset="-128"/>
              </a:rPr>
              <a:t>）制度の活用をサポートする企業や周囲の労働者に対する支援</a:t>
            </a:r>
          </a:p>
        </p:txBody>
      </p:sp>
      <p:sp>
        <p:nvSpPr>
          <p:cNvPr id="26" name="四角形: 角を丸くする 25">
            <a:extLst>
              <a:ext uri="{FF2B5EF4-FFF2-40B4-BE49-F238E27FC236}">
                <a16:creationId xmlns:a16="http://schemas.microsoft.com/office/drawing/2014/main" id="{6ED6F05F-ECF0-C1C4-8806-4CCE9059A360}"/>
              </a:ext>
            </a:extLst>
          </p:cNvPr>
          <p:cNvSpPr/>
          <p:nvPr/>
        </p:nvSpPr>
        <p:spPr>
          <a:xfrm>
            <a:off x="201805" y="988050"/>
            <a:ext cx="8748000" cy="648000"/>
          </a:xfrm>
          <a:prstGeom prst="roundRect">
            <a:avLst>
              <a:gd name="adj" fmla="val 919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中小企業に対する助成措置を強化</a:t>
            </a:r>
            <a:r>
              <a:rPr lang="ja-JP" altLang="en-US" sz="1200">
                <a:solidFill>
                  <a:prstClr val="black"/>
                </a:solidFill>
                <a:latin typeface="Meiryo UI" panose="020B0604030504040204" pitchFamily="50" charset="-128"/>
                <a:ea typeface="Meiryo UI" panose="020B0604030504040204" pitchFamily="50" charset="-128"/>
              </a:rPr>
              <a:t>（周囲の社員への応援手当支給等の体制整備を行う中小企業に対する助成措置）</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 name="四角形: 角を丸くする 26">
            <a:extLst>
              <a:ext uri="{FF2B5EF4-FFF2-40B4-BE49-F238E27FC236}">
                <a16:creationId xmlns:a16="http://schemas.microsoft.com/office/drawing/2014/main" id="{2739F6FB-9884-C14F-3863-759D1ED44EF5}"/>
              </a:ext>
            </a:extLst>
          </p:cNvPr>
          <p:cNvSpPr/>
          <p:nvPr/>
        </p:nvSpPr>
        <p:spPr>
          <a:xfrm>
            <a:off x="138222" y="1723954"/>
            <a:ext cx="3888000" cy="288000"/>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a:t>
            </a:r>
            <a:r>
              <a:rPr lang="en-US" altLang="ja-JP" sz="1400">
                <a:solidFill>
                  <a:schemeClr val="tx1"/>
                </a:solidFill>
                <a:latin typeface="Meiryo UI" panose="020B0604030504040204" pitchFamily="50" charset="-128"/>
                <a:ea typeface="Meiryo UI" panose="020B0604030504040204" pitchFamily="50" charset="-128"/>
              </a:rPr>
              <a:t>7</a:t>
            </a:r>
            <a:r>
              <a:rPr kumimoji="1" lang="ja-JP" altLang="en-US" sz="1400">
                <a:solidFill>
                  <a:schemeClr val="tx1"/>
                </a:solidFill>
                <a:latin typeface="Meiryo UI" panose="020B0604030504040204" pitchFamily="50" charset="-128"/>
                <a:ea typeface="Meiryo UI" panose="020B0604030504040204" pitchFamily="50" charset="-128"/>
              </a:rPr>
              <a:t>）育児休業取得状況の公表</a:t>
            </a:r>
          </a:p>
        </p:txBody>
      </p:sp>
      <p:sp>
        <p:nvSpPr>
          <p:cNvPr id="28" name="四角形: 角を丸くする 27">
            <a:extLst>
              <a:ext uri="{FF2B5EF4-FFF2-40B4-BE49-F238E27FC236}">
                <a16:creationId xmlns:a16="http://schemas.microsoft.com/office/drawing/2014/main" id="{464564DB-DA4A-406E-1E66-D8710323BC54}"/>
              </a:ext>
            </a:extLst>
          </p:cNvPr>
          <p:cNvSpPr/>
          <p:nvPr/>
        </p:nvSpPr>
        <p:spPr>
          <a:xfrm>
            <a:off x="198000" y="2081394"/>
            <a:ext cx="8748000" cy="648000"/>
          </a:xfrm>
          <a:prstGeom prst="roundRect">
            <a:avLst>
              <a:gd name="adj" fmla="val 919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男性の育休取得状況の公表義務（現行労働者</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1000</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人超）を</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300</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人超の事業主に拡大</a:t>
            </a:r>
          </a:p>
        </p:txBody>
      </p:sp>
      <p:sp>
        <p:nvSpPr>
          <p:cNvPr id="29" name="四角形: 角を丸くする 28">
            <a:extLst>
              <a:ext uri="{FF2B5EF4-FFF2-40B4-BE49-F238E27FC236}">
                <a16:creationId xmlns:a16="http://schemas.microsoft.com/office/drawing/2014/main" id="{CC42F2D7-3E85-81C7-075F-2A7B54D42C79}"/>
              </a:ext>
            </a:extLst>
          </p:cNvPr>
          <p:cNvSpPr/>
          <p:nvPr/>
        </p:nvSpPr>
        <p:spPr>
          <a:xfrm>
            <a:off x="147673" y="3140521"/>
            <a:ext cx="5040000" cy="288000"/>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a:t>
            </a:r>
            <a:r>
              <a:rPr kumimoji="1" lang="en-US" altLang="ja-JP" sz="1400">
                <a:solidFill>
                  <a:schemeClr val="tx1"/>
                </a:solidFill>
                <a:latin typeface="Meiryo UI" panose="020B0604030504040204" pitchFamily="50" charset="-128"/>
                <a:ea typeface="Meiryo UI" panose="020B0604030504040204" pitchFamily="50" charset="-128"/>
              </a:rPr>
              <a:t>8</a:t>
            </a:r>
            <a:r>
              <a:rPr kumimoji="1" lang="ja-JP" altLang="en-US" sz="1400">
                <a:solidFill>
                  <a:schemeClr val="tx1"/>
                </a:solidFill>
                <a:latin typeface="Meiryo UI" panose="020B0604030504040204" pitchFamily="50" charset="-128"/>
                <a:ea typeface="Meiryo UI" panose="020B0604030504040204" pitchFamily="50" charset="-128"/>
              </a:rPr>
              <a:t>）仕事と育児の両立にかかる労働者の個別の意向聴取と配慮</a:t>
            </a:r>
          </a:p>
        </p:txBody>
      </p:sp>
      <p:sp>
        <p:nvSpPr>
          <p:cNvPr id="30" name="四角形: 角を丸くする 29">
            <a:extLst>
              <a:ext uri="{FF2B5EF4-FFF2-40B4-BE49-F238E27FC236}">
                <a16:creationId xmlns:a16="http://schemas.microsoft.com/office/drawing/2014/main" id="{6A259341-15B4-828C-0820-FD64AC5E033B}"/>
              </a:ext>
            </a:extLst>
          </p:cNvPr>
          <p:cNvSpPr/>
          <p:nvPr/>
        </p:nvSpPr>
        <p:spPr>
          <a:xfrm>
            <a:off x="209289" y="3497572"/>
            <a:ext cx="8748000" cy="648000"/>
          </a:xfrm>
          <a:prstGeom prst="roundRect">
            <a:avLst>
              <a:gd name="adj" fmla="val 875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sz="1200">
                <a:solidFill>
                  <a:prstClr val="black"/>
                </a:solidFill>
                <a:latin typeface="Meiryo UI" panose="020B0604030504040204" pitchFamily="50" charset="-128"/>
                <a:ea typeface="Meiryo UI" panose="020B0604030504040204" pitchFamily="50" charset="-128"/>
              </a:rPr>
              <a:t>仕事と育児の両立のため、３歳になるまでの適切な時期に選べる制度（５頁）に関する面談等を行うことを義務づけ</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85750" marR="0" lvl="0" indent="-285750" algn="l"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育児期の労働者の意向（勤務時間帯や勤務地、両立制度の利用期間の希望等）を面談等により確認するとともに、その意向を検討し、可能な範囲で配慮することを事業主に求める　</a:t>
            </a: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100">
                <a:solidFill>
                  <a:prstClr val="black"/>
                </a:solidFill>
                <a:latin typeface="Meiryo UI" panose="020B0604030504040204" pitchFamily="50" charset="-128"/>
                <a:ea typeface="Meiryo UI" panose="020B0604030504040204" pitchFamily="50" charset="-128"/>
              </a:rPr>
              <a:t>９</a:t>
            </a:r>
            <a:r>
              <a:rPr kumimoji="1" lang="ja-JP" altLang="en-US" sz="11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頁参照</a:t>
            </a:r>
          </a:p>
        </p:txBody>
      </p:sp>
      <p:sp>
        <p:nvSpPr>
          <p:cNvPr id="31" name="四角形: 角を丸くする 30">
            <a:extLst>
              <a:ext uri="{FF2B5EF4-FFF2-40B4-BE49-F238E27FC236}">
                <a16:creationId xmlns:a16="http://schemas.microsoft.com/office/drawing/2014/main" id="{40BFC560-E973-E938-4B4A-841D4DBDF5DC}"/>
              </a:ext>
            </a:extLst>
          </p:cNvPr>
          <p:cNvSpPr/>
          <p:nvPr/>
        </p:nvSpPr>
        <p:spPr>
          <a:xfrm>
            <a:off x="5643" y="2829059"/>
            <a:ext cx="4320000" cy="288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＜個別のニーズに配慮した両立支援＞</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32" name="四角形: 角を丸くする 31">
            <a:extLst>
              <a:ext uri="{FF2B5EF4-FFF2-40B4-BE49-F238E27FC236}">
                <a16:creationId xmlns:a16="http://schemas.microsoft.com/office/drawing/2014/main" id="{18A91A6C-BA15-73C0-6B9E-C3809C5FAA58}"/>
              </a:ext>
            </a:extLst>
          </p:cNvPr>
          <p:cNvSpPr/>
          <p:nvPr/>
        </p:nvSpPr>
        <p:spPr>
          <a:xfrm>
            <a:off x="147673" y="4520097"/>
            <a:ext cx="3888000" cy="288000"/>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a:t>
            </a:r>
            <a:r>
              <a:rPr lang="en-US" altLang="ja-JP" sz="1400">
                <a:solidFill>
                  <a:schemeClr val="tx1"/>
                </a:solidFill>
                <a:latin typeface="Meiryo UI" panose="020B0604030504040204" pitchFamily="50" charset="-128"/>
                <a:ea typeface="Meiryo UI" panose="020B0604030504040204" pitchFamily="50" charset="-128"/>
              </a:rPr>
              <a:t>9</a:t>
            </a:r>
            <a:r>
              <a:rPr kumimoji="1" lang="ja-JP" altLang="en-US" sz="1400">
                <a:solidFill>
                  <a:schemeClr val="tx1"/>
                </a:solidFill>
                <a:latin typeface="Meiryo UI" panose="020B0604030504040204" pitchFamily="50" charset="-128"/>
                <a:ea typeface="Meiryo UI" panose="020B0604030504040204" pitchFamily="50" charset="-128"/>
              </a:rPr>
              <a:t>）次世代法の延長および仕組みの見直し</a:t>
            </a:r>
          </a:p>
        </p:txBody>
      </p:sp>
      <p:sp>
        <p:nvSpPr>
          <p:cNvPr id="33" name="四角形: 角を丸くする 32">
            <a:extLst>
              <a:ext uri="{FF2B5EF4-FFF2-40B4-BE49-F238E27FC236}">
                <a16:creationId xmlns:a16="http://schemas.microsoft.com/office/drawing/2014/main" id="{03B6BC52-B1E1-993A-6FCD-86939B1FA7E4}"/>
              </a:ext>
            </a:extLst>
          </p:cNvPr>
          <p:cNvSpPr/>
          <p:nvPr/>
        </p:nvSpPr>
        <p:spPr>
          <a:xfrm>
            <a:off x="138222" y="4838322"/>
            <a:ext cx="8748000" cy="1908000"/>
          </a:xfrm>
          <a:prstGeom prst="roundRect">
            <a:avLst>
              <a:gd name="adj" fmla="val 2224"/>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marR="0" lvl="0" indent="-2286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期限延長</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0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同法の期限（</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年３月末失効予定）を</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2035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年３月末まで</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年延長</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startAt="2"/>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一般事業主行動計画（数値目標の設定と</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PDCA</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サイクルの確立）</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0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職業生活と子育ての両立に関する状況（男性の育休取得率等）を把握、分析したうえ、計画を定めることを措置</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startAt="3"/>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行動計画策定指針</a:t>
            </a:r>
          </a:p>
          <a:p>
            <a:pPr marL="360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「男女ともに仕事と子育てを両立できる職場」の観点から、一般事業主行動計画の策定に関する指針を見直す</a:t>
            </a:r>
            <a:endParaRPr lang="en-US" altLang="ja-JP" sz="1100" dirty="0">
              <a:solidFill>
                <a:prstClr val="black"/>
              </a:solidFill>
              <a:highlight>
                <a:srgbClr val="FFFF00"/>
              </a:highlight>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男性の育休取得期間に関する適切な目標を設定することが望ましいことを示す </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頁参照</a:t>
            </a: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startAt="4"/>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くるみん等の認定基準</a:t>
            </a:r>
          </a:p>
          <a:p>
            <a:pPr marL="360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「男女ともに仕事と子育てを両立できる職場」や男性の育休取得率の政府目標引上げの観点から、認定基準を見直す </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頁参照</a:t>
            </a:r>
            <a:endParaRPr lang="en-US" altLang="ja-JP" sz="1100" dirty="0">
              <a:solidFill>
                <a:prstClr val="black"/>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すでに認定を受けている企業について、最新の基準に基づく認定取得を促進</a:t>
            </a:r>
          </a:p>
        </p:txBody>
      </p:sp>
      <p:sp>
        <p:nvSpPr>
          <p:cNvPr id="34" name="四角形: 角を丸くする 33">
            <a:extLst>
              <a:ext uri="{FF2B5EF4-FFF2-40B4-BE49-F238E27FC236}">
                <a16:creationId xmlns:a16="http://schemas.microsoft.com/office/drawing/2014/main" id="{77434DB7-408C-ACE9-7C19-A532A84F9688}"/>
              </a:ext>
            </a:extLst>
          </p:cNvPr>
          <p:cNvSpPr/>
          <p:nvPr/>
        </p:nvSpPr>
        <p:spPr>
          <a:xfrm>
            <a:off x="11289" y="4201872"/>
            <a:ext cx="4320000" cy="288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＜次世代育成支援に向けた職場環境の整備＞</a:t>
            </a:r>
            <a:endParaRPr kumimoji="1" lang="en-US" altLang="ja-JP" sz="14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71613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39577085-C925-4639-4E4E-DF5C75ACAC0A}"/>
              </a:ext>
            </a:extLst>
          </p:cNvPr>
          <p:cNvSpPr>
            <a:spLocks noGrp="1"/>
          </p:cNvSpPr>
          <p:nvPr>
            <p:ph type="sldNum" sz="quarter" idx="12"/>
          </p:nvPr>
        </p:nvSpPr>
        <p:spPr>
          <a:xfrm>
            <a:off x="7086600" y="6484003"/>
            <a:ext cx="2057400" cy="365125"/>
          </a:xfrm>
        </p:spPr>
        <p:txBody>
          <a:bodyPr/>
          <a:lstStyle/>
          <a:p>
            <a:fld id="{99D362A8-9C72-451F-B3C7-A05A0702FA10}" type="slidenum">
              <a:rPr kumimoji="1" lang="ja-JP" altLang="en-US" smtClean="0">
                <a:latin typeface="Meiryo UI" panose="020B0604030504040204" pitchFamily="50" charset="-128"/>
                <a:ea typeface="Meiryo UI" panose="020B0604030504040204" pitchFamily="50" charset="-128"/>
              </a:rPr>
              <a:t>20</a:t>
            </a:fld>
            <a:endParaRPr kumimoji="1" lang="ja-JP" altLang="en-US">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FEBB327-EA9F-4F9E-2EAC-6A35D72CEF86}"/>
              </a:ext>
            </a:extLst>
          </p:cNvPr>
          <p:cNvSpPr/>
          <p:nvPr/>
        </p:nvSpPr>
        <p:spPr>
          <a:xfrm>
            <a:off x="-1838" y="-242"/>
            <a:ext cx="9144000" cy="330427"/>
          </a:xfrm>
          <a:prstGeom prst="rect">
            <a:avLst/>
          </a:prstGeom>
          <a:solidFill>
            <a:srgbClr val="13AE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a:latin typeface="メイリオ" panose="020B0604030504040204" pitchFamily="50" charset="-128"/>
                <a:ea typeface="メイリオ" panose="020B0604030504040204" pitchFamily="50" charset="-128"/>
                <a:cs typeface="Meiryo UI" panose="020B0604030504040204" pitchFamily="50" charset="-128"/>
              </a:rPr>
              <a:t>４．見直しのポイント</a:t>
            </a:r>
          </a:p>
        </p:txBody>
      </p:sp>
      <p:sp>
        <p:nvSpPr>
          <p:cNvPr id="13" name="四角形: 角を丸くする 12">
            <a:extLst>
              <a:ext uri="{FF2B5EF4-FFF2-40B4-BE49-F238E27FC236}">
                <a16:creationId xmlns:a16="http://schemas.microsoft.com/office/drawing/2014/main" id="{A5335142-6B8C-F14E-6233-28BE2A19A31C}"/>
              </a:ext>
            </a:extLst>
          </p:cNvPr>
          <p:cNvSpPr/>
          <p:nvPr/>
        </p:nvSpPr>
        <p:spPr>
          <a:xfrm>
            <a:off x="5643" y="379364"/>
            <a:ext cx="5760000" cy="288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＜介護離職を防止するための仕事と介護の両立支援制度の周知の強化等＞</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E5CDA224-09D6-0028-7DF0-4E651424F41D}"/>
              </a:ext>
            </a:extLst>
          </p:cNvPr>
          <p:cNvSpPr/>
          <p:nvPr/>
        </p:nvSpPr>
        <p:spPr>
          <a:xfrm>
            <a:off x="136384" y="704862"/>
            <a:ext cx="6588000" cy="288000"/>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a:t>
            </a:r>
            <a:r>
              <a:rPr kumimoji="1" lang="en-US" altLang="ja-JP" sz="1400">
                <a:solidFill>
                  <a:schemeClr val="tx1"/>
                </a:solidFill>
                <a:latin typeface="Meiryo UI" panose="020B0604030504040204" pitchFamily="50" charset="-128"/>
                <a:ea typeface="Meiryo UI" panose="020B0604030504040204" pitchFamily="50" charset="-128"/>
              </a:rPr>
              <a:t>10</a:t>
            </a:r>
            <a:r>
              <a:rPr kumimoji="1" lang="ja-JP" altLang="en-US" sz="1400">
                <a:solidFill>
                  <a:schemeClr val="tx1"/>
                </a:solidFill>
                <a:latin typeface="Meiryo UI" panose="020B0604030504040204" pitchFamily="50" charset="-128"/>
                <a:ea typeface="Meiryo UI" panose="020B0604030504040204" pitchFamily="50" charset="-128"/>
              </a:rPr>
              <a:t>）家族の介護の必要性の申出をした労働者に対する個別の周知等および環境整備</a:t>
            </a:r>
          </a:p>
        </p:txBody>
      </p:sp>
      <p:sp>
        <p:nvSpPr>
          <p:cNvPr id="15" name="四角形: 角を丸くする 14">
            <a:extLst>
              <a:ext uri="{FF2B5EF4-FFF2-40B4-BE49-F238E27FC236}">
                <a16:creationId xmlns:a16="http://schemas.microsoft.com/office/drawing/2014/main" id="{E17B981D-9F94-F0EB-E50D-63E8B90CF1A4}"/>
              </a:ext>
            </a:extLst>
          </p:cNvPr>
          <p:cNvSpPr/>
          <p:nvPr/>
        </p:nvSpPr>
        <p:spPr>
          <a:xfrm>
            <a:off x="198000" y="1064938"/>
            <a:ext cx="8748000" cy="1620000"/>
          </a:xfrm>
          <a:prstGeom prst="roundRect">
            <a:avLst>
              <a:gd name="adj" fmla="val 2224"/>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marR="0" lvl="0" indent="-2286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労働者に対する個別周知と意向確認</a:t>
            </a:r>
          </a:p>
          <a:p>
            <a:pPr marL="360000" marR="0" lvl="0"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家族の介護の必要性に直面した労働者が申出をした場合、事業主が両立支援制度等に関する情報を個別に周知し、意向を確認することを義務化</a:t>
            </a: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startAt="2"/>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早期の情報提供、雇用環境の整備</a:t>
            </a:r>
          </a:p>
          <a:p>
            <a:pPr marL="360000" marR="0" lvl="0"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介護保険の第２号被保険者となる</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40</a:t>
            </a: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歳のタイミングなどにおいて、事業主が労働者に介護に関する両立支援制度の資料等の配布により一律に情報提供を行うことを義務化</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0000" marR="0" lvl="0"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事業主は介護に関する両立支援制度の利用が円滑に行われるよう、研修の実施、相談体制の整備、利用事例の収集・提供等の措置を講じることを義務化</a:t>
            </a:r>
          </a:p>
        </p:txBody>
      </p:sp>
      <p:sp>
        <p:nvSpPr>
          <p:cNvPr id="16" name="四角形: 角を丸くする 15">
            <a:extLst>
              <a:ext uri="{FF2B5EF4-FFF2-40B4-BE49-F238E27FC236}">
                <a16:creationId xmlns:a16="http://schemas.microsoft.com/office/drawing/2014/main" id="{2CFA7C37-BFC3-9156-2A07-52EB581FB620}"/>
              </a:ext>
            </a:extLst>
          </p:cNvPr>
          <p:cNvSpPr/>
          <p:nvPr/>
        </p:nvSpPr>
        <p:spPr>
          <a:xfrm>
            <a:off x="136384" y="2831415"/>
            <a:ext cx="3888000" cy="288000"/>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a:t>
            </a:r>
            <a:r>
              <a:rPr lang="en-US" altLang="ja-JP" sz="1400">
                <a:solidFill>
                  <a:schemeClr val="tx1"/>
                </a:solidFill>
                <a:latin typeface="Meiryo UI" panose="020B0604030504040204" pitchFamily="50" charset="-128"/>
                <a:ea typeface="Meiryo UI" panose="020B0604030504040204" pitchFamily="50" charset="-128"/>
              </a:rPr>
              <a:t>11</a:t>
            </a:r>
            <a:r>
              <a:rPr kumimoji="1" lang="ja-JP" altLang="en-US" sz="1400">
                <a:solidFill>
                  <a:schemeClr val="tx1"/>
                </a:solidFill>
                <a:latin typeface="Meiryo UI" panose="020B0604030504040204" pitchFamily="50" charset="-128"/>
                <a:ea typeface="Meiryo UI" panose="020B0604030504040204" pitchFamily="50" charset="-128"/>
              </a:rPr>
              <a:t>）介護休暇・介護期のテレワーク</a:t>
            </a:r>
          </a:p>
        </p:txBody>
      </p:sp>
      <p:sp>
        <p:nvSpPr>
          <p:cNvPr id="17" name="四角形: 角を丸くする 16">
            <a:extLst>
              <a:ext uri="{FF2B5EF4-FFF2-40B4-BE49-F238E27FC236}">
                <a16:creationId xmlns:a16="http://schemas.microsoft.com/office/drawing/2014/main" id="{69D5FE31-5CA5-EA92-0AE2-23BDBF0C6B33}"/>
              </a:ext>
            </a:extLst>
          </p:cNvPr>
          <p:cNvSpPr/>
          <p:nvPr/>
        </p:nvSpPr>
        <p:spPr>
          <a:xfrm>
            <a:off x="198000" y="3170697"/>
            <a:ext cx="8748000" cy="576000"/>
          </a:xfrm>
          <a:prstGeom prst="roundRect">
            <a:avLst>
              <a:gd name="adj" fmla="val 10064"/>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marR="0" lvl="0" indent="-2286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介護休暇について、継続雇用６ヵ月未満の労働者を労使協定により除外する仕組みを廃止</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テレワークを介護期の働き方として労働者が選択できるようすることを努力義務化</a:t>
            </a:r>
          </a:p>
        </p:txBody>
      </p:sp>
      <p:sp>
        <p:nvSpPr>
          <p:cNvPr id="18" name="四角形: 角を丸くする 17">
            <a:extLst>
              <a:ext uri="{FF2B5EF4-FFF2-40B4-BE49-F238E27FC236}">
                <a16:creationId xmlns:a16="http://schemas.microsoft.com/office/drawing/2014/main" id="{95B4DCF0-00FC-3A65-C3FC-565DA92F9BA9}"/>
              </a:ext>
            </a:extLst>
          </p:cNvPr>
          <p:cNvSpPr/>
          <p:nvPr/>
        </p:nvSpPr>
        <p:spPr>
          <a:xfrm>
            <a:off x="136384" y="4608552"/>
            <a:ext cx="5148000" cy="288000"/>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a:t>
            </a:r>
            <a:r>
              <a:rPr kumimoji="1" lang="en-US" altLang="ja-JP" sz="1400">
                <a:solidFill>
                  <a:schemeClr val="tx1"/>
                </a:solidFill>
                <a:latin typeface="Meiryo UI" panose="020B0604030504040204" pitchFamily="50" charset="-128"/>
                <a:ea typeface="Meiryo UI" panose="020B0604030504040204" pitchFamily="50" charset="-128"/>
              </a:rPr>
              <a:t>12</a:t>
            </a:r>
            <a:r>
              <a:rPr kumimoji="1" lang="ja-JP" altLang="en-US" sz="1400">
                <a:solidFill>
                  <a:schemeClr val="tx1"/>
                </a:solidFill>
                <a:latin typeface="Meiryo UI" panose="020B0604030504040204" pitchFamily="50" charset="-128"/>
                <a:ea typeface="Meiryo UI" panose="020B0604030504040204" pitchFamily="50" charset="-128"/>
              </a:rPr>
              <a:t>）両立支援制度を安心して利用できる制度</a:t>
            </a:r>
          </a:p>
        </p:txBody>
      </p:sp>
      <p:sp>
        <p:nvSpPr>
          <p:cNvPr id="19" name="四角形: 角を丸くする 18">
            <a:extLst>
              <a:ext uri="{FF2B5EF4-FFF2-40B4-BE49-F238E27FC236}">
                <a16:creationId xmlns:a16="http://schemas.microsoft.com/office/drawing/2014/main" id="{15A33276-0DFE-DA85-4695-4C2BCA27C4D1}"/>
              </a:ext>
            </a:extLst>
          </p:cNvPr>
          <p:cNvSpPr/>
          <p:nvPr/>
        </p:nvSpPr>
        <p:spPr>
          <a:xfrm>
            <a:off x="198000" y="4986687"/>
            <a:ext cx="8748000" cy="1008000"/>
          </a:xfrm>
          <a:prstGeom prst="roundRect">
            <a:avLst>
              <a:gd name="adj" fmla="val 7824"/>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marR="0" lvl="0" indent="-2286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不利益取扱いの禁止</a:t>
            </a:r>
          </a:p>
          <a:p>
            <a:pPr marL="360000" marR="0" lvl="0"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新設される両立支援制度について、労働者が制度の利用申出・利用をしたことを理由として解雇その他不利益な取り扱いをしてはならないことを規定</a:t>
            </a:r>
          </a:p>
          <a:p>
            <a:pPr marL="228600" marR="0" lvl="0" indent="-228600" algn="l" defTabSz="914400" rtl="0" eaLnBrk="1" fontAlgn="auto" latinLnBrk="0" hangingPunct="1">
              <a:lnSpc>
                <a:spcPct val="100000"/>
              </a:lnSpc>
              <a:spcBef>
                <a:spcPts val="0"/>
              </a:spcBef>
              <a:spcAft>
                <a:spcPts val="0"/>
              </a:spcAft>
              <a:buClrTx/>
              <a:buSzTx/>
              <a:buFont typeface="+mj-ea"/>
              <a:buAutoNum type="circleNumDbPlain" startAt="2"/>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プライバシーへの配慮</a:t>
            </a:r>
            <a:endPar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360000" marR="0" lvl="0" indent="-180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妊娠・出産等や家族の介護に関する情報が適切に管理されるよう、社内での共有範囲を定めるよう事業主が配慮することを規定</a:t>
            </a:r>
          </a:p>
        </p:txBody>
      </p:sp>
      <p:sp>
        <p:nvSpPr>
          <p:cNvPr id="28" name="四角形: 角を丸くする 27">
            <a:extLst>
              <a:ext uri="{FF2B5EF4-FFF2-40B4-BE49-F238E27FC236}">
                <a16:creationId xmlns:a16="http://schemas.microsoft.com/office/drawing/2014/main" id="{4226E0B4-234D-F521-CF20-7F727FE29DE3}"/>
              </a:ext>
            </a:extLst>
          </p:cNvPr>
          <p:cNvSpPr/>
          <p:nvPr/>
        </p:nvSpPr>
        <p:spPr>
          <a:xfrm>
            <a:off x="-3" y="4290966"/>
            <a:ext cx="5760000" cy="288000"/>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latin typeface="Meiryo UI" panose="020B0604030504040204" pitchFamily="50" charset="-128"/>
                <a:ea typeface="Meiryo UI" panose="020B0604030504040204" pitchFamily="50" charset="-128"/>
              </a:rPr>
              <a:t>＜仕事と育児・介護との両立支援に当たって必要な環境整備＞</a:t>
            </a:r>
            <a:endParaRPr kumimoji="1" lang="en-US" altLang="ja-JP" sz="14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57641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C3FA91FD-D263-4AF8-4753-79A3A9C58C73}"/>
              </a:ext>
            </a:extLst>
          </p:cNvPr>
          <p:cNvSpPr/>
          <p:nvPr/>
        </p:nvSpPr>
        <p:spPr>
          <a:xfrm>
            <a:off x="0" y="0"/>
            <a:ext cx="9144000" cy="330427"/>
          </a:xfrm>
          <a:prstGeom prst="rect">
            <a:avLst/>
          </a:prstGeom>
          <a:solidFill>
            <a:srgbClr val="13AE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600">
                <a:latin typeface="メイリオ" panose="020B0604030504040204" pitchFamily="50" charset="-128"/>
                <a:ea typeface="メイリオ" panose="020B0604030504040204" pitchFamily="50" charset="-128"/>
                <a:cs typeface="Meiryo UI" panose="020B0604030504040204" pitchFamily="50" charset="-128"/>
              </a:rPr>
              <a:t>【</a:t>
            </a:r>
            <a:r>
              <a:rPr lang="ja-JP" altLang="en-US" sz="1600">
                <a:latin typeface="メイリオ" panose="020B0604030504040204" pitchFamily="50" charset="-128"/>
                <a:ea typeface="メイリオ" panose="020B0604030504040204" pitchFamily="50" charset="-128"/>
                <a:cs typeface="Meiryo UI" panose="020B0604030504040204" pitchFamily="50" charset="-128"/>
              </a:rPr>
              <a:t>ご参考</a:t>
            </a:r>
            <a:r>
              <a:rPr lang="en-US" altLang="ja-JP" sz="1600">
                <a:latin typeface="メイリオ" panose="020B0604030504040204" pitchFamily="50" charset="-128"/>
                <a:ea typeface="メイリオ" panose="020B0604030504040204" pitchFamily="50" charset="-128"/>
                <a:cs typeface="Meiryo UI" panose="020B0604030504040204" pitchFamily="50" charset="-128"/>
              </a:rPr>
              <a:t>】</a:t>
            </a:r>
            <a:r>
              <a:rPr lang="ja-JP" altLang="en-US" sz="1600">
                <a:latin typeface="メイリオ" panose="020B0604030504040204" pitchFamily="50" charset="-128"/>
                <a:ea typeface="メイリオ" panose="020B0604030504040204" pitchFamily="50" charset="-128"/>
                <a:cs typeface="Meiryo UI" panose="020B0604030504040204" pitchFamily="50" charset="-128"/>
              </a:rPr>
              <a:t>育児・介護休業法により事業主に義務づけられる面談等のイメージ</a:t>
            </a:r>
          </a:p>
        </p:txBody>
      </p:sp>
      <p:sp>
        <p:nvSpPr>
          <p:cNvPr id="96" name="テキスト ボックス 95">
            <a:extLst>
              <a:ext uri="{FF2B5EF4-FFF2-40B4-BE49-F238E27FC236}">
                <a16:creationId xmlns:a16="http://schemas.microsoft.com/office/drawing/2014/main" id="{9787D712-23FB-874C-9BA0-55B06376DE71}"/>
              </a:ext>
            </a:extLst>
          </p:cNvPr>
          <p:cNvSpPr txBox="1"/>
          <p:nvPr/>
        </p:nvSpPr>
        <p:spPr>
          <a:xfrm>
            <a:off x="352088" y="4463744"/>
            <a:ext cx="3454012" cy="2308324"/>
          </a:xfrm>
          <a:prstGeom prst="rect">
            <a:avLst/>
          </a:prstGeom>
          <a:solidFill>
            <a:schemeClr val="accent1">
              <a:lumMod val="20000"/>
              <a:lumOff val="80000"/>
            </a:schemeClr>
          </a:solidFill>
          <a:ln w="19050">
            <a:solidFill>
              <a:srgbClr val="3366FF"/>
            </a:solidFill>
            <a:prstDash val="sysDash"/>
          </a:ln>
        </p:spPr>
        <p:txBody>
          <a:bodyPr wrap="square" rtlCol="0">
            <a:spAutoFit/>
          </a:bodyPr>
          <a:lstStyle/>
          <a:p>
            <a:endParaRPr kumimoji="1" lang="en-US" altLang="ja-JP" sz="1200" b="1">
              <a:latin typeface="メイリオ" panose="020B0604030504040204" pitchFamily="50" charset="-128"/>
              <a:ea typeface="メイリオ" panose="020B0604030504040204" pitchFamily="50" charset="-128"/>
            </a:endParaRPr>
          </a:p>
          <a:p>
            <a:endParaRPr kumimoji="1" lang="en-US" altLang="ja-JP" sz="1200" b="1">
              <a:latin typeface="メイリオ" panose="020B0604030504040204" pitchFamily="50" charset="-128"/>
              <a:ea typeface="メイリオ" panose="020B0604030504040204" pitchFamily="50" charset="-128"/>
            </a:endParaRPr>
          </a:p>
          <a:p>
            <a:endParaRPr lang="en-US" altLang="ja-JP" sz="1200" b="1">
              <a:latin typeface="メイリオ" panose="020B0604030504040204" pitchFamily="50" charset="-128"/>
              <a:ea typeface="メイリオ" panose="020B0604030504040204" pitchFamily="50" charset="-128"/>
            </a:endParaRPr>
          </a:p>
          <a:p>
            <a:endParaRPr kumimoji="1" lang="en-US" altLang="ja-JP" sz="1200" b="1">
              <a:latin typeface="メイリオ" panose="020B0604030504040204" pitchFamily="50" charset="-128"/>
              <a:ea typeface="メイリオ" panose="020B0604030504040204" pitchFamily="50" charset="-128"/>
            </a:endParaRPr>
          </a:p>
          <a:p>
            <a:endParaRPr lang="en-US" altLang="ja-JP" sz="1200" b="1">
              <a:latin typeface="メイリオ" panose="020B0604030504040204" pitchFamily="50" charset="-128"/>
              <a:ea typeface="メイリオ" panose="020B0604030504040204" pitchFamily="50" charset="-128"/>
            </a:endParaRPr>
          </a:p>
          <a:p>
            <a:endParaRPr kumimoji="1" lang="en-US" altLang="ja-JP" sz="1200" b="1">
              <a:latin typeface="メイリオ" panose="020B0604030504040204" pitchFamily="50" charset="-128"/>
              <a:ea typeface="メイリオ" panose="020B0604030504040204" pitchFamily="50" charset="-128"/>
            </a:endParaRPr>
          </a:p>
          <a:p>
            <a:endParaRPr lang="en-US" altLang="ja-JP" sz="1200" b="1">
              <a:latin typeface="メイリオ" panose="020B0604030504040204" pitchFamily="50" charset="-128"/>
              <a:ea typeface="メイリオ" panose="020B0604030504040204" pitchFamily="50" charset="-128"/>
            </a:endParaRPr>
          </a:p>
          <a:p>
            <a:endParaRPr kumimoji="1" lang="en-US" altLang="ja-JP" sz="1200" b="1">
              <a:latin typeface="メイリオ" panose="020B0604030504040204" pitchFamily="50" charset="-128"/>
              <a:ea typeface="メイリオ" panose="020B0604030504040204" pitchFamily="50" charset="-128"/>
            </a:endParaRPr>
          </a:p>
          <a:p>
            <a:endParaRPr lang="en-US" altLang="ja-JP" sz="1200" b="1">
              <a:latin typeface="メイリオ" panose="020B0604030504040204" pitchFamily="50" charset="-128"/>
              <a:ea typeface="メイリオ" panose="020B0604030504040204" pitchFamily="50" charset="-128"/>
            </a:endParaRPr>
          </a:p>
          <a:p>
            <a:endParaRPr kumimoji="1" lang="en-US" altLang="ja-JP" sz="1200" b="1">
              <a:latin typeface="メイリオ" panose="020B0604030504040204" pitchFamily="50" charset="-128"/>
              <a:ea typeface="メイリオ" panose="020B0604030504040204" pitchFamily="50" charset="-128"/>
            </a:endParaRPr>
          </a:p>
          <a:p>
            <a:endParaRPr lang="en-US" altLang="ja-JP" sz="1200" b="1">
              <a:latin typeface="メイリオ" panose="020B0604030504040204" pitchFamily="50" charset="-128"/>
              <a:ea typeface="メイリオ" panose="020B0604030504040204" pitchFamily="50" charset="-128"/>
            </a:endParaRPr>
          </a:p>
          <a:p>
            <a:endParaRPr lang="en-US" altLang="ja-JP" sz="1200" b="1">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F30BB33E-1998-5730-20F6-82F3E12A0414}"/>
              </a:ext>
            </a:extLst>
          </p:cNvPr>
          <p:cNvSpPr txBox="1"/>
          <p:nvPr/>
        </p:nvSpPr>
        <p:spPr>
          <a:xfrm>
            <a:off x="4635896" y="4479891"/>
            <a:ext cx="4231783" cy="2308324"/>
          </a:xfrm>
          <a:prstGeom prst="rect">
            <a:avLst/>
          </a:prstGeom>
          <a:solidFill>
            <a:schemeClr val="accent1">
              <a:lumMod val="20000"/>
              <a:lumOff val="80000"/>
            </a:schemeClr>
          </a:solidFill>
          <a:ln w="19050">
            <a:solidFill>
              <a:srgbClr val="FF9687"/>
            </a:solidFill>
            <a:prstDash val="sysDash"/>
          </a:ln>
        </p:spPr>
        <p:txBody>
          <a:bodyPr wrap="square" rtlCol="0">
            <a:spAutoFit/>
          </a:bodyPr>
          <a:lstStyle/>
          <a:p>
            <a:endParaRPr lang="en-US" altLang="ja-JP" sz="1200">
              <a:latin typeface="メイリオ" panose="020B0604030504040204" pitchFamily="50" charset="-128"/>
              <a:ea typeface="メイリオ" panose="020B0604030504040204" pitchFamily="50" charset="-128"/>
            </a:endParaRPr>
          </a:p>
          <a:p>
            <a:endParaRPr lang="en-US" altLang="ja-JP" sz="120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200">
                <a:latin typeface="メイリオ" panose="020B0604030504040204" pitchFamily="50" charset="-128"/>
                <a:ea typeface="メイリオ" panose="020B0604030504040204" pitchFamily="50" charset="-128"/>
              </a:rPr>
              <a:t>時期：</a:t>
            </a:r>
            <a:r>
              <a:rPr kumimoji="1" lang="ja-JP" altLang="en-US" sz="12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３歳になるまでの適切な時期</a:t>
            </a:r>
            <a:r>
              <a:rPr kumimoji="1" lang="ja-JP" altLang="en-US" sz="120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（選べる制度のタイミングと同一）</a:t>
            </a:r>
            <a:endParaRPr kumimoji="1" lang="en-US" altLang="ja-JP" sz="100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200">
                <a:latin typeface="メイリオ" panose="020B0604030504040204" pitchFamily="50" charset="-128"/>
                <a:ea typeface="メイリオ" panose="020B0604030504040204" pitchFamily="50" charset="-128"/>
              </a:rPr>
              <a:t>内容：</a:t>
            </a:r>
            <a:r>
              <a:rPr kumimoji="1" lang="ja-JP" altLang="en-US" sz="1200">
                <a:solidFill>
                  <a:schemeClr val="tx1"/>
                </a:solidFill>
                <a:latin typeface="メイリオ" panose="020B0604030504040204" pitchFamily="50" charset="-128"/>
                <a:ea typeface="メイリオ" panose="020B0604030504040204" pitchFamily="50" charset="-128"/>
              </a:rPr>
              <a:t>子の状況、家庭環境等により、仕事と育児の両立が困難となる事情を改善するために必要な配置、業務量の調整、労働条件の見直し、希望する両立支援制度に関する意向を聴取</a:t>
            </a:r>
            <a:endParaRPr kumimoji="1" lang="en-US" altLang="ja-JP" sz="1200">
              <a:solidFill>
                <a:schemeClr val="tx1"/>
              </a:solidFill>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200">
                <a:latin typeface="メイリオ" panose="020B0604030504040204" pitchFamily="50" charset="-128"/>
                <a:ea typeface="メイリオ" panose="020B0604030504040204" pitchFamily="50" charset="-128"/>
              </a:rPr>
              <a:t>手法：面談（オンライン可）または書面交付（希望者には</a:t>
            </a:r>
            <a:r>
              <a:rPr lang="en-US" altLang="ja-JP" sz="1200">
                <a:latin typeface="メイリオ" panose="020B0604030504040204" pitchFamily="50" charset="-128"/>
                <a:ea typeface="メイリオ" panose="020B0604030504040204" pitchFamily="50" charset="-128"/>
              </a:rPr>
              <a:t>FAX</a:t>
            </a:r>
            <a:r>
              <a:rPr lang="ja-JP" altLang="en-US" sz="1200">
                <a:latin typeface="メイリオ" panose="020B0604030504040204" pitchFamily="50" charset="-128"/>
                <a:ea typeface="メイリオ" panose="020B0604030504040204" pitchFamily="50" charset="-128"/>
              </a:rPr>
              <a:t>やメール等も可）</a:t>
            </a:r>
            <a:endParaRPr lang="en-US" altLang="ja-JP" sz="120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kumimoji="1" lang="ja-JP" altLang="en-US" sz="1200">
                <a:solidFill>
                  <a:schemeClr val="tx1"/>
                </a:solidFill>
                <a:latin typeface="メイリオ" panose="020B0604030504040204" pitchFamily="50" charset="-128"/>
                <a:ea typeface="メイリオ" panose="020B0604030504040204" pitchFamily="50" charset="-128"/>
              </a:rPr>
              <a:t>配慮：意向がある場合には、自社の状況に応じて配慮</a:t>
            </a:r>
            <a:endParaRPr kumimoji="1" lang="en-US" altLang="ja-JP" sz="1200">
              <a:solidFill>
                <a:schemeClr val="tx1"/>
              </a:solidFill>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endParaRPr kumimoji="1" lang="en-US" altLang="ja-JP" sz="1200">
              <a:solidFill>
                <a:schemeClr val="tx1"/>
              </a:solidFill>
              <a:latin typeface="メイリオ" panose="020B0604030504040204" pitchFamily="50" charset="-128"/>
              <a:ea typeface="メイリオ" panose="020B0604030504040204" pitchFamily="50" charset="-128"/>
            </a:endParaRPr>
          </a:p>
        </p:txBody>
      </p:sp>
      <p:cxnSp>
        <p:nvCxnSpPr>
          <p:cNvPr id="20" name="直線矢印コネクタ 19">
            <a:extLst>
              <a:ext uri="{FF2B5EF4-FFF2-40B4-BE49-F238E27FC236}">
                <a16:creationId xmlns:a16="http://schemas.microsoft.com/office/drawing/2014/main" id="{0074BE63-BACD-C86A-8D03-A141D0B2B87C}"/>
              </a:ext>
            </a:extLst>
          </p:cNvPr>
          <p:cNvCxnSpPr/>
          <p:nvPr/>
        </p:nvCxnSpPr>
        <p:spPr>
          <a:xfrm>
            <a:off x="324665" y="832971"/>
            <a:ext cx="8496000" cy="0"/>
          </a:xfrm>
          <a:prstGeom prst="straightConnector1">
            <a:avLst/>
          </a:prstGeom>
          <a:ln w="47625">
            <a:solidFill>
              <a:srgbClr val="FFC000"/>
            </a:solidFill>
            <a:tailEnd type="none"/>
          </a:ln>
        </p:spPr>
        <p:style>
          <a:lnRef idx="1">
            <a:schemeClr val="accent1"/>
          </a:lnRef>
          <a:fillRef idx="0">
            <a:schemeClr val="accent1"/>
          </a:fillRef>
          <a:effectRef idx="0">
            <a:schemeClr val="accent1"/>
          </a:effectRef>
          <a:fontRef idx="minor">
            <a:schemeClr val="tx1"/>
          </a:fontRef>
        </p:style>
      </p:cxnSp>
      <p:grpSp>
        <p:nvGrpSpPr>
          <p:cNvPr id="31" name="グループ化 30">
            <a:extLst>
              <a:ext uri="{FF2B5EF4-FFF2-40B4-BE49-F238E27FC236}">
                <a16:creationId xmlns:a16="http://schemas.microsoft.com/office/drawing/2014/main" id="{56A28D21-35C4-B8C5-B5D8-B670A6AEE6DF}"/>
              </a:ext>
            </a:extLst>
          </p:cNvPr>
          <p:cNvGrpSpPr/>
          <p:nvPr/>
        </p:nvGrpSpPr>
        <p:grpSpPr>
          <a:xfrm>
            <a:off x="8276803" y="303394"/>
            <a:ext cx="1127052" cy="626684"/>
            <a:chOff x="3265592" y="2802316"/>
            <a:chExt cx="1127052" cy="626684"/>
          </a:xfrm>
        </p:grpSpPr>
        <p:sp>
          <p:nvSpPr>
            <p:cNvPr id="32" name="四角形: 角を丸くする 31">
              <a:extLst>
                <a:ext uri="{FF2B5EF4-FFF2-40B4-BE49-F238E27FC236}">
                  <a16:creationId xmlns:a16="http://schemas.microsoft.com/office/drawing/2014/main" id="{C7865F7C-8537-08EE-3546-DC25C649D221}"/>
                </a:ext>
              </a:extLst>
            </p:cNvPr>
            <p:cNvSpPr/>
            <p:nvPr/>
          </p:nvSpPr>
          <p:spPr>
            <a:xfrm>
              <a:off x="3265592" y="2802316"/>
              <a:ext cx="1127052"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小学校</a:t>
              </a:r>
              <a:endParaRPr lang="en-US" altLang="ja-JP" sz="12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就学</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33" name="フローチャート: 結合子 32">
              <a:extLst>
                <a:ext uri="{FF2B5EF4-FFF2-40B4-BE49-F238E27FC236}">
                  <a16:creationId xmlns:a16="http://schemas.microsoft.com/office/drawing/2014/main" id="{7D9BE29C-9EC2-C58B-5A36-C2FE7A87C8E1}"/>
                </a:ext>
              </a:extLst>
            </p:cNvPr>
            <p:cNvSpPr>
              <a:spLocks noChangeAspect="1"/>
            </p:cNvSpPr>
            <p:nvPr/>
          </p:nvSpPr>
          <p:spPr>
            <a:xfrm>
              <a:off x="3739116" y="3249000"/>
              <a:ext cx="180004" cy="18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4" name="グループ化 33">
            <a:extLst>
              <a:ext uri="{FF2B5EF4-FFF2-40B4-BE49-F238E27FC236}">
                <a16:creationId xmlns:a16="http://schemas.microsoft.com/office/drawing/2014/main" id="{C809B4FB-0655-9846-A7F8-178B7BAD8E12}"/>
              </a:ext>
            </a:extLst>
          </p:cNvPr>
          <p:cNvGrpSpPr/>
          <p:nvPr/>
        </p:nvGrpSpPr>
        <p:grpSpPr>
          <a:xfrm>
            <a:off x="4397335" y="341587"/>
            <a:ext cx="1127052" cy="589456"/>
            <a:chOff x="6979374" y="1315903"/>
            <a:chExt cx="1127052" cy="589456"/>
          </a:xfrm>
        </p:grpSpPr>
        <p:sp>
          <p:nvSpPr>
            <p:cNvPr id="35" name="四角形: 角を丸くする 34">
              <a:extLst>
                <a:ext uri="{FF2B5EF4-FFF2-40B4-BE49-F238E27FC236}">
                  <a16:creationId xmlns:a16="http://schemas.microsoft.com/office/drawing/2014/main" id="{7A835D69-CEFC-D4E4-9CF8-E9BAB06E47F0}"/>
                </a:ext>
              </a:extLst>
            </p:cNvPr>
            <p:cNvSpPr/>
            <p:nvPr/>
          </p:nvSpPr>
          <p:spPr>
            <a:xfrm>
              <a:off x="6979374" y="1315903"/>
              <a:ext cx="1127052"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eiryo UI" panose="020B0604030504040204" pitchFamily="50" charset="-128"/>
                  <a:ea typeface="Meiryo UI" panose="020B0604030504040204" pitchFamily="50" charset="-128"/>
                </a:rPr>
                <a:t>３歳</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36" name="フローチャート: 結合子 35">
              <a:extLst>
                <a:ext uri="{FF2B5EF4-FFF2-40B4-BE49-F238E27FC236}">
                  <a16:creationId xmlns:a16="http://schemas.microsoft.com/office/drawing/2014/main" id="{BF47850F-6700-1ACE-113B-492264B599C1}"/>
                </a:ext>
              </a:extLst>
            </p:cNvPr>
            <p:cNvSpPr>
              <a:spLocks noChangeAspect="1"/>
            </p:cNvSpPr>
            <p:nvPr/>
          </p:nvSpPr>
          <p:spPr>
            <a:xfrm>
              <a:off x="7458940" y="1725359"/>
              <a:ext cx="180004" cy="18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 name="グループ化 36">
            <a:extLst>
              <a:ext uri="{FF2B5EF4-FFF2-40B4-BE49-F238E27FC236}">
                <a16:creationId xmlns:a16="http://schemas.microsoft.com/office/drawing/2014/main" id="{4935837B-2024-800D-948C-AFFF2A27FB73}"/>
              </a:ext>
            </a:extLst>
          </p:cNvPr>
          <p:cNvGrpSpPr/>
          <p:nvPr/>
        </p:nvGrpSpPr>
        <p:grpSpPr>
          <a:xfrm>
            <a:off x="-185561" y="344274"/>
            <a:ext cx="1127052" cy="597094"/>
            <a:chOff x="4053474" y="917017"/>
            <a:chExt cx="1127052" cy="597094"/>
          </a:xfrm>
        </p:grpSpPr>
        <p:sp>
          <p:nvSpPr>
            <p:cNvPr id="38" name="四角形: 角を丸くする 37">
              <a:extLst>
                <a:ext uri="{FF2B5EF4-FFF2-40B4-BE49-F238E27FC236}">
                  <a16:creationId xmlns:a16="http://schemas.microsoft.com/office/drawing/2014/main" id="{DB028959-8158-E420-5FD8-3E8954BE1C59}"/>
                </a:ext>
              </a:extLst>
            </p:cNvPr>
            <p:cNvSpPr/>
            <p:nvPr/>
          </p:nvSpPr>
          <p:spPr>
            <a:xfrm>
              <a:off x="4053474" y="917017"/>
              <a:ext cx="1127052"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chemeClr val="tx1"/>
                  </a:solidFill>
                  <a:latin typeface="Meiryo UI" panose="020B0604030504040204" pitchFamily="50" charset="-128"/>
                  <a:ea typeface="Meiryo UI" panose="020B0604030504040204" pitchFamily="50" charset="-128"/>
                </a:rPr>
                <a:t>妊娠</a:t>
              </a:r>
              <a:endParaRPr lang="en-US" altLang="ja-JP" sz="1200">
                <a:solidFill>
                  <a:schemeClr val="tx1"/>
                </a:solidFill>
                <a:latin typeface="Meiryo UI" panose="020B0604030504040204" pitchFamily="50" charset="-128"/>
                <a:ea typeface="Meiryo UI" panose="020B0604030504040204" pitchFamily="50" charset="-128"/>
              </a:endParaRPr>
            </a:p>
            <a:p>
              <a:pPr algn="ctr"/>
              <a:r>
                <a:rPr lang="ja-JP" altLang="en-US" sz="1200">
                  <a:solidFill>
                    <a:schemeClr val="tx1"/>
                  </a:solidFill>
                  <a:latin typeface="Meiryo UI" panose="020B0604030504040204" pitchFamily="50" charset="-128"/>
                  <a:ea typeface="Meiryo UI" panose="020B0604030504040204" pitchFamily="50" charset="-128"/>
                </a:rPr>
                <a:t>判明</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39" name="フローチャート: 結合子 38">
              <a:extLst>
                <a:ext uri="{FF2B5EF4-FFF2-40B4-BE49-F238E27FC236}">
                  <a16:creationId xmlns:a16="http://schemas.microsoft.com/office/drawing/2014/main" id="{81FFBB05-EB20-89ED-72FA-116501049B33}"/>
                </a:ext>
              </a:extLst>
            </p:cNvPr>
            <p:cNvSpPr>
              <a:spLocks noChangeAspect="1"/>
            </p:cNvSpPr>
            <p:nvPr/>
          </p:nvSpPr>
          <p:spPr>
            <a:xfrm>
              <a:off x="4526998" y="1334111"/>
              <a:ext cx="180004" cy="18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4" name="グループ化 53">
            <a:extLst>
              <a:ext uri="{FF2B5EF4-FFF2-40B4-BE49-F238E27FC236}">
                <a16:creationId xmlns:a16="http://schemas.microsoft.com/office/drawing/2014/main" id="{B91BAE9C-99DF-A1FD-AE4A-C77E1A18E62A}"/>
              </a:ext>
            </a:extLst>
          </p:cNvPr>
          <p:cNvGrpSpPr/>
          <p:nvPr/>
        </p:nvGrpSpPr>
        <p:grpSpPr>
          <a:xfrm>
            <a:off x="618155" y="343185"/>
            <a:ext cx="1127052" cy="597094"/>
            <a:chOff x="4053474" y="917017"/>
            <a:chExt cx="1127052" cy="597094"/>
          </a:xfrm>
        </p:grpSpPr>
        <p:sp>
          <p:nvSpPr>
            <p:cNvPr id="55" name="四角形: 角を丸くする 54">
              <a:extLst>
                <a:ext uri="{FF2B5EF4-FFF2-40B4-BE49-F238E27FC236}">
                  <a16:creationId xmlns:a16="http://schemas.microsoft.com/office/drawing/2014/main" id="{83A80D05-211F-BB84-7B23-0A8F4E3A4D1B}"/>
                </a:ext>
              </a:extLst>
            </p:cNvPr>
            <p:cNvSpPr/>
            <p:nvPr/>
          </p:nvSpPr>
          <p:spPr>
            <a:xfrm>
              <a:off x="4053474" y="917017"/>
              <a:ext cx="1127052"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出産</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56" name="フローチャート: 結合子 55">
              <a:extLst>
                <a:ext uri="{FF2B5EF4-FFF2-40B4-BE49-F238E27FC236}">
                  <a16:creationId xmlns:a16="http://schemas.microsoft.com/office/drawing/2014/main" id="{F5C2746C-2A2A-7156-F5BD-E07277B05FDB}"/>
                </a:ext>
              </a:extLst>
            </p:cNvPr>
            <p:cNvSpPr>
              <a:spLocks noChangeAspect="1"/>
            </p:cNvSpPr>
            <p:nvPr/>
          </p:nvSpPr>
          <p:spPr>
            <a:xfrm>
              <a:off x="4526998" y="1334111"/>
              <a:ext cx="180004" cy="18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 name="グループ化 5">
            <a:extLst>
              <a:ext uri="{FF2B5EF4-FFF2-40B4-BE49-F238E27FC236}">
                <a16:creationId xmlns:a16="http://schemas.microsoft.com/office/drawing/2014/main" id="{7906C46E-D486-5FAC-F8D5-3D37104284CD}"/>
              </a:ext>
            </a:extLst>
          </p:cNvPr>
          <p:cNvGrpSpPr/>
          <p:nvPr/>
        </p:nvGrpSpPr>
        <p:grpSpPr>
          <a:xfrm>
            <a:off x="1814488" y="334963"/>
            <a:ext cx="1127052" cy="581505"/>
            <a:chOff x="6979374" y="1323854"/>
            <a:chExt cx="1127052" cy="581505"/>
          </a:xfrm>
        </p:grpSpPr>
        <p:sp>
          <p:nvSpPr>
            <p:cNvPr id="7" name="四角形: 角を丸くする 6">
              <a:extLst>
                <a:ext uri="{FF2B5EF4-FFF2-40B4-BE49-F238E27FC236}">
                  <a16:creationId xmlns:a16="http://schemas.microsoft.com/office/drawing/2014/main" id="{DE74FE69-024C-3825-C458-BA219BF8FE7D}"/>
                </a:ext>
              </a:extLst>
            </p:cNvPr>
            <p:cNvSpPr/>
            <p:nvPr/>
          </p:nvSpPr>
          <p:spPr>
            <a:xfrm>
              <a:off x="6979374" y="1323854"/>
              <a:ext cx="1127052"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a:solidFill>
                    <a:schemeClr val="tx1"/>
                  </a:solidFill>
                  <a:latin typeface="Meiryo UI" panose="020B0604030504040204" pitchFamily="50" charset="-128"/>
                  <a:ea typeface="Meiryo UI" panose="020B0604030504040204" pitchFamily="50" charset="-128"/>
                </a:rPr>
                <a:t>1</a:t>
              </a:r>
              <a:r>
                <a:rPr lang="ja-JP" altLang="en-US" sz="1200">
                  <a:solidFill>
                    <a:schemeClr val="tx1"/>
                  </a:solidFill>
                  <a:latin typeface="Meiryo UI" panose="020B0604030504040204" pitchFamily="50" charset="-128"/>
                  <a:ea typeface="Meiryo UI" panose="020B0604030504040204" pitchFamily="50" charset="-128"/>
                </a:rPr>
                <a:t>歳</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8" name="フローチャート: 結合子 7">
              <a:extLst>
                <a:ext uri="{FF2B5EF4-FFF2-40B4-BE49-F238E27FC236}">
                  <a16:creationId xmlns:a16="http://schemas.microsoft.com/office/drawing/2014/main" id="{A2C41763-A083-6591-E1ED-F7BF5EA2CF92}"/>
                </a:ext>
              </a:extLst>
            </p:cNvPr>
            <p:cNvSpPr>
              <a:spLocks noChangeAspect="1"/>
            </p:cNvSpPr>
            <p:nvPr/>
          </p:nvSpPr>
          <p:spPr>
            <a:xfrm>
              <a:off x="7458940" y="1725359"/>
              <a:ext cx="180004" cy="18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 name="グループ化 9">
            <a:extLst>
              <a:ext uri="{FF2B5EF4-FFF2-40B4-BE49-F238E27FC236}">
                <a16:creationId xmlns:a16="http://schemas.microsoft.com/office/drawing/2014/main" id="{1FDF90CE-08BA-EE10-08AF-C67E13AD59B5}"/>
              </a:ext>
            </a:extLst>
          </p:cNvPr>
          <p:cNvGrpSpPr/>
          <p:nvPr/>
        </p:nvGrpSpPr>
        <p:grpSpPr>
          <a:xfrm>
            <a:off x="3183972" y="334840"/>
            <a:ext cx="1127052" cy="581505"/>
            <a:chOff x="6979374" y="1323854"/>
            <a:chExt cx="1127052" cy="581505"/>
          </a:xfrm>
        </p:grpSpPr>
        <p:sp>
          <p:nvSpPr>
            <p:cNvPr id="12" name="四角形: 角を丸くする 11">
              <a:extLst>
                <a:ext uri="{FF2B5EF4-FFF2-40B4-BE49-F238E27FC236}">
                  <a16:creationId xmlns:a16="http://schemas.microsoft.com/office/drawing/2014/main" id="{7567B919-4CE3-542E-BFD3-CFCBBC5A36DE}"/>
                </a:ext>
              </a:extLst>
            </p:cNvPr>
            <p:cNvSpPr/>
            <p:nvPr/>
          </p:nvSpPr>
          <p:spPr>
            <a:xfrm>
              <a:off x="6979374" y="1323854"/>
              <a:ext cx="1127052" cy="507094"/>
            </a:xfrm>
            <a:prstGeom prst="roundRect">
              <a:avLst>
                <a:gd name="adj" fmla="val 1031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a:solidFill>
                    <a:schemeClr val="tx1"/>
                  </a:solidFill>
                  <a:latin typeface="Meiryo UI" panose="020B0604030504040204" pitchFamily="50" charset="-128"/>
                  <a:ea typeface="Meiryo UI" panose="020B0604030504040204" pitchFamily="50" charset="-128"/>
                </a:rPr>
                <a:t>2</a:t>
              </a:r>
              <a:r>
                <a:rPr lang="ja-JP" altLang="en-US" sz="1200">
                  <a:solidFill>
                    <a:schemeClr val="tx1"/>
                  </a:solidFill>
                  <a:latin typeface="Meiryo UI" panose="020B0604030504040204" pitchFamily="50" charset="-128"/>
                  <a:ea typeface="Meiryo UI" panose="020B0604030504040204" pitchFamily="50" charset="-128"/>
                </a:rPr>
                <a:t>歳</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13" name="フローチャート: 結合子 12">
              <a:extLst>
                <a:ext uri="{FF2B5EF4-FFF2-40B4-BE49-F238E27FC236}">
                  <a16:creationId xmlns:a16="http://schemas.microsoft.com/office/drawing/2014/main" id="{D7408EC1-91C4-F44D-132D-FF969272A6EA}"/>
                </a:ext>
              </a:extLst>
            </p:cNvPr>
            <p:cNvSpPr>
              <a:spLocks noChangeAspect="1"/>
            </p:cNvSpPr>
            <p:nvPr/>
          </p:nvSpPr>
          <p:spPr>
            <a:xfrm>
              <a:off x="7458940" y="1725359"/>
              <a:ext cx="180004" cy="18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 name="角丸四角形 59">
            <a:extLst>
              <a:ext uri="{FF2B5EF4-FFF2-40B4-BE49-F238E27FC236}">
                <a16:creationId xmlns:a16="http://schemas.microsoft.com/office/drawing/2014/main" id="{E27E2995-DE7B-5173-BF73-0930BF236A69}"/>
              </a:ext>
            </a:extLst>
          </p:cNvPr>
          <p:cNvSpPr/>
          <p:nvPr/>
        </p:nvSpPr>
        <p:spPr>
          <a:xfrm>
            <a:off x="324666" y="1512307"/>
            <a:ext cx="3489385" cy="2796262"/>
          </a:xfrm>
          <a:prstGeom prst="roundRect">
            <a:avLst>
              <a:gd name="adj" fmla="val 0"/>
            </a:avLst>
          </a:prstGeom>
          <a:noFill/>
          <a:ln w="28575">
            <a:noFill/>
            <a:prstDash val="sysDash"/>
          </a:ln>
        </p:spPr>
        <p:style>
          <a:lnRef idx="1">
            <a:schemeClr val="accent6"/>
          </a:lnRef>
          <a:fillRef idx="2">
            <a:schemeClr val="accent6"/>
          </a:fillRef>
          <a:effectRef idx="1">
            <a:schemeClr val="accent6"/>
          </a:effectRef>
          <a:fontRef idx="minor">
            <a:schemeClr val="dk1"/>
          </a:fontRef>
        </p:style>
        <p:txBody>
          <a:bodyPr lIns="91398" tIns="45699" rIns="91398" bIns="45699" rtlCol="0" anchor="ctr"/>
          <a:lstStyle/>
          <a:p>
            <a:pPr marL="171450" marR="0" lvl="0" indent="-171450" algn="l" defTabSz="914400" rtl="0" eaLnBrk="1" fontAlgn="auto" latinLnBrk="0" hangingPunct="1">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a:p>
            <a:pPr algn="ctr">
              <a:defRPr/>
            </a:pPr>
            <a:r>
              <a:rPr lang="ja-JP" altLang="en-US" sz="1200">
                <a:solidFill>
                  <a:schemeClr val="tx1"/>
                </a:solidFill>
                <a:latin typeface="メイリオ" panose="020B0604030504040204" pitchFamily="50" charset="-128"/>
                <a:ea typeface="メイリオ" panose="020B0604030504040204" pitchFamily="50" charset="-128"/>
              </a:rPr>
              <a:t>＜法第</a:t>
            </a:r>
            <a:r>
              <a:rPr lang="en-US" altLang="ja-JP" sz="1200">
                <a:solidFill>
                  <a:schemeClr val="tx1"/>
                </a:solidFill>
                <a:latin typeface="メイリオ" panose="020B0604030504040204" pitchFamily="50" charset="-128"/>
                <a:ea typeface="メイリオ" panose="020B0604030504040204" pitchFamily="50" charset="-128"/>
              </a:rPr>
              <a:t>21</a:t>
            </a:r>
            <a:r>
              <a:rPr lang="ja-JP" altLang="en-US" sz="1200">
                <a:solidFill>
                  <a:schemeClr val="tx1"/>
                </a:solidFill>
                <a:latin typeface="メイリオ" panose="020B0604030504040204" pitchFamily="50" charset="-128"/>
                <a:ea typeface="メイリオ" panose="020B0604030504040204" pitchFamily="50" charset="-128"/>
              </a:rPr>
              <a:t>条第１項＞</a:t>
            </a:r>
            <a:endParaRPr lang="en-US" altLang="ja-JP" sz="1200">
              <a:solidFill>
                <a:srgbClr val="000000"/>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目的：育児休業制度の取得促進</a:t>
            </a:r>
            <a:endParaRPr lang="en-US" altLang="ja-JP" sz="1200">
              <a:solidFill>
                <a:srgbClr val="000000"/>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時期：</a:t>
            </a:r>
            <a:r>
              <a:rPr kumimoji="1" lang="ja-JP" altLang="en-US" sz="12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本人または配偶者の妊娠・出産等の申出時</a:t>
            </a:r>
            <a:r>
              <a:rPr lang="ja-JP" altLang="en-US" sz="1200">
                <a:solidFill>
                  <a:srgbClr val="000000"/>
                </a:solidFill>
                <a:latin typeface="メイリオ" panose="020B0604030504040204" pitchFamily="50" charset="-128"/>
                <a:ea typeface="メイリオ" panose="020B0604030504040204" pitchFamily="50" charset="-128"/>
              </a:rPr>
              <a:t>（希望の日から円滑に育児休業を取得することができるよう配慮、適切な時期に実施）</a:t>
            </a:r>
            <a:endParaRPr lang="en-US" altLang="ja-JP" sz="1200">
              <a:solidFill>
                <a:srgbClr val="000000"/>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spcBef>
                <a:spcPts val="0"/>
              </a:spcBef>
              <a:spcAft>
                <a:spcPts val="0"/>
              </a:spcAft>
              <a:buClrTx/>
              <a:buSzTx/>
              <a:buFont typeface="Arial" panose="020B0604020202020204" pitchFamily="34" charset="0"/>
              <a:buChar char="•"/>
              <a:tabLst/>
              <a:defRPr/>
            </a:pPr>
            <a:r>
              <a:rPr lang="ja-JP" altLang="en-US" sz="1200">
                <a:solidFill>
                  <a:srgbClr val="000000"/>
                </a:solidFill>
                <a:latin typeface="メイリオ" panose="020B0604030504040204" pitchFamily="50" charset="-128"/>
                <a:ea typeface="メイリオ" panose="020B0604030504040204" pitchFamily="50" charset="-128"/>
              </a:rPr>
              <a:t>内容：①個別の周知</a:t>
            </a:r>
            <a:endParaRPr lang="en-US" altLang="ja-JP" sz="1200">
              <a:solidFill>
                <a:srgbClr val="000000"/>
              </a:solidFill>
              <a:latin typeface="メイリオ" panose="020B0604030504040204" pitchFamily="50" charset="-128"/>
              <a:ea typeface="メイリオ" panose="020B0604030504040204" pitchFamily="50" charset="-128"/>
            </a:endParaRPr>
          </a:p>
          <a:p>
            <a:pPr marL="648000" marR="0" lvl="0" indent="-171450" algn="l" defTabSz="914400" rtl="0" eaLnBrk="1" fontAlgn="auto" latinLnBrk="0" hangingPunct="1">
              <a:spcBef>
                <a:spcPts val="0"/>
              </a:spcBef>
              <a:spcAft>
                <a:spcPts val="0"/>
              </a:spcAft>
              <a:buClrTx/>
              <a:buSzTx/>
              <a:buFont typeface="Wingdings" panose="05000000000000000000" pitchFamily="2" charset="2"/>
              <a:buChar char=""/>
              <a:tabLst/>
              <a:defRPr/>
            </a:pPr>
            <a:r>
              <a:rPr lang="ja-JP" altLang="en-US" sz="1200">
                <a:solidFill>
                  <a:srgbClr val="000000"/>
                </a:solidFill>
                <a:latin typeface="メイリオ" panose="020B0604030504040204" pitchFamily="50" charset="-128"/>
                <a:ea typeface="メイリオ" panose="020B0604030504040204" pitchFamily="50" charset="-128"/>
              </a:rPr>
              <a:t>育児休業（産後パパ育休含む）に関する制度、申出先、給付、社会保険料</a:t>
            </a:r>
            <a:endParaRPr lang="en-US" altLang="ja-JP" sz="1200">
              <a:solidFill>
                <a:srgbClr val="00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200">
                <a:solidFill>
                  <a:srgbClr val="000000"/>
                </a:solidFill>
                <a:latin typeface="メイリオ" panose="020B0604030504040204" pitchFamily="50" charset="-128"/>
                <a:ea typeface="メイリオ" panose="020B0604030504040204" pitchFamily="50" charset="-128"/>
              </a:rPr>
              <a:t>　　　　②育休の取得意向の確認</a:t>
            </a:r>
            <a:endParaRPr lang="en-US" altLang="ja-JP" sz="1200">
              <a:solidFill>
                <a:srgbClr val="000000"/>
              </a:solidFill>
              <a:latin typeface="メイリオ" panose="020B0604030504040204" pitchFamily="50" charset="-128"/>
              <a:ea typeface="メイリオ" panose="020B0604030504040204" pitchFamily="50" charset="-128"/>
            </a:endParaRPr>
          </a:p>
          <a:p>
            <a:pPr marL="648000" marR="0" lvl="0" indent="-171450" algn="l" defTabSz="914400" rtl="0" eaLnBrk="1" fontAlgn="auto" latinLnBrk="0" hangingPunct="1">
              <a:spcBef>
                <a:spcPts val="0"/>
              </a:spcBef>
              <a:spcAft>
                <a:spcPts val="0"/>
              </a:spcAft>
              <a:buClrTx/>
              <a:buSzTx/>
              <a:buFont typeface="Wingdings" panose="05000000000000000000" pitchFamily="2" charset="2"/>
              <a:buChar char="à"/>
              <a:tabLst/>
              <a:defRPr/>
            </a:pPr>
            <a:r>
              <a:rPr lang="ja-JP" altLang="en-US" sz="1200">
                <a:solidFill>
                  <a:srgbClr val="000000"/>
                </a:solidFill>
                <a:latin typeface="メイリオ" panose="020B0604030504040204" pitchFamily="50" charset="-128"/>
                <a:ea typeface="メイリオ" panose="020B0604030504040204" pitchFamily="50" charset="-128"/>
              </a:rPr>
              <a:t>意向確認は働きかけを行えばよい（「取得予定の有無」「取得未定」等の意向も含む）</a:t>
            </a:r>
            <a:endParaRPr lang="en-US" altLang="ja-JP" sz="1200">
              <a:solidFill>
                <a:srgbClr val="000000"/>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spcBef>
                <a:spcPts val="0"/>
              </a:spcBef>
              <a:spcAft>
                <a:spcPts val="0"/>
              </a:spcAft>
              <a:buClrTx/>
              <a:buSzTx/>
              <a:buFont typeface="Arial" panose="020B0604020202020204" pitchFamily="34" charset="0"/>
              <a:buChar char="•"/>
              <a:tabLst/>
              <a:defRPr/>
            </a:pPr>
            <a:r>
              <a:rPr lang="ja-JP" altLang="en-US" sz="1200">
                <a:solidFill>
                  <a:srgbClr val="000000"/>
                </a:solidFill>
                <a:latin typeface="メイリオ" panose="020B0604030504040204" pitchFamily="50" charset="-128"/>
                <a:ea typeface="メイリオ" panose="020B0604030504040204" pitchFamily="50" charset="-128"/>
              </a:rPr>
              <a:t>手法：</a:t>
            </a:r>
            <a:r>
              <a:rPr kumimoji="1" lang="ja-JP" altLang="en-US"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面談（オンライン可）または書面交付（希望者には</a:t>
            </a:r>
            <a:r>
              <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FAX</a:t>
            </a:r>
            <a:r>
              <a:rPr kumimoji="1" lang="ja-JP" altLang="en-US"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rPr>
              <a:t>やメール等も可）</a:t>
            </a:r>
            <a:endParaRPr lang="en-US" altLang="ja-JP" sz="1200">
              <a:solidFill>
                <a:srgbClr val="000000"/>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endParaRPr>
          </a:p>
        </p:txBody>
      </p:sp>
      <p:sp>
        <p:nvSpPr>
          <p:cNvPr id="22" name="四角形: 角を丸くする 21">
            <a:extLst>
              <a:ext uri="{FF2B5EF4-FFF2-40B4-BE49-F238E27FC236}">
                <a16:creationId xmlns:a16="http://schemas.microsoft.com/office/drawing/2014/main" id="{327330D8-398D-43D5-76E1-61A551489472}"/>
              </a:ext>
            </a:extLst>
          </p:cNvPr>
          <p:cNvSpPr/>
          <p:nvPr/>
        </p:nvSpPr>
        <p:spPr>
          <a:xfrm>
            <a:off x="505503" y="1241576"/>
            <a:ext cx="3168000" cy="288000"/>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a:solidFill>
                  <a:schemeClr val="tx1"/>
                </a:solidFill>
                <a:latin typeface="Meiryo UI" panose="020B0604030504040204" pitchFamily="50" charset="-128"/>
                <a:ea typeface="Meiryo UI" panose="020B0604030504040204" pitchFamily="50" charset="-128"/>
              </a:rPr>
              <a:t>育児休業の個別周知および意向確認</a:t>
            </a:r>
            <a:endParaRPr lang="en-US" altLang="ja-JP" sz="1400">
              <a:solidFill>
                <a:schemeClr val="tx1"/>
              </a:solidFill>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4C933C84-1A8E-3009-7BED-8629679DC307}"/>
              </a:ext>
            </a:extLst>
          </p:cNvPr>
          <p:cNvSpPr txBox="1"/>
          <p:nvPr/>
        </p:nvSpPr>
        <p:spPr>
          <a:xfrm>
            <a:off x="352088" y="4462316"/>
            <a:ext cx="3544051" cy="2308324"/>
          </a:xfrm>
          <a:prstGeom prst="rect">
            <a:avLst/>
          </a:prstGeom>
          <a:noFill/>
          <a:ln w="19050">
            <a:noFill/>
            <a:prstDash val="sysDash"/>
          </a:ln>
        </p:spPr>
        <p:txBody>
          <a:bodyPr wrap="square" rtlCol="0">
            <a:spAutoFit/>
          </a:bodyPr>
          <a:lstStyle/>
          <a:p>
            <a:endParaRPr kumimoji="1" lang="en-US" altLang="ja-JP" sz="1200" b="1">
              <a:latin typeface="メイリオ" panose="020B0604030504040204" pitchFamily="50" charset="-128"/>
              <a:ea typeface="メイリオ" panose="020B0604030504040204" pitchFamily="50" charset="-128"/>
            </a:endParaRPr>
          </a:p>
          <a:p>
            <a:endParaRPr lang="en-US" altLang="ja-JP" sz="120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200">
                <a:latin typeface="メイリオ" panose="020B0604030504040204" pitchFamily="50" charset="-128"/>
                <a:ea typeface="メイリオ" panose="020B0604030504040204" pitchFamily="50" charset="-128"/>
              </a:rPr>
              <a:t>時期：</a:t>
            </a:r>
            <a:r>
              <a:rPr lang="ja-JP" altLang="en-US" sz="1200" b="1">
                <a:latin typeface="メイリオ" panose="020B0604030504040204" pitchFamily="50" charset="-128"/>
                <a:ea typeface="メイリオ" panose="020B0604030504040204" pitchFamily="50" charset="-128"/>
              </a:rPr>
              <a:t>法第</a:t>
            </a:r>
            <a:r>
              <a:rPr lang="en-US" altLang="ja-JP" sz="1200" b="1">
                <a:latin typeface="メイリオ" panose="020B0604030504040204" pitchFamily="50" charset="-128"/>
                <a:ea typeface="メイリオ" panose="020B0604030504040204" pitchFamily="50" charset="-128"/>
              </a:rPr>
              <a:t>21</a:t>
            </a:r>
            <a:r>
              <a:rPr lang="ja-JP" altLang="en-US" sz="1200" b="1">
                <a:latin typeface="メイリオ" panose="020B0604030504040204" pitchFamily="50" charset="-128"/>
                <a:ea typeface="メイリオ" panose="020B0604030504040204" pitchFamily="50" charset="-128"/>
              </a:rPr>
              <a:t>条第１項の個別の周知の際</a:t>
            </a:r>
            <a:endParaRPr lang="en-US" altLang="ja-JP" sz="1200" b="1">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200">
                <a:latin typeface="メイリオ" panose="020B0604030504040204" pitchFamily="50" charset="-128"/>
                <a:ea typeface="メイリオ" panose="020B0604030504040204" pitchFamily="50" charset="-128"/>
              </a:rPr>
              <a:t>内容：</a:t>
            </a:r>
            <a:r>
              <a:rPr kumimoji="1" lang="ja-JP" altLang="en-US" sz="1200">
                <a:solidFill>
                  <a:schemeClr val="tx1"/>
                </a:solidFill>
                <a:latin typeface="メイリオ" panose="020B0604030504040204" pitchFamily="50" charset="-128"/>
                <a:ea typeface="メイリオ" panose="020B0604030504040204" pitchFamily="50" charset="-128"/>
              </a:rPr>
              <a:t>子の状況、家庭環境等により、仕事と育児の両立が困難となる事情を改善するために必要な配置、業務量の調整、労働条件の見直し、希望する両立支援制度に関する意向を聴取</a:t>
            </a:r>
            <a:endParaRPr kumimoji="1" lang="en-US" altLang="ja-JP" sz="1200">
              <a:solidFill>
                <a:schemeClr val="tx1"/>
              </a:solidFill>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200">
                <a:latin typeface="メイリオ" panose="020B0604030504040204" pitchFamily="50" charset="-128"/>
                <a:ea typeface="メイリオ" panose="020B0604030504040204" pitchFamily="50" charset="-128"/>
              </a:rPr>
              <a:t>手法：面談（オンライン可）または書面交付（希望者には</a:t>
            </a:r>
            <a:r>
              <a:rPr lang="en-US" altLang="ja-JP" sz="1200">
                <a:latin typeface="メイリオ" panose="020B0604030504040204" pitchFamily="50" charset="-128"/>
                <a:ea typeface="メイリオ" panose="020B0604030504040204" pitchFamily="50" charset="-128"/>
              </a:rPr>
              <a:t>FAX</a:t>
            </a:r>
            <a:r>
              <a:rPr lang="ja-JP" altLang="en-US" sz="1200">
                <a:latin typeface="メイリオ" panose="020B0604030504040204" pitchFamily="50" charset="-128"/>
                <a:ea typeface="メイリオ" panose="020B0604030504040204" pitchFamily="50" charset="-128"/>
              </a:rPr>
              <a:t>やメール等も可）</a:t>
            </a:r>
            <a:endParaRPr lang="en-US" altLang="ja-JP" sz="120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kumimoji="1" lang="ja-JP" altLang="en-US" sz="1200">
                <a:solidFill>
                  <a:schemeClr val="tx1"/>
                </a:solidFill>
                <a:latin typeface="メイリオ" panose="020B0604030504040204" pitchFamily="50" charset="-128"/>
                <a:ea typeface="メイリオ" panose="020B0604030504040204" pitchFamily="50" charset="-128"/>
              </a:rPr>
              <a:t>配慮：意向がある場合には、自社の状況に応じて配慮を行う</a:t>
            </a:r>
            <a:endParaRPr kumimoji="1" lang="en-US" altLang="ja-JP" sz="1200">
              <a:solidFill>
                <a:schemeClr val="tx1"/>
              </a:solidFill>
              <a:latin typeface="メイリオ" panose="020B0604030504040204" pitchFamily="50" charset="-128"/>
              <a:ea typeface="メイリオ" panose="020B0604030504040204" pitchFamily="50" charset="-128"/>
            </a:endParaRPr>
          </a:p>
        </p:txBody>
      </p:sp>
      <p:sp>
        <p:nvSpPr>
          <p:cNvPr id="29" name="四角形: 角を丸くする 28">
            <a:extLst>
              <a:ext uri="{FF2B5EF4-FFF2-40B4-BE49-F238E27FC236}">
                <a16:creationId xmlns:a16="http://schemas.microsoft.com/office/drawing/2014/main" id="{D695E739-2D1F-B559-7562-B330E2208C0F}"/>
              </a:ext>
            </a:extLst>
          </p:cNvPr>
          <p:cNvSpPr/>
          <p:nvPr/>
        </p:nvSpPr>
        <p:spPr>
          <a:xfrm>
            <a:off x="801663" y="4547496"/>
            <a:ext cx="7412884" cy="287678"/>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仕事と育児の両立に係る労働者の個別の意向の聴取と配慮</a:t>
            </a:r>
            <a:endParaRPr kumimoji="1" lang="en-US" altLang="ja-JP" sz="1200">
              <a:solidFill>
                <a:schemeClr val="tx1"/>
              </a:solidFill>
              <a:latin typeface="Meiryo UI" panose="020B0604030504040204" pitchFamily="50" charset="-128"/>
              <a:ea typeface="Meiryo UI" panose="020B0604030504040204" pitchFamily="50" charset="-128"/>
            </a:endParaRPr>
          </a:p>
        </p:txBody>
      </p:sp>
      <p:grpSp>
        <p:nvGrpSpPr>
          <p:cNvPr id="2" name="グループ化 1">
            <a:extLst>
              <a:ext uri="{FF2B5EF4-FFF2-40B4-BE49-F238E27FC236}">
                <a16:creationId xmlns:a16="http://schemas.microsoft.com/office/drawing/2014/main" id="{451B86CE-5912-08C3-7EB4-3A3E164E501B}"/>
              </a:ext>
            </a:extLst>
          </p:cNvPr>
          <p:cNvGrpSpPr/>
          <p:nvPr/>
        </p:nvGrpSpPr>
        <p:grpSpPr>
          <a:xfrm>
            <a:off x="5768399" y="287685"/>
            <a:ext cx="2858895" cy="365125"/>
            <a:chOff x="6237400" y="-52691"/>
            <a:chExt cx="2858895" cy="365125"/>
          </a:xfrm>
        </p:grpSpPr>
        <p:grpSp>
          <p:nvGrpSpPr>
            <p:cNvPr id="64" name="グループ化 63">
              <a:extLst>
                <a:ext uri="{FF2B5EF4-FFF2-40B4-BE49-F238E27FC236}">
                  <a16:creationId xmlns:a16="http://schemas.microsoft.com/office/drawing/2014/main" id="{0FDBA6CD-0BD4-07B8-B3A9-4B0740C985C0}"/>
                </a:ext>
              </a:extLst>
            </p:cNvPr>
            <p:cNvGrpSpPr/>
            <p:nvPr/>
          </p:nvGrpSpPr>
          <p:grpSpPr>
            <a:xfrm>
              <a:off x="6237400" y="-52691"/>
              <a:ext cx="2858895" cy="365125"/>
              <a:chOff x="423394" y="4683905"/>
              <a:chExt cx="2955889" cy="469181"/>
            </a:xfrm>
          </p:grpSpPr>
          <p:sp>
            <p:nvSpPr>
              <p:cNvPr id="65" name="正方形/長方形 64">
                <a:extLst>
                  <a:ext uri="{FF2B5EF4-FFF2-40B4-BE49-F238E27FC236}">
                    <a16:creationId xmlns:a16="http://schemas.microsoft.com/office/drawing/2014/main" id="{0F6A187E-F08B-0035-737B-19745B2C4522}"/>
                  </a:ext>
                </a:extLst>
              </p:cNvPr>
              <p:cNvSpPr/>
              <p:nvPr/>
            </p:nvSpPr>
            <p:spPr>
              <a:xfrm>
                <a:off x="423394" y="4683905"/>
                <a:ext cx="2955889" cy="469181"/>
              </a:xfrm>
              <a:prstGeom prst="rect">
                <a:avLst/>
              </a:prstGeom>
              <a:noFill/>
              <a:ln w="38100">
                <a:noFill/>
                <a:prstDash val="sysDash"/>
              </a:ln>
            </p:spPr>
            <p:style>
              <a:lnRef idx="2">
                <a:schemeClr val="dk1"/>
              </a:lnRef>
              <a:fillRef idx="1">
                <a:schemeClr val="lt1"/>
              </a:fillRef>
              <a:effectRef idx="0">
                <a:schemeClr val="dk1"/>
              </a:effectRef>
              <a:fontRef idx="minor">
                <a:schemeClr val="dk1"/>
              </a:fontRef>
            </p:style>
            <p:txBody>
              <a:bodyPr lIns="91398" tIns="45699" rIns="91398" bIns="45699" rtlCol="0" anchor="ct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メイリオ"/>
                    <a:ea typeface="メイリオ"/>
                    <a:cs typeface="+mn-cs"/>
                  </a:rPr>
                  <a:t>　　 ：既設　　　 　　　　：</a:t>
                </a:r>
                <a:r>
                  <a:rPr lang="ja-JP" altLang="en-US" sz="1100">
                    <a:solidFill>
                      <a:prstClr val="black"/>
                    </a:solidFill>
                    <a:latin typeface="メイリオ"/>
                    <a:ea typeface="メイリオ"/>
                  </a:rPr>
                  <a:t>新設</a:t>
                </a:r>
                <a:endParaRPr kumimoji="1" lang="en-US" altLang="ja-JP" sz="1100" b="0" i="0" u="none" strike="noStrike" kern="1200" cap="none" spc="0" normalizeH="0" baseline="0" noProof="0">
                  <a:ln>
                    <a:noFill/>
                  </a:ln>
                  <a:solidFill>
                    <a:prstClr val="black"/>
                  </a:solidFill>
                  <a:effectLst/>
                  <a:uLnTx/>
                  <a:uFillTx/>
                  <a:latin typeface="メイリオ"/>
                  <a:ea typeface="メイリオ"/>
                  <a:cs typeface="+mn-cs"/>
                </a:endParaRPr>
              </a:p>
            </p:txBody>
          </p:sp>
          <p:sp>
            <p:nvSpPr>
              <p:cNvPr id="70" name="角丸四角形 112">
                <a:extLst>
                  <a:ext uri="{FF2B5EF4-FFF2-40B4-BE49-F238E27FC236}">
                    <a16:creationId xmlns:a16="http://schemas.microsoft.com/office/drawing/2014/main" id="{0057567B-E7F0-F934-F5E8-933C1E32488F}"/>
                  </a:ext>
                </a:extLst>
              </p:cNvPr>
              <p:cNvSpPr/>
              <p:nvPr/>
            </p:nvSpPr>
            <p:spPr>
              <a:xfrm>
                <a:off x="549936" y="4856535"/>
                <a:ext cx="298352" cy="174512"/>
              </a:xfrm>
              <a:prstGeom prst="roundRect">
                <a:avLst>
                  <a:gd name="adj" fmla="val 0"/>
                </a:avLst>
              </a:prstGeom>
              <a:solidFill>
                <a:schemeClr val="bg1"/>
              </a:solidFill>
              <a:ln w="19050">
                <a:solidFill>
                  <a:srgbClr val="3366FF"/>
                </a:solidFill>
                <a:prstDash val="solid"/>
              </a:ln>
            </p:spPr>
            <p:style>
              <a:lnRef idx="1">
                <a:schemeClr val="accent6"/>
              </a:lnRef>
              <a:fillRef idx="2">
                <a:schemeClr val="accent6"/>
              </a:fillRef>
              <a:effectRef idx="1">
                <a:schemeClr val="accent6"/>
              </a:effectRef>
              <a:fontRef idx="minor">
                <a:schemeClr val="dk1"/>
              </a:fontRef>
            </p:style>
            <p:txBody>
              <a:bodyPr lIns="91398" tIns="45699" rIns="91398" bIns="45699"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7" name="正方形/長方形 66">
                <a:extLst>
                  <a:ext uri="{FF2B5EF4-FFF2-40B4-BE49-F238E27FC236}">
                    <a16:creationId xmlns:a16="http://schemas.microsoft.com/office/drawing/2014/main" id="{84512895-C659-6474-7BBF-8DD60F174AEB}"/>
                  </a:ext>
                </a:extLst>
              </p:cNvPr>
              <p:cNvSpPr/>
              <p:nvPr/>
            </p:nvSpPr>
            <p:spPr>
              <a:xfrm>
                <a:off x="1649182" y="4855011"/>
                <a:ext cx="298353" cy="174512"/>
              </a:xfrm>
              <a:prstGeom prst="rect">
                <a:avLst/>
              </a:prstGeom>
              <a:solidFill>
                <a:schemeClr val="accent1">
                  <a:lumMod val="20000"/>
                  <a:lumOff val="80000"/>
                </a:schemeClr>
              </a:solidFill>
              <a:ln w="19050">
                <a:solidFill>
                  <a:srgbClr val="FF9966"/>
                </a:solidFill>
                <a:prstDash val="sysDash"/>
              </a:ln>
            </p:spPr>
            <p:style>
              <a:lnRef idx="2">
                <a:schemeClr val="accent5"/>
              </a:lnRef>
              <a:fillRef idx="1">
                <a:schemeClr val="lt1"/>
              </a:fillRef>
              <a:effectRef idx="0">
                <a:schemeClr val="accent5"/>
              </a:effectRef>
              <a:fontRef idx="minor">
                <a:schemeClr val="dk1"/>
              </a:fontRef>
            </p:style>
            <p:txBody>
              <a:bodyPr lIns="91398" tIns="45699" rIns="91398" bIns="45699"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sp>
          <p:nvSpPr>
            <p:cNvPr id="45" name="正方形/長方形 44">
              <a:extLst>
                <a:ext uri="{FF2B5EF4-FFF2-40B4-BE49-F238E27FC236}">
                  <a16:creationId xmlns:a16="http://schemas.microsoft.com/office/drawing/2014/main" id="{EC414C7E-F6D5-6D7E-033F-CCA297652CB6}"/>
                </a:ext>
              </a:extLst>
            </p:cNvPr>
            <p:cNvSpPr/>
            <p:nvPr/>
          </p:nvSpPr>
          <p:spPr>
            <a:xfrm>
              <a:off x="7782096" y="81794"/>
              <a:ext cx="288563" cy="135808"/>
            </a:xfrm>
            <a:prstGeom prst="rect">
              <a:avLst/>
            </a:prstGeom>
            <a:solidFill>
              <a:schemeClr val="accent1">
                <a:lumMod val="20000"/>
                <a:lumOff val="80000"/>
              </a:schemeClr>
            </a:solidFill>
            <a:ln w="19050">
              <a:solidFill>
                <a:srgbClr val="3366FF"/>
              </a:solidFill>
              <a:prstDash val="sysDash"/>
            </a:ln>
          </p:spPr>
          <p:style>
            <a:lnRef idx="2">
              <a:schemeClr val="accent5"/>
            </a:lnRef>
            <a:fillRef idx="1">
              <a:schemeClr val="lt1"/>
            </a:fillRef>
            <a:effectRef idx="0">
              <a:schemeClr val="accent5"/>
            </a:effectRef>
            <a:fontRef idx="minor">
              <a:schemeClr val="dk1"/>
            </a:fontRef>
          </p:style>
          <p:txBody>
            <a:bodyPr lIns="91398" tIns="45699" rIns="91398" bIns="45699"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sp>
        <p:nvSpPr>
          <p:cNvPr id="53" name="吹き出し: 四角形 52">
            <a:extLst>
              <a:ext uri="{FF2B5EF4-FFF2-40B4-BE49-F238E27FC236}">
                <a16:creationId xmlns:a16="http://schemas.microsoft.com/office/drawing/2014/main" id="{A9392A7E-D689-F69E-784D-F5B3587C652D}"/>
              </a:ext>
            </a:extLst>
          </p:cNvPr>
          <p:cNvSpPr/>
          <p:nvPr/>
        </p:nvSpPr>
        <p:spPr>
          <a:xfrm>
            <a:off x="343727" y="1160030"/>
            <a:ext cx="3454014" cy="3162069"/>
          </a:xfrm>
          <a:prstGeom prst="wedgeRectCallout">
            <a:avLst>
              <a:gd name="adj1" fmla="val -39336"/>
              <a:gd name="adj2" fmla="val -58844"/>
            </a:avLst>
          </a:prstGeom>
          <a:noFill/>
          <a:ln w="19050">
            <a:solidFill>
              <a:srgbClr val="3366FF"/>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grpSp>
        <p:nvGrpSpPr>
          <p:cNvPr id="69" name="グループ化 68">
            <a:extLst>
              <a:ext uri="{FF2B5EF4-FFF2-40B4-BE49-F238E27FC236}">
                <a16:creationId xmlns:a16="http://schemas.microsoft.com/office/drawing/2014/main" id="{142F6C45-25E3-4769-22D0-3BA5F76CEC75}"/>
              </a:ext>
            </a:extLst>
          </p:cNvPr>
          <p:cNvGrpSpPr/>
          <p:nvPr/>
        </p:nvGrpSpPr>
        <p:grpSpPr>
          <a:xfrm>
            <a:off x="4620373" y="1167131"/>
            <a:ext cx="4247306" cy="3162069"/>
            <a:chOff x="4644226" y="1167131"/>
            <a:chExt cx="4247306" cy="3162069"/>
          </a:xfrm>
        </p:grpSpPr>
        <p:sp>
          <p:nvSpPr>
            <p:cNvPr id="59" name="吹き出し: 四角形 58">
              <a:extLst>
                <a:ext uri="{FF2B5EF4-FFF2-40B4-BE49-F238E27FC236}">
                  <a16:creationId xmlns:a16="http://schemas.microsoft.com/office/drawing/2014/main" id="{AA8DB99B-3753-B5B5-354D-95C95396BBAF}"/>
                </a:ext>
              </a:extLst>
            </p:cNvPr>
            <p:cNvSpPr/>
            <p:nvPr/>
          </p:nvSpPr>
          <p:spPr>
            <a:xfrm>
              <a:off x="4644226" y="1167131"/>
              <a:ext cx="4247306" cy="3162069"/>
            </a:xfrm>
            <a:prstGeom prst="wedgeRectCallout">
              <a:avLst>
                <a:gd name="adj1" fmla="val -59501"/>
                <a:gd name="adj2" fmla="val -47250"/>
              </a:avLst>
            </a:prstGeom>
            <a:solidFill>
              <a:schemeClr val="accent1">
                <a:lumMod val="20000"/>
                <a:lumOff val="80000"/>
              </a:schemeClr>
            </a:solidFill>
            <a:ln w="19050">
              <a:solidFill>
                <a:srgbClr val="FF9687"/>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目的：「選べる制度」の円滑な利用</a:t>
              </a:r>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時期：</a:t>
              </a:r>
              <a:r>
                <a:rPr kumimoji="1" lang="ja-JP" altLang="en-US" sz="1200" b="1"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３歳になるまでの適切な時期</a:t>
              </a:r>
              <a:r>
                <a:rPr kumimoji="1" lang="ja-JP" altLang="en-US"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（一律のタイミングとすることも可。２歳になる１ヵ月前から３歳になる１ヵ月前の間。なお、最初の利用時以降も定期的に面談を実施することが望ましい）</a:t>
              </a:r>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内容：①３歳以降に使える両立支援制度の個別の説明</a:t>
              </a:r>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90000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1" lang="ja-JP" altLang="en-US"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「選べる制度」で事業主が選択して措置した制度、申出先の説明</a:t>
              </a:r>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90000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1" lang="ja-JP" altLang="en-US"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所定外労働の免除、時間外労働の免除、深夜業の制限の説明</a:t>
              </a:r>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　　　　②選べる制度活用の意向の確認</a:t>
              </a:r>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90000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1" lang="ja-JP" altLang="en-US"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意向確認は働きかけを行えばよい（「活用予定の有無」「活用未定」等の意向も含む）</a:t>
              </a:r>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手法：面談（オンライン可）または書面交付（希望者には</a:t>
              </a:r>
              <a:r>
                <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FAX</a:t>
              </a:r>
              <a:r>
                <a:rPr kumimoji="1" lang="ja-JP" altLang="en-US"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やメール等も可）</a:t>
              </a:r>
              <a:endParaRPr kumimoji="1" lang="en-US" altLang="ja-JP" sz="12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sp>
          <p:nvSpPr>
            <p:cNvPr id="61" name="四角形: 角を丸くする 60">
              <a:extLst>
                <a:ext uri="{FF2B5EF4-FFF2-40B4-BE49-F238E27FC236}">
                  <a16:creationId xmlns:a16="http://schemas.microsoft.com/office/drawing/2014/main" id="{67183678-94BF-9A78-4E2D-19391653BE84}"/>
                </a:ext>
              </a:extLst>
            </p:cNvPr>
            <p:cNvSpPr/>
            <p:nvPr/>
          </p:nvSpPr>
          <p:spPr>
            <a:xfrm>
              <a:off x="5367064" y="1222362"/>
              <a:ext cx="3168000" cy="288000"/>
            </a:xfrm>
            <a:prstGeom prst="roundRect">
              <a:avLst>
                <a:gd name="adj" fmla="val 50000"/>
              </a:avLst>
            </a:prstGeom>
            <a:solidFill>
              <a:srgbClr val="EEF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「親と子のための選べる制度」</a:t>
              </a:r>
              <a:endParaRPr kumimoji="1" lang="en-US" altLang="ja-JP" sz="120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endParaRPr>
            </a:p>
          </p:txBody>
        </p:sp>
      </p:grpSp>
      <p:pic>
        <p:nvPicPr>
          <p:cNvPr id="66" name="グラフィックス 65" descr="追加 単色塗りつぶし">
            <a:extLst>
              <a:ext uri="{FF2B5EF4-FFF2-40B4-BE49-F238E27FC236}">
                <a16:creationId xmlns:a16="http://schemas.microsoft.com/office/drawing/2014/main" id="{F0872309-3A7A-23C2-C7A8-A6F2938BA95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87656" y="4198683"/>
            <a:ext cx="366156" cy="366156"/>
          </a:xfrm>
          <a:prstGeom prst="rect">
            <a:avLst/>
          </a:prstGeom>
        </p:spPr>
      </p:pic>
      <p:pic>
        <p:nvPicPr>
          <p:cNvPr id="68" name="グラフィックス 67" descr="追加 単色塗りつぶし">
            <a:extLst>
              <a:ext uri="{FF2B5EF4-FFF2-40B4-BE49-F238E27FC236}">
                <a16:creationId xmlns:a16="http://schemas.microsoft.com/office/drawing/2014/main" id="{648A9779-DA4D-5C7F-D987-9CE16BB371E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68709" y="4199275"/>
            <a:ext cx="366156" cy="366156"/>
          </a:xfrm>
          <a:prstGeom prst="rect">
            <a:avLst/>
          </a:prstGeom>
        </p:spPr>
      </p:pic>
      <p:sp>
        <p:nvSpPr>
          <p:cNvPr id="4" name="右中かっこ 3">
            <a:extLst>
              <a:ext uri="{FF2B5EF4-FFF2-40B4-BE49-F238E27FC236}">
                <a16:creationId xmlns:a16="http://schemas.microsoft.com/office/drawing/2014/main" id="{57078F8C-E36A-AA6F-BC58-A84E4E822E0B}"/>
              </a:ext>
            </a:extLst>
          </p:cNvPr>
          <p:cNvSpPr/>
          <p:nvPr/>
        </p:nvSpPr>
        <p:spPr>
          <a:xfrm rot="5400000">
            <a:off x="4079884" y="435734"/>
            <a:ext cx="237052" cy="1241657"/>
          </a:xfrm>
          <a:prstGeom prst="rightBrace">
            <a:avLst/>
          </a:prstGeom>
          <a:ln w="19050">
            <a:solidFill>
              <a:schemeClr val="bg1">
                <a:lumMod val="65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2400" b="1"/>
          </a:p>
        </p:txBody>
      </p:sp>
      <p:sp>
        <p:nvSpPr>
          <p:cNvPr id="3" name="スライド番号プレースホルダー 2">
            <a:extLst>
              <a:ext uri="{FF2B5EF4-FFF2-40B4-BE49-F238E27FC236}">
                <a16:creationId xmlns:a16="http://schemas.microsoft.com/office/drawing/2014/main" id="{1256D783-224F-AD1C-4D23-4DA254A8CBB4}"/>
              </a:ext>
            </a:extLst>
          </p:cNvPr>
          <p:cNvSpPr>
            <a:spLocks noGrp="1"/>
          </p:cNvSpPr>
          <p:nvPr>
            <p:ph type="sldNum" sz="quarter" idx="12"/>
          </p:nvPr>
        </p:nvSpPr>
        <p:spPr>
          <a:xfrm>
            <a:off x="7098245" y="6492875"/>
            <a:ext cx="2057400" cy="365125"/>
          </a:xfrm>
        </p:spPr>
        <p:txBody>
          <a:bodyPr/>
          <a:lstStyle/>
          <a:p>
            <a:fld id="{99D362A8-9C72-451F-B3C7-A05A0702FA10}" type="slidenum">
              <a:rPr kumimoji="1" lang="ja-JP" altLang="en-US" smtClean="0">
                <a:latin typeface="Meiryo UI" panose="020B0604030504040204" pitchFamily="50" charset="-128"/>
                <a:ea typeface="Meiryo UI" panose="020B0604030504040204" pitchFamily="50" charset="-128"/>
              </a:rPr>
              <a:t>21</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51464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360144"/>
            <a:ext cx="7772400" cy="2387600"/>
          </a:xfrm>
        </p:spPr>
        <p:txBody>
          <a:bodyPr anchor="ctr" anchorCtr="0">
            <a:normAutofit/>
          </a:bodyPr>
          <a:lstStyle/>
          <a:p>
            <a:r>
              <a:rPr kumimoji="1" lang="ja-JP" altLang="en-US" sz="4000" b="1" dirty="0">
                <a:latin typeface="+mn-ea"/>
                <a:ea typeface="+mn-ea"/>
              </a:rPr>
              <a:t>最低賃金関連</a:t>
            </a:r>
          </a:p>
        </p:txBody>
      </p:sp>
    </p:spTree>
    <p:extLst>
      <p:ext uri="{BB962C8B-B14F-4D97-AF65-F5344CB8AC3E}">
        <p14:creationId xmlns:p14="http://schemas.microsoft.com/office/powerpoint/2010/main" val="1435231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r>
              <a:rPr kumimoji="1" lang="en-US" altLang="ja-JP" dirty="0"/>
              <a:t>copyright©</a:t>
            </a:r>
            <a:r>
              <a:rPr kumimoji="1" lang="ja-JP" altLang="en-US" dirty="0"/>
              <a:t>経団連</a:t>
            </a:r>
          </a:p>
        </p:txBody>
      </p:sp>
      <p:sp>
        <p:nvSpPr>
          <p:cNvPr id="5" name="スライド番号プレースホルダー 4"/>
          <p:cNvSpPr>
            <a:spLocks noGrp="1"/>
          </p:cNvSpPr>
          <p:nvPr>
            <p:ph type="sldNum" sz="quarter" idx="12"/>
          </p:nvPr>
        </p:nvSpPr>
        <p:spPr>
          <a:xfrm>
            <a:off x="7086600" y="6479999"/>
            <a:ext cx="2057400" cy="365125"/>
          </a:xfrm>
        </p:spPr>
        <p:txBody>
          <a:bodyPr/>
          <a:lstStyle/>
          <a:p>
            <a:fld id="{99D362A8-9C72-451F-B3C7-A05A0702FA10}" type="slidenum">
              <a:rPr kumimoji="1" lang="ja-JP" altLang="en-US" smtClean="0"/>
              <a:t>23</a:t>
            </a:fld>
            <a:endParaRPr kumimoji="1" lang="ja-JP" altLang="en-US" dirty="0"/>
          </a:p>
        </p:txBody>
      </p:sp>
      <p:sp>
        <p:nvSpPr>
          <p:cNvPr id="6" name="テキスト ボックス 5"/>
          <p:cNvSpPr txBox="1"/>
          <p:nvPr/>
        </p:nvSpPr>
        <p:spPr>
          <a:xfrm>
            <a:off x="137323" y="5562071"/>
            <a:ext cx="9039379" cy="861774"/>
          </a:xfrm>
          <a:prstGeom prst="rect">
            <a:avLst/>
          </a:prstGeom>
          <a:noFill/>
        </p:spPr>
        <p:txBody>
          <a:bodyPr wrap="square" rtlCol="0">
            <a:spAutoFit/>
          </a:bodyPr>
          <a:lstStyle/>
          <a:p>
            <a:pPr>
              <a:defRPr/>
            </a:pPr>
            <a:r>
              <a:rPr lang="ja-JP" altLang="en-US" sz="1000" dirty="0">
                <a:latin typeface="+mn-ea"/>
              </a:rPr>
              <a:t>注１：</a:t>
            </a:r>
            <a:r>
              <a:rPr lang="en-US" altLang="ja-JP" sz="1000" dirty="0">
                <a:latin typeface="+mn-ea"/>
              </a:rPr>
              <a:t>2023</a:t>
            </a:r>
            <a:r>
              <a:rPr lang="ja-JP" altLang="en-US" sz="1000" dirty="0">
                <a:latin typeface="+mn-ea"/>
              </a:rPr>
              <a:t>年度目安額は、</a:t>
            </a:r>
            <a:r>
              <a:rPr lang="en-US" altLang="ja-JP" sz="1000" dirty="0">
                <a:latin typeface="+mn-ea"/>
              </a:rPr>
              <a:t>A</a:t>
            </a:r>
            <a:r>
              <a:rPr lang="ja-JP" altLang="en-US" sz="1000" dirty="0">
                <a:latin typeface="+mn-ea"/>
              </a:rPr>
              <a:t>ランク</a:t>
            </a:r>
            <a:r>
              <a:rPr lang="en-US" altLang="ja-JP" sz="1000" dirty="0">
                <a:latin typeface="+mn-ea"/>
              </a:rPr>
              <a:t>41</a:t>
            </a:r>
            <a:r>
              <a:rPr lang="ja-JP" altLang="en-US" sz="1000" dirty="0">
                <a:latin typeface="+mn-ea"/>
              </a:rPr>
              <a:t>円、</a:t>
            </a:r>
            <a:r>
              <a:rPr lang="en-US" altLang="ja-JP" sz="1000" dirty="0">
                <a:latin typeface="+mn-ea"/>
              </a:rPr>
              <a:t>B</a:t>
            </a:r>
            <a:r>
              <a:rPr lang="ja-JP" altLang="en-US" sz="1000" dirty="0">
                <a:latin typeface="+mn-ea"/>
              </a:rPr>
              <a:t>ランク</a:t>
            </a:r>
            <a:r>
              <a:rPr lang="en-US" altLang="ja-JP" sz="1000" dirty="0">
                <a:latin typeface="+mn-ea"/>
              </a:rPr>
              <a:t>40</a:t>
            </a:r>
            <a:r>
              <a:rPr lang="ja-JP" altLang="en-US" sz="1000" dirty="0">
                <a:latin typeface="+mn-ea"/>
              </a:rPr>
              <a:t>円、</a:t>
            </a:r>
            <a:r>
              <a:rPr lang="en-US" altLang="ja-JP" sz="1000" dirty="0">
                <a:latin typeface="+mn-ea"/>
              </a:rPr>
              <a:t>C</a:t>
            </a:r>
            <a:r>
              <a:rPr lang="ja-JP" altLang="en-US" sz="1000" dirty="0">
                <a:latin typeface="+mn-ea"/>
              </a:rPr>
              <a:t>ランク</a:t>
            </a:r>
            <a:r>
              <a:rPr lang="en-US" altLang="ja-JP" sz="1000" dirty="0">
                <a:latin typeface="+mn-ea"/>
              </a:rPr>
              <a:t>39</a:t>
            </a:r>
            <a:r>
              <a:rPr lang="ja-JP" altLang="en-US" sz="1000" dirty="0">
                <a:latin typeface="+mn-ea"/>
              </a:rPr>
              <a:t>円</a:t>
            </a:r>
            <a:endParaRPr lang="en-US" altLang="ja-JP" sz="1000" dirty="0">
              <a:latin typeface="+mn-ea"/>
            </a:endParaRPr>
          </a:p>
          <a:p>
            <a:pPr>
              <a:defRPr/>
            </a:pPr>
            <a:r>
              <a:rPr lang="ja-JP" altLang="en-US" sz="1000" dirty="0">
                <a:latin typeface="+mn-ea"/>
              </a:rPr>
              <a:t>注２：結審状況は以下のとおり。（　）内は前年度実績。</a:t>
            </a:r>
            <a:endParaRPr lang="en-US" altLang="ja-JP" sz="1000" dirty="0">
              <a:latin typeface="+mn-ea"/>
            </a:endParaRPr>
          </a:p>
          <a:p>
            <a:pPr>
              <a:defRPr/>
            </a:pPr>
            <a:r>
              <a:rPr lang="ja-JP" altLang="en-US" sz="1000" dirty="0">
                <a:latin typeface="+mn-ea"/>
              </a:rPr>
              <a:t>　○：全会一致 </a:t>
            </a:r>
            <a:r>
              <a:rPr lang="en-US" altLang="ja-JP" sz="1000" dirty="0">
                <a:latin typeface="+mn-ea"/>
              </a:rPr>
              <a:t>14</a:t>
            </a:r>
            <a:r>
              <a:rPr lang="ja-JP" altLang="en-US" sz="1000" dirty="0">
                <a:latin typeface="+mn-ea"/>
              </a:rPr>
              <a:t>（９）地域　　　　　　　　</a:t>
            </a:r>
            <a:endParaRPr lang="en-US" altLang="ja-JP" sz="1000" dirty="0">
              <a:latin typeface="+mn-ea"/>
            </a:endParaRPr>
          </a:p>
          <a:p>
            <a:pPr>
              <a:defRPr/>
            </a:pPr>
            <a:r>
              <a:rPr lang="ja-JP" altLang="en-US" sz="1000" dirty="0">
                <a:latin typeface="+mn-ea"/>
              </a:rPr>
              <a:t>　●：使側反対 </a:t>
            </a:r>
            <a:r>
              <a:rPr lang="en-US" altLang="ja-JP" sz="1000" dirty="0">
                <a:latin typeface="+mn-ea"/>
              </a:rPr>
              <a:t>26</a:t>
            </a:r>
            <a:r>
              <a:rPr lang="ja-JP" altLang="en-US" sz="1000" dirty="0">
                <a:latin typeface="+mn-ea"/>
              </a:rPr>
              <a:t>（</a:t>
            </a:r>
            <a:r>
              <a:rPr lang="en-US" altLang="ja-JP" sz="1000" dirty="0">
                <a:latin typeface="+mn-ea"/>
              </a:rPr>
              <a:t>33</a:t>
            </a:r>
            <a:r>
              <a:rPr lang="ja-JP" altLang="en-US" sz="1000" dirty="0">
                <a:latin typeface="+mn-ea"/>
              </a:rPr>
              <a:t>）地域  　 </a:t>
            </a:r>
            <a:r>
              <a:rPr lang="ja-JP" altLang="en-US" sz="900" dirty="0">
                <a:latin typeface="Meiryo UI" panose="020B0604030504040204" pitchFamily="50" charset="-128"/>
                <a:ea typeface="Meiryo UI" panose="020B0604030504040204" pitchFamily="50" charset="-128"/>
              </a:rPr>
              <a:t>◐ </a:t>
            </a:r>
            <a:r>
              <a:rPr lang="ja-JP" altLang="en-US" sz="1000" dirty="0">
                <a:latin typeface="+mn-ea"/>
              </a:rPr>
              <a:t>：使側一部反対 ５（２）地域           </a:t>
            </a:r>
            <a:r>
              <a:rPr lang="ja-JP" altLang="en-US" sz="900" dirty="0">
                <a:latin typeface="+mn-ea"/>
              </a:rPr>
              <a:t>　</a:t>
            </a:r>
            <a:endParaRPr lang="en-US" altLang="ja-JP" sz="900" dirty="0">
              <a:latin typeface="+mn-ea"/>
            </a:endParaRPr>
          </a:p>
          <a:p>
            <a:pPr>
              <a:defRPr/>
            </a:pPr>
            <a:r>
              <a:rPr lang="ja-JP" altLang="en-US" sz="900" dirty="0">
                <a:latin typeface="+mn-ea"/>
              </a:rPr>
              <a:t> </a:t>
            </a:r>
            <a:r>
              <a:rPr lang="ja-JP" altLang="en-US" sz="1000" dirty="0">
                <a:latin typeface="+mn-ea"/>
              </a:rPr>
              <a:t> ▲：労側反対 １（２）地域    </a:t>
            </a:r>
            <a:r>
              <a:rPr lang="ja-JP" altLang="en-US" sz="900" dirty="0">
                <a:latin typeface="Meiryo UI" panose="020B0604030504040204" pitchFamily="50" charset="-128"/>
                <a:ea typeface="Meiryo UI" panose="020B0604030504040204" pitchFamily="50" charset="-128"/>
              </a:rPr>
              <a:t>◐ ◭</a:t>
            </a:r>
            <a:r>
              <a:rPr lang="ja-JP" altLang="en-US" sz="900" dirty="0">
                <a:latin typeface="+mn-ea"/>
              </a:rPr>
              <a:t> </a:t>
            </a:r>
            <a:r>
              <a:rPr lang="ja-JP" altLang="en-US" sz="1000" dirty="0">
                <a:latin typeface="+mn-ea"/>
              </a:rPr>
              <a:t>：使側・労側とも一部反対 １（１）地域</a:t>
            </a:r>
            <a:endParaRPr lang="ja-JP" altLang="ja-JP" sz="1000" dirty="0">
              <a:latin typeface="+mn-ea"/>
            </a:endParaRPr>
          </a:p>
        </p:txBody>
      </p:sp>
      <p:sp>
        <p:nvSpPr>
          <p:cNvPr id="7" name="Rectangle 2"/>
          <p:cNvSpPr>
            <a:spLocks noChangeArrowheads="1"/>
          </p:cNvSpPr>
          <p:nvPr/>
        </p:nvSpPr>
        <p:spPr bwMode="auto">
          <a:xfrm>
            <a:off x="0" y="6179"/>
            <a:ext cx="9144000" cy="457803"/>
          </a:xfrm>
          <a:prstGeom prst="rect">
            <a:avLst/>
          </a:prstGeom>
          <a:noFill/>
          <a:ln w="9525" algn="ctr">
            <a:noFill/>
            <a:miter lim="800000"/>
            <a:headEnd/>
            <a:tailEnd/>
          </a:ln>
        </p:spPr>
        <p:txBody>
          <a:bodyPr wrap="none" lIns="91431" tIns="45716" rIns="91431" bIns="45716" anchor="ctr"/>
          <a:lstStyle/>
          <a:p>
            <a:r>
              <a:rPr lang="ja-JP" altLang="en-US" dirty="0">
                <a:latin typeface="+mn-ea"/>
              </a:rPr>
              <a:t>１．</a:t>
            </a:r>
            <a:r>
              <a:rPr lang="en-US" altLang="ja-JP" dirty="0">
                <a:latin typeface="+mn-ea"/>
              </a:rPr>
              <a:t>2023</a:t>
            </a:r>
            <a:r>
              <a:rPr lang="ja-JP" altLang="en-US" dirty="0">
                <a:latin typeface="+mn-ea"/>
              </a:rPr>
              <a:t>年度地域別最低賃金の結審状況</a:t>
            </a:r>
            <a:endParaRPr lang="ja-JP" altLang="en-US" sz="1200" dirty="0">
              <a:latin typeface="ＭＳ Ｐゴシック" pitchFamily="50" charset="-128"/>
            </a:endParaRPr>
          </a:p>
        </p:txBody>
      </p:sp>
      <p:pic>
        <p:nvPicPr>
          <p:cNvPr id="3" name="図 2">
            <a:extLst>
              <a:ext uri="{FF2B5EF4-FFF2-40B4-BE49-F238E27FC236}">
                <a16:creationId xmlns:a16="http://schemas.microsoft.com/office/drawing/2014/main" id="{9CEAAAC8-68BD-DCFC-AE69-A2A56AA5C7A8}"/>
              </a:ext>
            </a:extLst>
          </p:cNvPr>
          <p:cNvPicPr>
            <a:picLocks noChangeAspect="1"/>
          </p:cNvPicPr>
          <p:nvPr/>
        </p:nvPicPr>
        <p:blipFill>
          <a:blip r:embed="rId2"/>
          <a:stretch>
            <a:fillRect/>
          </a:stretch>
        </p:blipFill>
        <p:spPr>
          <a:xfrm>
            <a:off x="58102" y="624285"/>
            <a:ext cx="9039379" cy="4722821"/>
          </a:xfrm>
          <a:prstGeom prst="rect">
            <a:avLst/>
          </a:prstGeom>
        </p:spPr>
      </p:pic>
    </p:spTree>
    <p:extLst>
      <p:ext uri="{BB962C8B-B14F-4D97-AF65-F5344CB8AC3E}">
        <p14:creationId xmlns:p14="http://schemas.microsoft.com/office/powerpoint/2010/main" val="2788830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r>
              <a:rPr kumimoji="1" lang="en-US" altLang="ja-JP" dirty="0"/>
              <a:t>copyright©</a:t>
            </a:r>
            <a:r>
              <a:rPr kumimoji="1" lang="ja-JP" altLang="en-US" dirty="0"/>
              <a:t>経団連</a:t>
            </a:r>
          </a:p>
        </p:txBody>
      </p:sp>
      <p:sp>
        <p:nvSpPr>
          <p:cNvPr id="5" name="スライド番号プレースホルダー 4"/>
          <p:cNvSpPr>
            <a:spLocks noGrp="1"/>
          </p:cNvSpPr>
          <p:nvPr>
            <p:ph type="sldNum" sz="quarter" idx="12"/>
          </p:nvPr>
        </p:nvSpPr>
        <p:spPr>
          <a:xfrm>
            <a:off x="7086600" y="6479999"/>
            <a:ext cx="2057400" cy="365125"/>
          </a:xfrm>
        </p:spPr>
        <p:txBody>
          <a:bodyPr/>
          <a:lstStyle/>
          <a:p>
            <a:fld id="{99D362A8-9C72-451F-B3C7-A05A0702FA10}" type="slidenum">
              <a:rPr kumimoji="1" lang="ja-JP" altLang="en-US" smtClean="0"/>
              <a:t>24</a:t>
            </a:fld>
            <a:endParaRPr kumimoji="1" lang="ja-JP" altLang="en-US" dirty="0"/>
          </a:p>
        </p:txBody>
      </p:sp>
      <p:sp>
        <p:nvSpPr>
          <p:cNvPr id="7" name="Rectangle 2"/>
          <p:cNvSpPr>
            <a:spLocks noChangeArrowheads="1"/>
          </p:cNvSpPr>
          <p:nvPr/>
        </p:nvSpPr>
        <p:spPr bwMode="auto">
          <a:xfrm>
            <a:off x="0" y="5836"/>
            <a:ext cx="9144000" cy="457803"/>
          </a:xfrm>
          <a:prstGeom prst="rect">
            <a:avLst/>
          </a:prstGeom>
          <a:noFill/>
          <a:ln w="9525" algn="ctr">
            <a:noFill/>
            <a:miter lim="800000"/>
            <a:headEnd/>
            <a:tailEnd/>
          </a:ln>
        </p:spPr>
        <p:txBody>
          <a:bodyPr wrap="none" lIns="91431" tIns="45716" rIns="91431" bIns="45716" anchor="ctr"/>
          <a:lstStyle/>
          <a:p>
            <a:r>
              <a:rPr lang="ja-JP" altLang="en-US" dirty="0">
                <a:latin typeface="+mn-ea"/>
              </a:rPr>
              <a:t>２．地域別最低賃金改定による都道府県ごとの影響率（</a:t>
            </a:r>
            <a:r>
              <a:rPr lang="en-US" altLang="ja-JP" dirty="0">
                <a:latin typeface="+mn-ea"/>
              </a:rPr>
              <a:t>2022</a:t>
            </a:r>
            <a:r>
              <a:rPr lang="ja-JP" altLang="en-US" dirty="0">
                <a:latin typeface="+mn-ea"/>
              </a:rPr>
              <a:t>年度）</a:t>
            </a:r>
            <a:endParaRPr lang="ja-JP" altLang="en-US" sz="1200" dirty="0">
              <a:latin typeface="ＭＳ Ｐゴシック" pitchFamily="50" charset="-128"/>
            </a:endParaRPr>
          </a:p>
        </p:txBody>
      </p:sp>
      <p:sp>
        <p:nvSpPr>
          <p:cNvPr id="15" name="テキスト ボックス 14"/>
          <p:cNvSpPr txBox="1"/>
          <p:nvPr/>
        </p:nvSpPr>
        <p:spPr>
          <a:xfrm>
            <a:off x="648000" y="5882867"/>
            <a:ext cx="5552775" cy="338554"/>
          </a:xfrm>
          <a:prstGeom prst="rect">
            <a:avLst/>
          </a:prstGeom>
          <a:noFill/>
          <a:ln w="6350" cmpd="dbl">
            <a:noFill/>
          </a:ln>
        </p:spPr>
        <p:txBody>
          <a:bodyPr wrap="square" rtlCol="0">
            <a:spAutoFit/>
          </a:bodyPr>
          <a:lstStyle/>
          <a:p>
            <a:r>
              <a:rPr kumimoji="1" lang="ja-JP" altLang="en-US" sz="800" dirty="0">
                <a:latin typeface="+mn-ea"/>
              </a:rPr>
              <a:t>　 注：　（１）は厚生労働省「最低賃金に関する基礎調査」、（２）は厚生労働省「賃金構造基本統計調査特別集計」による</a:t>
            </a:r>
            <a:endParaRPr kumimoji="1" lang="en-US" altLang="ja-JP" sz="800" dirty="0">
              <a:latin typeface="+mn-ea"/>
            </a:endParaRPr>
          </a:p>
          <a:p>
            <a:r>
              <a:rPr kumimoji="1" lang="ja-JP" altLang="en-US" sz="800" dirty="0">
                <a:latin typeface="+mn-ea"/>
              </a:rPr>
              <a:t>出典：　厚生労働省の資料をもとに経団連事務局にて作成</a:t>
            </a:r>
          </a:p>
        </p:txBody>
      </p:sp>
      <p:cxnSp>
        <p:nvCxnSpPr>
          <p:cNvPr id="12" name="直線コネクタ 11"/>
          <p:cNvCxnSpPr/>
          <p:nvPr/>
        </p:nvCxnSpPr>
        <p:spPr>
          <a:xfrm>
            <a:off x="2139950" y="4787900"/>
            <a:ext cx="101600" cy="444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1854" y="511639"/>
            <a:ext cx="444395" cy="230832"/>
          </a:xfrm>
          <a:prstGeom prst="rect">
            <a:avLst/>
          </a:prstGeom>
          <a:noFill/>
          <a:ln w="6350" cmpd="dbl">
            <a:noFill/>
          </a:ln>
        </p:spPr>
        <p:txBody>
          <a:bodyPr wrap="square" rtlCol="0">
            <a:spAutoFit/>
          </a:bodyPr>
          <a:lstStyle/>
          <a:p>
            <a:r>
              <a:rPr kumimoji="1" lang="ja-JP" altLang="en-US" sz="900" dirty="0">
                <a:latin typeface="+mj-ea"/>
                <a:ea typeface="+mj-ea"/>
              </a:rPr>
              <a:t>（％）</a:t>
            </a:r>
          </a:p>
        </p:txBody>
      </p:sp>
      <p:pic>
        <p:nvPicPr>
          <p:cNvPr id="3" name="図 2">
            <a:extLst>
              <a:ext uri="{FF2B5EF4-FFF2-40B4-BE49-F238E27FC236}">
                <a16:creationId xmlns:a16="http://schemas.microsoft.com/office/drawing/2014/main" id="{9A239F4C-1CFD-0850-BD78-EF9A41CA12CD}"/>
              </a:ext>
            </a:extLst>
          </p:cNvPr>
          <p:cNvPicPr>
            <a:picLocks noChangeAspect="1"/>
          </p:cNvPicPr>
          <p:nvPr/>
        </p:nvPicPr>
        <p:blipFill>
          <a:blip r:embed="rId2"/>
          <a:stretch>
            <a:fillRect/>
          </a:stretch>
        </p:blipFill>
        <p:spPr>
          <a:xfrm>
            <a:off x="14922" y="728858"/>
            <a:ext cx="9120689" cy="5193477"/>
          </a:xfrm>
          <a:prstGeom prst="rect">
            <a:avLst/>
          </a:prstGeom>
        </p:spPr>
      </p:pic>
    </p:spTree>
    <p:extLst>
      <p:ext uri="{BB962C8B-B14F-4D97-AF65-F5344CB8AC3E}">
        <p14:creationId xmlns:p14="http://schemas.microsoft.com/office/powerpoint/2010/main" val="2793864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1"/>
          </p:nvPr>
        </p:nvSpPr>
        <p:spPr/>
        <p:txBody>
          <a:bodyPr/>
          <a:lstStyle/>
          <a:p>
            <a:r>
              <a:rPr kumimoji="1" lang="en-US" altLang="ja-JP"/>
              <a:t>copyright©</a:t>
            </a:r>
            <a:r>
              <a:rPr kumimoji="1" lang="ja-JP" altLang="en-US"/>
              <a:t>経団連</a:t>
            </a:r>
          </a:p>
        </p:txBody>
      </p:sp>
      <p:sp>
        <p:nvSpPr>
          <p:cNvPr id="3" name="スライド番号プレースホルダー 2"/>
          <p:cNvSpPr>
            <a:spLocks noGrp="1"/>
          </p:cNvSpPr>
          <p:nvPr>
            <p:ph type="sldNum" sz="quarter" idx="12"/>
          </p:nvPr>
        </p:nvSpPr>
        <p:spPr>
          <a:xfrm>
            <a:off x="7086600" y="6479999"/>
            <a:ext cx="2057400" cy="365125"/>
          </a:xfrm>
        </p:spPr>
        <p:txBody>
          <a:bodyPr/>
          <a:lstStyle/>
          <a:p>
            <a:fld id="{99D362A8-9C72-451F-B3C7-A05A0702FA10}" type="slidenum">
              <a:rPr kumimoji="1" lang="ja-JP" altLang="en-US" smtClean="0"/>
              <a:t>25</a:t>
            </a:fld>
            <a:endParaRPr kumimoji="1" lang="ja-JP" altLang="en-US"/>
          </a:p>
        </p:txBody>
      </p:sp>
      <p:sp>
        <p:nvSpPr>
          <p:cNvPr id="4" name="Rectangle 2"/>
          <p:cNvSpPr>
            <a:spLocks noChangeArrowheads="1"/>
          </p:cNvSpPr>
          <p:nvPr/>
        </p:nvSpPr>
        <p:spPr bwMode="auto">
          <a:xfrm>
            <a:off x="0" y="5836"/>
            <a:ext cx="9144000" cy="457803"/>
          </a:xfrm>
          <a:prstGeom prst="rect">
            <a:avLst/>
          </a:prstGeom>
          <a:noFill/>
          <a:ln w="9525" algn="ctr">
            <a:noFill/>
            <a:miter lim="800000"/>
            <a:headEnd/>
            <a:tailEnd/>
          </a:ln>
        </p:spPr>
        <p:txBody>
          <a:bodyPr wrap="none" lIns="91431" tIns="45716" rIns="91431" bIns="45716" anchor="ctr"/>
          <a:lstStyle/>
          <a:p>
            <a:r>
              <a:rPr lang="ja-JP" altLang="en-US" dirty="0">
                <a:latin typeface="+mn-ea"/>
              </a:rPr>
              <a:t>３．</a:t>
            </a:r>
            <a:r>
              <a:rPr lang="en-US" altLang="ja-JP" dirty="0">
                <a:latin typeface="+mn-ea"/>
              </a:rPr>
              <a:t>2023</a:t>
            </a:r>
            <a:r>
              <a:rPr lang="ja-JP" altLang="en-US" dirty="0">
                <a:latin typeface="+mn-ea"/>
              </a:rPr>
              <a:t>年度地域別最低賃金額未満の特定最低賃金</a:t>
            </a:r>
            <a:endParaRPr lang="ja-JP" altLang="en-US" sz="1200" dirty="0">
              <a:latin typeface="ＭＳ Ｐゴシック" pitchFamily="50" charset="-128"/>
            </a:endParaRPr>
          </a:p>
        </p:txBody>
      </p:sp>
      <p:sp>
        <p:nvSpPr>
          <p:cNvPr id="11" name="テキスト ボックス 10"/>
          <p:cNvSpPr txBox="1"/>
          <p:nvPr/>
        </p:nvSpPr>
        <p:spPr>
          <a:xfrm>
            <a:off x="0" y="6285282"/>
            <a:ext cx="5552775" cy="215444"/>
          </a:xfrm>
          <a:prstGeom prst="rect">
            <a:avLst/>
          </a:prstGeom>
          <a:noFill/>
          <a:ln w="6350" cmpd="dbl">
            <a:noFill/>
          </a:ln>
        </p:spPr>
        <p:txBody>
          <a:bodyPr wrap="square" rtlCol="0">
            <a:spAutoFit/>
          </a:bodyPr>
          <a:lstStyle/>
          <a:p>
            <a:r>
              <a:rPr kumimoji="1" lang="ja-JP" altLang="en-US" sz="800" dirty="0">
                <a:latin typeface="+mn-ea"/>
              </a:rPr>
              <a:t>　 注：</a:t>
            </a:r>
            <a:r>
              <a:rPr lang="en-US" altLang="ja-JP" sz="800" dirty="0">
                <a:latin typeface="+mn-ea"/>
              </a:rPr>
              <a:t>2023</a:t>
            </a:r>
            <a:r>
              <a:rPr lang="ja-JP" altLang="en-US" sz="800" dirty="0">
                <a:latin typeface="+mn-ea"/>
              </a:rPr>
              <a:t>年</a:t>
            </a:r>
            <a:r>
              <a:rPr lang="en-US" altLang="ja-JP" sz="800" dirty="0">
                <a:latin typeface="+mn-ea"/>
              </a:rPr>
              <a:t>12</a:t>
            </a:r>
            <a:r>
              <a:rPr lang="ja-JP" altLang="en-US" sz="800" dirty="0">
                <a:latin typeface="+mn-ea"/>
              </a:rPr>
              <a:t>月末時点、全国非金属鉱業最低賃金は除外</a:t>
            </a:r>
            <a:endParaRPr kumimoji="1" lang="en-US" altLang="ja-JP" sz="800" dirty="0">
              <a:latin typeface="+mn-ea"/>
            </a:endParaRPr>
          </a:p>
        </p:txBody>
      </p:sp>
      <p:sp>
        <p:nvSpPr>
          <p:cNvPr id="5" name="テキスト ボックス 4"/>
          <p:cNvSpPr txBox="1"/>
          <p:nvPr/>
        </p:nvSpPr>
        <p:spPr>
          <a:xfrm>
            <a:off x="123825" y="448212"/>
            <a:ext cx="8896350" cy="869469"/>
          </a:xfrm>
          <a:prstGeom prst="rect">
            <a:avLst/>
          </a:prstGeom>
          <a:noFill/>
          <a:ln w="15875" cmpd="sng">
            <a:solidFill>
              <a:schemeClr val="tx1"/>
            </a:solidFill>
          </a:ln>
        </p:spPr>
        <p:txBody>
          <a:bodyPr wrap="square" rtlCol="0">
            <a:spAutoFit/>
          </a:bodyPr>
          <a:lstStyle/>
          <a:p>
            <a:pPr>
              <a:spcAft>
                <a:spcPts val="300"/>
              </a:spcAft>
            </a:pPr>
            <a:r>
              <a:rPr lang="ja-JP" altLang="en-US" sz="1600" dirty="0">
                <a:latin typeface="+mn-ea"/>
              </a:rPr>
              <a:t>　　</a:t>
            </a:r>
            <a:r>
              <a:rPr lang="en-US" altLang="ja-JP" sz="1600" dirty="0">
                <a:latin typeface="+mn-ea"/>
              </a:rPr>
              <a:t>2023</a:t>
            </a:r>
            <a:r>
              <a:rPr lang="ja-JP" altLang="en-US" sz="1600" dirty="0">
                <a:latin typeface="+mn-ea"/>
              </a:rPr>
              <a:t>年度審議の結果、特定最低賃金を改定せず地域別最低賃金額未満となったものは</a:t>
            </a:r>
            <a:r>
              <a:rPr lang="ja-JP" altLang="en-US" sz="1600" u="sng" dirty="0">
                <a:latin typeface="+mn-ea"/>
              </a:rPr>
              <a:t>７９件</a:t>
            </a:r>
            <a:r>
              <a:rPr lang="ja-JP" altLang="en-US" sz="1600" dirty="0">
                <a:latin typeface="+mn-ea"/>
              </a:rPr>
              <a:t>　</a:t>
            </a:r>
          </a:p>
          <a:p>
            <a:r>
              <a:rPr lang="ja-JP" altLang="en-US" sz="1600" dirty="0">
                <a:latin typeface="ＭＳ ゴシック" panose="020B0609070205080204" pitchFamily="49" charset="-128"/>
                <a:ea typeface="ＭＳ ゴシック" panose="020B0609070205080204" pitchFamily="49" charset="-128"/>
              </a:rPr>
              <a:t> 　 　　 今年度新たに下回ったもの（</a:t>
            </a:r>
            <a:r>
              <a:rPr lang="ja-JP" altLang="en-US" sz="1600" dirty="0">
                <a:highlight>
                  <a:srgbClr val="FFFF00"/>
                </a:highlight>
                <a:latin typeface="ＭＳ ゴシック" panose="020B0609070205080204" pitchFamily="49" charset="-128"/>
                <a:ea typeface="ＭＳ ゴシック" panose="020B0609070205080204" pitchFamily="49" charset="-128"/>
              </a:rPr>
              <a:t>黄色網掛</a:t>
            </a:r>
            <a:r>
              <a:rPr lang="ja-JP" altLang="en-US" sz="1600" dirty="0">
                <a:latin typeface="ＭＳ ゴシック" panose="020B0609070205080204" pitchFamily="49" charset="-128"/>
                <a:ea typeface="ＭＳ ゴシック" panose="020B0609070205080204" pitchFamily="49" charset="-128"/>
              </a:rPr>
              <a:t>）１０件</a:t>
            </a:r>
          </a:p>
          <a:p>
            <a:r>
              <a:rPr lang="ja-JP" altLang="en-US" sz="1600" dirty="0">
                <a:latin typeface="ＭＳ ゴシック" panose="020B0609070205080204" pitchFamily="49" charset="-128"/>
                <a:ea typeface="ＭＳ ゴシック" panose="020B0609070205080204" pitchFamily="49" charset="-128"/>
              </a:rPr>
              <a:t>　　　   前年度に続いて下回ったもの          ６９件</a:t>
            </a:r>
          </a:p>
        </p:txBody>
      </p:sp>
      <p:pic>
        <p:nvPicPr>
          <p:cNvPr id="6" name="図 5">
            <a:extLst>
              <a:ext uri="{FF2B5EF4-FFF2-40B4-BE49-F238E27FC236}">
                <a16:creationId xmlns:a16="http://schemas.microsoft.com/office/drawing/2014/main" id="{73EA75F9-B6C7-DFDB-0CBA-620C4C958890}"/>
              </a:ext>
            </a:extLst>
          </p:cNvPr>
          <p:cNvPicPr>
            <a:picLocks noChangeAspect="1"/>
          </p:cNvPicPr>
          <p:nvPr/>
        </p:nvPicPr>
        <p:blipFill>
          <a:blip r:embed="rId2"/>
          <a:stretch>
            <a:fillRect/>
          </a:stretch>
        </p:blipFill>
        <p:spPr>
          <a:xfrm>
            <a:off x="181023" y="1349066"/>
            <a:ext cx="8781953" cy="4965323"/>
          </a:xfrm>
          <a:prstGeom prst="rect">
            <a:avLst/>
          </a:prstGeom>
        </p:spPr>
      </p:pic>
    </p:spTree>
    <p:extLst>
      <p:ext uri="{BB962C8B-B14F-4D97-AF65-F5344CB8AC3E}">
        <p14:creationId xmlns:p14="http://schemas.microsoft.com/office/powerpoint/2010/main" val="299477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0145952F-1BFD-4674-8BE6-9A16FD8B3E46}"/>
              </a:ext>
            </a:extLst>
          </p:cNvPr>
          <p:cNvSpPr/>
          <p:nvPr/>
        </p:nvSpPr>
        <p:spPr>
          <a:xfrm>
            <a:off x="0" y="0"/>
            <a:ext cx="9144000" cy="4318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b="1"/>
              <a:t>雇用保険制度見直しに関する政府の動向</a:t>
            </a:r>
          </a:p>
        </p:txBody>
      </p:sp>
      <p:sp>
        <p:nvSpPr>
          <p:cNvPr id="3" name="スライド番号プレースホルダー 2">
            <a:extLst>
              <a:ext uri="{FF2B5EF4-FFF2-40B4-BE49-F238E27FC236}">
                <a16:creationId xmlns:a16="http://schemas.microsoft.com/office/drawing/2014/main" id="{4A5673F9-B3C5-BDAD-F990-1A40194F8169}"/>
              </a:ext>
            </a:extLst>
          </p:cNvPr>
          <p:cNvSpPr>
            <a:spLocks noGrp="1"/>
          </p:cNvSpPr>
          <p:nvPr>
            <p:ph type="sldNum" sz="quarter" idx="12"/>
          </p:nvPr>
        </p:nvSpPr>
        <p:spPr/>
        <p:txBody>
          <a:bodyPr/>
          <a:lstStyle/>
          <a:p>
            <a:fld id="{395AC09B-F4D9-46DA-9FE2-5B3CDDC888BA}" type="slidenum">
              <a:rPr kumimoji="1" lang="ja-JP" altLang="en-US" smtClean="0"/>
              <a:t>2</a:t>
            </a:fld>
            <a:endParaRPr kumimoji="1" lang="ja-JP" altLang="en-US"/>
          </a:p>
        </p:txBody>
      </p:sp>
      <p:sp>
        <p:nvSpPr>
          <p:cNvPr id="4" name="テキスト ボックス 3">
            <a:extLst>
              <a:ext uri="{FF2B5EF4-FFF2-40B4-BE49-F238E27FC236}">
                <a16:creationId xmlns:a16="http://schemas.microsoft.com/office/drawing/2014/main" id="{D6A49992-6659-8574-32B1-E276A0ED81E6}"/>
              </a:ext>
            </a:extLst>
          </p:cNvPr>
          <p:cNvSpPr txBox="1"/>
          <p:nvPr/>
        </p:nvSpPr>
        <p:spPr>
          <a:xfrm>
            <a:off x="27755" y="451235"/>
            <a:ext cx="9088490" cy="6340197"/>
          </a:xfrm>
          <a:prstGeom prst="rect">
            <a:avLst/>
          </a:prstGeom>
          <a:noFill/>
        </p:spPr>
        <p:txBody>
          <a:bodyPr wrap="square" rtlCol="0">
            <a:spAutoFit/>
          </a:bodyPr>
          <a:lstStyle/>
          <a:p>
            <a:r>
              <a:rPr kumimoji="1" lang="ja-JP" altLang="en-US" sz="1400" b="1" u="sng" dirty="0">
                <a:solidFill>
                  <a:schemeClr val="accent1"/>
                </a:solidFill>
                <a:latin typeface="メイリオ" panose="020B0604030504040204" pitchFamily="50" charset="-128"/>
                <a:ea typeface="メイリオ" panose="020B0604030504040204" pitchFamily="50" charset="-128"/>
              </a:rPr>
              <a:t>１．雇用保険制度研究会</a:t>
            </a:r>
            <a:endParaRPr kumimoji="1" lang="en-US" altLang="ja-JP" sz="1400" b="1" u="sng" dirty="0">
              <a:solidFill>
                <a:schemeClr val="accent1"/>
              </a:solidFill>
              <a:latin typeface="メイリオ" panose="020B0604030504040204" pitchFamily="50" charset="-128"/>
              <a:ea typeface="メイリオ" panose="020B0604030504040204" pitchFamily="50" charset="-128"/>
            </a:endParaRPr>
          </a:p>
          <a:p>
            <a:pPr marL="742950" lvl="1" indent="-285750">
              <a:buFont typeface="Wingdings" panose="05000000000000000000" pitchFamily="2" charset="2"/>
              <a:buChar char="u"/>
            </a:pPr>
            <a:r>
              <a:rPr kumimoji="1" lang="ja-JP" altLang="en-US" sz="1400" dirty="0">
                <a:latin typeface="メイリオ" panose="020B0604030504040204" pitchFamily="50" charset="-128"/>
                <a:ea typeface="メイリオ" panose="020B0604030504040204" pitchFamily="50" charset="-128"/>
              </a:rPr>
              <a:t>中間整理（５月</a:t>
            </a:r>
            <a:r>
              <a:rPr kumimoji="1" lang="en-US" altLang="ja-JP" sz="1400" dirty="0">
                <a:latin typeface="メイリオ" panose="020B0604030504040204" pitchFamily="50" charset="-128"/>
                <a:ea typeface="メイリオ" panose="020B0604030504040204" pitchFamily="50" charset="-128"/>
              </a:rPr>
              <a:t>12</a:t>
            </a:r>
            <a:r>
              <a:rPr kumimoji="1" lang="ja-JP" altLang="en-US" sz="1400" dirty="0">
                <a:latin typeface="メイリオ" panose="020B0604030504040204" pitchFamily="50" charset="-128"/>
                <a:ea typeface="メイリオ" panose="020B0604030504040204" pitchFamily="50" charset="-128"/>
              </a:rPr>
              <a:t>日）</a:t>
            </a:r>
            <a:endParaRPr kumimoji="1" lang="en-US" altLang="ja-JP" sz="1400" dirty="0">
              <a:latin typeface="メイリオ" panose="020B0604030504040204" pitchFamily="50" charset="-128"/>
              <a:ea typeface="メイリオ" panose="020B0604030504040204" pitchFamily="50" charset="-128"/>
            </a:endParaRPr>
          </a:p>
          <a:p>
            <a:pPr marL="1200150" lvl="2" indent="-285750">
              <a:buFont typeface="Wingdings" panose="05000000000000000000" pitchFamily="2" charset="2"/>
              <a:buChar char="l"/>
            </a:pPr>
            <a:r>
              <a:rPr kumimoji="1" lang="ja-JP" altLang="en-US" sz="1400" dirty="0">
                <a:latin typeface="メイリオ" panose="020B0604030504040204" pitchFamily="50" charset="-128"/>
                <a:ea typeface="メイリオ" panose="020B0604030504040204" pitchFamily="50" charset="-128"/>
              </a:rPr>
              <a:t>有識者により、給付と負担の在り方などについて</a:t>
            </a:r>
            <a:r>
              <a:rPr kumimoji="1" lang="ja-JP" altLang="en-US" sz="1400" b="1" u="sng" dirty="0">
                <a:latin typeface="メイリオ" panose="020B0604030504040204" pitchFamily="50" charset="-128"/>
                <a:ea typeface="メイリオ" panose="020B0604030504040204" pitchFamily="50" charset="-128"/>
              </a:rPr>
              <a:t>現状分析を行うとともに論点を整理</a:t>
            </a:r>
          </a:p>
          <a:p>
            <a:r>
              <a:rPr kumimoji="1" lang="ja-JP" altLang="en-US" sz="1400" b="1" u="sng" dirty="0">
                <a:solidFill>
                  <a:schemeClr val="accent1"/>
                </a:solidFill>
                <a:latin typeface="メイリオ" panose="020B0604030504040204" pitchFamily="50" charset="-128"/>
                <a:ea typeface="メイリオ" panose="020B0604030504040204" pitchFamily="50" charset="-128"/>
              </a:rPr>
              <a:t>２．閣議決定</a:t>
            </a:r>
            <a:endParaRPr kumimoji="1" lang="en-US" altLang="ja-JP" sz="1400" b="1" u="sng" dirty="0">
              <a:solidFill>
                <a:schemeClr val="accent1"/>
              </a:solidFill>
              <a:latin typeface="メイリオ" panose="020B0604030504040204" pitchFamily="50" charset="-128"/>
              <a:ea typeface="メイリオ" panose="020B0604030504040204" pitchFamily="50" charset="-128"/>
            </a:endParaRPr>
          </a:p>
          <a:p>
            <a:pPr marL="742950" lvl="1" indent="-285750">
              <a:buFont typeface="Wingdings" panose="05000000000000000000" pitchFamily="2" charset="2"/>
              <a:buChar char="u"/>
            </a:pPr>
            <a:r>
              <a:rPr kumimoji="1" lang="ja-JP" altLang="en-US" sz="1400" dirty="0">
                <a:latin typeface="メイリオ" panose="020B0604030504040204" pitchFamily="50" charset="-128"/>
                <a:ea typeface="メイリオ" panose="020B0604030504040204" pitchFamily="50" charset="-128"/>
              </a:rPr>
              <a:t>こども未来戦略方針（６月</a:t>
            </a:r>
            <a:r>
              <a:rPr kumimoji="1" lang="en-US" altLang="ja-JP" sz="1400" dirty="0">
                <a:latin typeface="メイリオ" panose="020B0604030504040204" pitchFamily="50" charset="-128"/>
                <a:ea typeface="メイリオ" panose="020B0604030504040204" pitchFamily="50" charset="-128"/>
              </a:rPr>
              <a:t>13</a:t>
            </a:r>
            <a:r>
              <a:rPr kumimoji="1" lang="ja-JP" altLang="en-US" sz="1400" dirty="0">
                <a:latin typeface="メイリオ" panose="020B0604030504040204" pitchFamily="50" charset="-128"/>
                <a:ea typeface="メイリオ" panose="020B0604030504040204" pitchFamily="50" charset="-128"/>
              </a:rPr>
              <a:t>日）</a:t>
            </a:r>
            <a:endParaRPr kumimoji="1" lang="en-US" altLang="ja-JP" sz="1400" dirty="0">
              <a:latin typeface="メイリオ" panose="020B0604030504040204" pitchFamily="50" charset="-128"/>
              <a:ea typeface="メイリオ" panose="020B0604030504040204" pitchFamily="50" charset="-128"/>
            </a:endParaRPr>
          </a:p>
          <a:p>
            <a:pPr marL="1200150" lvl="2" indent="-285750">
              <a:buFont typeface="Wingdings" panose="05000000000000000000" pitchFamily="2" charset="2"/>
              <a:buChar char="l"/>
            </a:pPr>
            <a:r>
              <a:rPr kumimoji="1" lang="ja-JP" altLang="en-US" sz="1400" b="1" u="sng" dirty="0">
                <a:solidFill>
                  <a:schemeClr val="accent6">
                    <a:lumMod val="75000"/>
                  </a:schemeClr>
                </a:solidFill>
                <a:latin typeface="メイリオ" panose="020B0604030504040204" pitchFamily="50" charset="-128"/>
                <a:ea typeface="メイリオ" panose="020B0604030504040204" pitchFamily="50" charset="-128"/>
              </a:rPr>
              <a:t>教育訓練給付について</a:t>
            </a:r>
            <a:r>
              <a:rPr kumimoji="1" lang="ja-JP" altLang="en-US" sz="1400" dirty="0">
                <a:latin typeface="メイリオ" panose="020B0604030504040204" pitchFamily="50" charset="-128"/>
                <a:ea typeface="メイリオ" panose="020B0604030504040204" pitchFamily="50" charset="-128"/>
              </a:rPr>
              <a:t>、訓練効果をより高める観点から、</a:t>
            </a:r>
            <a:r>
              <a:rPr kumimoji="1" lang="ja-JP" altLang="en-US" sz="1400" b="1" u="sng" dirty="0">
                <a:solidFill>
                  <a:schemeClr val="accent6">
                    <a:lumMod val="75000"/>
                  </a:schemeClr>
                </a:solidFill>
                <a:latin typeface="メイリオ" panose="020B0604030504040204" pitchFamily="50" charset="-128"/>
                <a:ea typeface="メイリオ" panose="020B0604030504040204" pitchFamily="50" charset="-128"/>
              </a:rPr>
              <a:t>補助率等を含めた拡充を検討</a:t>
            </a:r>
            <a:r>
              <a:rPr kumimoji="1" lang="ja-JP" altLang="en-US" sz="1400" dirty="0">
                <a:solidFill>
                  <a:schemeClr val="accent6">
                    <a:lumMod val="75000"/>
                  </a:schemeClr>
                </a:solidFill>
                <a:latin typeface="メイリオ" panose="020B0604030504040204" pitchFamily="50" charset="-128"/>
                <a:ea typeface="メイリオ" panose="020B0604030504040204" pitchFamily="50" charset="-128"/>
              </a:rPr>
              <a:t>するとともに</a:t>
            </a:r>
            <a:r>
              <a:rPr kumimoji="1" lang="ja-JP" altLang="en-US" sz="1400" b="1" u="sng" dirty="0">
                <a:solidFill>
                  <a:schemeClr val="accent6">
                    <a:lumMod val="75000"/>
                  </a:schemeClr>
                </a:solidFill>
                <a:latin typeface="メイリオ" panose="020B0604030504040204" pitchFamily="50" charset="-128"/>
                <a:ea typeface="メイリオ" panose="020B0604030504040204" pitchFamily="50" charset="-128"/>
              </a:rPr>
              <a:t>訓練期間中の生活を支えるための新たな給付や融資制度の創設</a:t>
            </a:r>
            <a:r>
              <a:rPr kumimoji="1" lang="ja-JP" altLang="en-US" sz="1400" dirty="0">
                <a:latin typeface="メイリオ" panose="020B0604030504040204" pitchFamily="50" charset="-128"/>
                <a:ea typeface="メイリオ" panose="020B0604030504040204" pitchFamily="50" charset="-128"/>
              </a:rPr>
              <a:t>などについて検討する</a:t>
            </a:r>
            <a:endParaRPr kumimoji="1" lang="en-US" altLang="ja-JP" sz="1400" dirty="0">
              <a:latin typeface="メイリオ" panose="020B0604030504040204" pitchFamily="50" charset="-128"/>
              <a:ea typeface="メイリオ" panose="020B0604030504040204" pitchFamily="50" charset="-128"/>
            </a:endParaRPr>
          </a:p>
          <a:p>
            <a:pPr marL="1200150" lvl="2" indent="-285750">
              <a:buFont typeface="Wingdings" panose="05000000000000000000" pitchFamily="2" charset="2"/>
              <a:buChar char="l"/>
            </a:pPr>
            <a:r>
              <a:rPr kumimoji="1" lang="ja-JP" altLang="en-US" sz="1400" b="1" u="sng" dirty="0">
                <a:solidFill>
                  <a:srgbClr val="7030A0"/>
                </a:solidFill>
                <a:latin typeface="メイリオ" panose="020B0604030504040204" pitchFamily="50" charset="-128"/>
                <a:ea typeface="メイリオ" panose="020B0604030504040204" pitchFamily="50" charset="-128"/>
              </a:rPr>
              <a:t>「産後パパ育休」を念頭</a:t>
            </a:r>
            <a:r>
              <a:rPr kumimoji="1" lang="ja-JP" altLang="en-US" sz="1400" dirty="0">
                <a:latin typeface="メイリオ" panose="020B0604030504040204" pitchFamily="50" charset="-128"/>
                <a:ea typeface="メイリオ" panose="020B0604030504040204" pitchFamily="50" charset="-128"/>
              </a:rPr>
              <a:t>に、出生後一定期間内に両親ともに育児休業を取得することを促進するため、</a:t>
            </a:r>
            <a:r>
              <a:rPr kumimoji="1" lang="ja-JP" altLang="en-US" sz="1400" b="1" u="sng" dirty="0">
                <a:latin typeface="メイリオ" panose="020B0604030504040204" pitchFamily="50" charset="-128"/>
                <a:ea typeface="メイリオ" panose="020B0604030504040204" pitchFamily="50" charset="-128"/>
              </a:rPr>
              <a:t>給付率</a:t>
            </a:r>
            <a:r>
              <a:rPr kumimoji="1" lang="ja-JP" altLang="en-US" sz="1400" dirty="0">
                <a:latin typeface="メイリオ" panose="020B0604030504040204" pitchFamily="50" charset="-128"/>
                <a:ea typeface="メイリオ" panose="020B0604030504040204" pitchFamily="50" charset="-128"/>
              </a:rPr>
              <a:t>を現行の</a:t>
            </a:r>
            <a:r>
              <a:rPr kumimoji="1" lang="en-US" altLang="ja-JP" sz="1400" dirty="0">
                <a:latin typeface="メイリオ" panose="020B0604030504040204" pitchFamily="50" charset="-128"/>
                <a:ea typeface="メイリオ" panose="020B0604030504040204" pitchFamily="50" charset="-128"/>
              </a:rPr>
              <a:t>67</a:t>
            </a:r>
            <a:r>
              <a:rPr kumimoji="1" lang="ja-JP" altLang="en-US" sz="1400" dirty="0">
                <a:latin typeface="メイリオ" panose="020B0604030504040204" pitchFamily="50" charset="-128"/>
                <a:ea typeface="メイリオ" panose="020B0604030504040204" pitchFamily="50" charset="-128"/>
              </a:rPr>
              <a:t>％（手取りで８割相当）から、</a:t>
            </a:r>
            <a:r>
              <a:rPr kumimoji="1" lang="ja-JP" altLang="en-US" sz="1400" b="1" u="sng" dirty="0">
                <a:solidFill>
                  <a:srgbClr val="7030A0"/>
                </a:solidFill>
                <a:latin typeface="メイリオ" panose="020B0604030504040204" pitchFamily="50" charset="-128"/>
                <a:ea typeface="メイリオ" panose="020B0604030504040204" pitchFamily="50" charset="-128"/>
              </a:rPr>
              <a:t>８割程度（手取りで</a:t>
            </a:r>
            <a:r>
              <a:rPr kumimoji="1" lang="en-US" altLang="ja-JP" sz="1400" b="1" u="sng" dirty="0">
                <a:solidFill>
                  <a:srgbClr val="7030A0"/>
                </a:solidFill>
                <a:latin typeface="メイリオ" panose="020B0604030504040204" pitchFamily="50" charset="-128"/>
                <a:ea typeface="メイリオ" panose="020B0604030504040204" pitchFamily="50" charset="-128"/>
              </a:rPr>
              <a:t>10</a:t>
            </a:r>
            <a:r>
              <a:rPr kumimoji="1" lang="ja-JP" altLang="en-US" sz="1400" b="1" u="sng" dirty="0">
                <a:solidFill>
                  <a:srgbClr val="7030A0"/>
                </a:solidFill>
                <a:latin typeface="メイリオ" panose="020B0604030504040204" pitchFamily="50" charset="-128"/>
                <a:ea typeface="メイリオ" panose="020B0604030504040204" pitchFamily="50" charset="-128"/>
              </a:rPr>
              <a:t>割相当）へと引き上げ</a:t>
            </a:r>
            <a:r>
              <a:rPr kumimoji="1" lang="ja-JP" altLang="en-US" sz="1400" dirty="0">
                <a:solidFill>
                  <a:srgbClr val="7030A0"/>
                </a:solidFill>
                <a:latin typeface="メイリオ" panose="020B0604030504040204" pitchFamily="50" charset="-128"/>
                <a:ea typeface="メイリオ" panose="020B0604030504040204" pitchFamily="50" charset="-128"/>
              </a:rPr>
              <a:t>る</a:t>
            </a:r>
            <a:endParaRPr kumimoji="1" lang="en-US" altLang="ja-JP" sz="1400" dirty="0">
              <a:solidFill>
                <a:srgbClr val="7030A0"/>
              </a:solidFill>
              <a:latin typeface="メイリオ" panose="020B0604030504040204" pitchFamily="50" charset="-128"/>
              <a:ea typeface="メイリオ" panose="020B0604030504040204" pitchFamily="50" charset="-128"/>
            </a:endParaRPr>
          </a:p>
          <a:p>
            <a:pPr marL="1200150" lvl="2" indent="-285750">
              <a:buFont typeface="Wingdings" panose="05000000000000000000" pitchFamily="2" charset="2"/>
              <a:buChar char="l"/>
            </a:pPr>
            <a:r>
              <a:rPr kumimoji="1" lang="ja-JP" altLang="en-US" sz="1400" dirty="0">
                <a:latin typeface="メイリオ" panose="020B0604030504040204" pitchFamily="50" charset="-128"/>
                <a:ea typeface="メイリオ" panose="020B0604030504040204" pitchFamily="50" charset="-128"/>
              </a:rPr>
              <a:t>育児休業給付を支える</a:t>
            </a:r>
            <a:r>
              <a:rPr kumimoji="1" lang="ja-JP" altLang="en-US" sz="1400" b="1" u="sng" dirty="0">
                <a:solidFill>
                  <a:srgbClr val="7030A0"/>
                </a:solidFill>
                <a:latin typeface="メイリオ" panose="020B0604030504040204" pitchFamily="50" charset="-128"/>
                <a:ea typeface="メイリオ" panose="020B0604030504040204" pitchFamily="50" charset="-128"/>
              </a:rPr>
              <a:t>財政基盤を強化</a:t>
            </a:r>
            <a:r>
              <a:rPr kumimoji="1" lang="ja-JP" altLang="en-US" sz="1400" dirty="0">
                <a:latin typeface="メイリオ" panose="020B0604030504040204" pitchFamily="50" charset="-128"/>
                <a:ea typeface="メイリオ" panose="020B0604030504040204" pitchFamily="50" charset="-128"/>
              </a:rPr>
              <a:t>する</a:t>
            </a:r>
            <a:endParaRPr kumimoji="1" lang="en-US" altLang="ja-JP" sz="1400" dirty="0">
              <a:latin typeface="メイリオ" panose="020B0604030504040204" pitchFamily="50" charset="-128"/>
              <a:ea typeface="メイリオ" panose="020B0604030504040204" pitchFamily="50" charset="-128"/>
            </a:endParaRPr>
          </a:p>
          <a:p>
            <a:pPr marL="1200150" lvl="2" indent="-285750">
              <a:buFont typeface="Wingdings" panose="05000000000000000000" pitchFamily="2" charset="2"/>
              <a:buChar char="l"/>
            </a:pPr>
            <a:r>
              <a:rPr kumimoji="1" lang="ja-JP" altLang="en-US" sz="1400" dirty="0">
                <a:latin typeface="メイリオ" panose="020B0604030504040204" pitchFamily="50" charset="-128"/>
                <a:ea typeface="メイリオ" panose="020B0604030504040204" pitchFamily="50" charset="-128"/>
              </a:rPr>
              <a:t>こどもが２歳未満の期間に、時短勤務を選択したことに伴う賃金の低下を補い、</a:t>
            </a:r>
            <a:r>
              <a:rPr kumimoji="1" lang="ja-JP" altLang="en-US" sz="1400" b="1" u="sng" dirty="0">
                <a:solidFill>
                  <a:srgbClr val="7030A0"/>
                </a:solidFill>
                <a:latin typeface="メイリオ" panose="020B0604030504040204" pitchFamily="50" charset="-128"/>
                <a:ea typeface="メイリオ" panose="020B0604030504040204" pitchFamily="50" charset="-128"/>
              </a:rPr>
              <a:t>時短勤務の活用を促すための給付を創設</a:t>
            </a:r>
            <a:r>
              <a:rPr kumimoji="1" lang="ja-JP" altLang="en-US" sz="1400" dirty="0">
                <a:latin typeface="メイリオ" panose="020B0604030504040204" pitchFamily="50" charset="-128"/>
                <a:ea typeface="メイリオ" panose="020B0604030504040204" pitchFamily="50" charset="-128"/>
              </a:rPr>
              <a:t>する</a:t>
            </a:r>
            <a:endParaRPr kumimoji="1" lang="en-US" altLang="ja-JP" sz="1400" dirty="0">
              <a:latin typeface="メイリオ" panose="020B0604030504040204" pitchFamily="50" charset="-128"/>
              <a:ea typeface="メイリオ" panose="020B0604030504040204" pitchFamily="50" charset="-128"/>
            </a:endParaRPr>
          </a:p>
          <a:p>
            <a:pPr marL="1200150" lvl="2"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こども・子育て支援のための</a:t>
            </a:r>
            <a:r>
              <a:rPr lang="ja-JP" altLang="en-US" sz="1400" b="1" u="sng" dirty="0">
                <a:solidFill>
                  <a:srgbClr val="7030A0"/>
                </a:solidFill>
                <a:latin typeface="メイリオ" panose="020B0604030504040204" pitchFamily="50" charset="-128"/>
                <a:ea typeface="メイリオ" panose="020B0604030504040204" pitchFamily="50" charset="-128"/>
              </a:rPr>
              <a:t>新たな特別会計（いわゆる「こども金庫」）を創設</a:t>
            </a:r>
            <a:r>
              <a:rPr lang="ja-JP" altLang="en-US" sz="1400" dirty="0">
                <a:latin typeface="メイリオ" panose="020B0604030504040204" pitchFamily="50" charset="-128"/>
                <a:ea typeface="メイリオ" panose="020B0604030504040204" pitchFamily="50" charset="-128"/>
              </a:rPr>
              <a:t>する</a:t>
            </a:r>
            <a:endParaRPr kumimoji="1" lang="en-US" altLang="ja-JP" sz="1400" dirty="0">
              <a:latin typeface="メイリオ" panose="020B0604030504040204" pitchFamily="50" charset="-128"/>
              <a:ea typeface="メイリオ" panose="020B0604030504040204" pitchFamily="50" charset="-128"/>
            </a:endParaRPr>
          </a:p>
          <a:p>
            <a:pPr marL="742950" lvl="1" indent="-285750">
              <a:buFont typeface="Wingdings" panose="05000000000000000000" pitchFamily="2" charset="2"/>
              <a:buChar char="u"/>
            </a:pPr>
            <a:r>
              <a:rPr kumimoji="1" lang="ja-JP" altLang="en-US" sz="1400" dirty="0">
                <a:latin typeface="メイリオ" panose="020B0604030504040204" pitchFamily="50" charset="-128"/>
                <a:ea typeface="メイリオ" panose="020B0604030504040204" pitchFamily="50" charset="-128"/>
              </a:rPr>
              <a:t>新しい資本主義のグランドデザイン及び実行計画</a:t>
            </a:r>
            <a:r>
              <a:rPr kumimoji="1" lang="en-US" altLang="ja-JP" sz="1400" dirty="0">
                <a:latin typeface="メイリオ" panose="020B0604030504040204" pitchFamily="50" charset="-128"/>
                <a:ea typeface="メイリオ" panose="020B0604030504040204" pitchFamily="50" charset="-128"/>
              </a:rPr>
              <a:t>2023</a:t>
            </a:r>
            <a:r>
              <a:rPr kumimoji="1" lang="ja-JP" altLang="en-US" sz="1400" dirty="0">
                <a:latin typeface="メイリオ" panose="020B0604030504040204" pitchFamily="50" charset="-128"/>
                <a:ea typeface="メイリオ" panose="020B0604030504040204" pitchFamily="50" charset="-128"/>
              </a:rPr>
              <a:t>改訂版（６月</a:t>
            </a:r>
            <a:r>
              <a:rPr kumimoji="1" lang="en-US" altLang="ja-JP" sz="1400" dirty="0">
                <a:latin typeface="メイリオ" panose="020B0604030504040204" pitchFamily="50" charset="-128"/>
                <a:ea typeface="メイリオ" panose="020B0604030504040204" pitchFamily="50" charset="-128"/>
              </a:rPr>
              <a:t>16</a:t>
            </a:r>
            <a:r>
              <a:rPr kumimoji="1" lang="ja-JP" altLang="en-US" sz="1400" dirty="0">
                <a:latin typeface="メイリオ" panose="020B0604030504040204" pitchFamily="50" charset="-128"/>
                <a:ea typeface="メイリオ" panose="020B0604030504040204" pitchFamily="50" charset="-128"/>
              </a:rPr>
              <a:t>日）</a:t>
            </a:r>
            <a:endParaRPr kumimoji="1" lang="en-US" altLang="ja-JP" sz="1400" dirty="0">
              <a:latin typeface="メイリオ" panose="020B0604030504040204" pitchFamily="50" charset="-128"/>
              <a:ea typeface="メイリオ" panose="020B0604030504040204" pitchFamily="50" charset="-128"/>
            </a:endParaRPr>
          </a:p>
          <a:p>
            <a:pPr marL="1200150" lvl="2" indent="-285750">
              <a:buFont typeface="Wingdings" panose="05000000000000000000" pitchFamily="2" charset="2"/>
              <a:buChar char="l"/>
            </a:pPr>
            <a:r>
              <a:rPr kumimoji="1" lang="ja-JP" altLang="en-US" sz="1400" dirty="0">
                <a:latin typeface="メイリオ" panose="020B0604030504040204" pitchFamily="50" charset="-128"/>
                <a:ea typeface="メイリオ" panose="020B0604030504040204" pitchFamily="50" charset="-128"/>
              </a:rPr>
              <a:t>雇用保険の</a:t>
            </a:r>
            <a:r>
              <a:rPr kumimoji="1" lang="ja-JP" altLang="en-US" sz="1400" b="1" u="sng" dirty="0">
                <a:solidFill>
                  <a:schemeClr val="accent6">
                    <a:lumMod val="75000"/>
                  </a:schemeClr>
                </a:solidFill>
                <a:latin typeface="メイリオ" panose="020B0604030504040204" pitchFamily="50" charset="-128"/>
                <a:ea typeface="メイリオ" panose="020B0604030504040204" pitchFamily="50" charset="-128"/>
              </a:rPr>
              <a:t>教育訓練給付</a:t>
            </a:r>
            <a:r>
              <a:rPr kumimoji="1" lang="ja-JP" altLang="en-US" sz="1400" dirty="0">
                <a:latin typeface="メイリオ" panose="020B0604030504040204" pitchFamily="50" charset="-128"/>
                <a:ea typeface="メイリオ" panose="020B0604030504040204" pitchFamily="50" charset="-128"/>
              </a:rPr>
              <a:t>に関しては、リ・スキリングのプログラムを受講する場合の</a:t>
            </a:r>
            <a:r>
              <a:rPr kumimoji="1" lang="ja-JP" altLang="en-US" sz="1400" b="1" u="sng" dirty="0">
                <a:solidFill>
                  <a:schemeClr val="accent6">
                    <a:lumMod val="75000"/>
                  </a:schemeClr>
                </a:solidFill>
                <a:latin typeface="メイリオ" panose="020B0604030504040204" pitchFamily="50" charset="-128"/>
                <a:ea typeface="メイリオ" panose="020B0604030504040204" pitchFamily="50" charset="-128"/>
              </a:rPr>
              <a:t>補助率や補助上限について、拡充を検討</a:t>
            </a:r>
            <a:r>
              <a:rPr kumimoji="1" lang="ja-JP" altLang="en-US" sz="1400" dirty="0">
                <a:latin typeface="メイリオ" panose="020B0604030504040204" pitchFamily="50" charset="-128"/>
                <a:ea typeface="メイリオ" panose="020B0604030504040204" pitchFamily="50" charset="-128"/>
              </a:rPr>
              <a:t>することとし、具体的な制度設計を行う</a:t>
            </a:r>
            <a:endParaRPr kumimoji="1" lang="en-US" altLang="ja-JP" sz="1400" dirty="0">
              <a:latin typeface="メイリオ" panose="020B0604030504040204" pitchFamily="50" charset="-128"/>
              <a:ea typeface="メイリオ" panose="020B0604030504040204" pitchFamily="50" charset="-128"/>
            </a:endParaRPr>
          </a:p>
          <a:p>
            <a:pPr marL="1200150" lvl="2" indent="-285750">
              <a:buFont typeface="Wingdings" panose="05000000000000000000" pitchFamily="2" charset="2"/>
              <a:buChar char="l"/>
            </a:pPr>
            <a:r>
              <a:rPr kumimoji="1" lang="ja-JP" altLang="en-US" sz="1400" dirty="0">
                <a:latin typeface="メイリオ" panose="020B0604030504040204" pitchFamily="50" charset="-128"/>
                <a:ea typeface="メイリオ" panose="020B0604030504040204" pitchFamily="50" charset="-128"/>
              </a:rPr>
              <a:t>リ・スキリングに取り組んでいた場合などについて会社都合の場合と同じ扱いとするなど、</a:t>
            </a:r>
            <a:r>
              <a:rPr kumimoji="1" lang="ja-JP" altLang="en-US" sz="1400" b="1" u="sng" dirty="0">
                <a:latin typeface="メイリオ" panose="020B0604030504040204" pitchFamily="50" charset="-128"/>
                <a:ea typeface="メイリオ" panose="020B0604030504040204" pitchFamily="50" charset="-128"/>
              </a:rPr>
              <a:t>自己都合の場合の要件を緩和する方向</a:t>
            </a:r>
            <a:r>
              <a:rPr kumimoji="1" lang="ja-JP" altLang="en-US" sz="1400" dirty="0">
                <a:latin typeface="メイリオ" panose="020B0604030504040204" pitchFamily="50" charset="-128"/>
                <a:ea typeface="メイリオ" panose="020B0604030504040204" pitchFamily="50" charset="-128"/>
              </a:rPr>
              <a:t>で具体的設計を行う</a:t>
            </a:r>
            <a:endParaRPr kumimoji="1" lang="en-US" altLang="ja-JP" sz="1400" dirty="0">
              <a:latin typeface="メイリオ" panose="020B0604030504040204" pitchFamily="50" charset="-128"/>
              <a:ea typeface="メイリオ" panose="020B0604030504040204" pitchFamily="50" charset="-128"/>
            </a:endParaRPr>
          </a:p>
          <a:p>
            <a:pPr marL="742950" lvl="1" indent="-285750">
              <a:buFont typeface="Wingdings" panose="05000000000000000000" pitchFamily="2" charset="2"/>
              <a:buChar char="u"/>
            </a:pPr>
            <a:r>
              <a:rPr kumimoji="1" lang="ja-JP" altLang="en-US" sz="1400" dirty="0">
                <a:latin typeface="メイリオ" panose="020B0604030504040204" pitchFamily="50" charset="-128"/>
                <a:ea typeface="メイリオ" panose="020B0604030504040204" pitchFamily="50" charset="-128"/>
              </a:rPr>
              <a:t>経済財政運営と改革の基本方針</a:t>
            </a:r>
            <a:r>
              <a:rPr kumimoji="1" lang="en-US" altLang="ja-JP" sz="1400" dirty="0">
                <a:latin typeface="メイリオ" panose="020B0604030504040204" pitchFamily="50" charset="-128"/>
                <a:ea typeface="メイリオ" panose="020B0604030504040204" pitchFamily="50" charset="-128"/>
              </a:rPr>
              <a:t>2023</a:t>
            </a:r>
            <a:r>
              <a:rPr kumimoji="1" lang="ja-JP" altLang="en-US" sz="1400" dirty="0">
                <a:latin typeface="メイリオ" panose="020B0604030504040204" pitchFamily="50" charset="-128"/>
                <a:ea typeface="メイリオ" panose="020B0604030504040204" pitchFamily="50" charset="-128"/>
              </a:rPr>
              <a:t>（６月</a:t>
            </a:r>
            <a:r>
              <a:rPr kumimoji="1" lang="en-US" altLang="ja-JP" sz="1400" dirty="0">
                <a:latin typeface="メイリオ" panose="020B0604030504040204" pitchFamily="50" charset="-128"/>
                <a:ea typeface="メイリオ" panose="020B0604030504040204" pitchFamily="50" charset="-128"/>
              </a:rPr>
              <a:t>16</a:t>
            </a:r>
            <a:r>
              <a:rPr kumimoji="1" lang="ja-JP" altLang="en-US" sz="1400" dirty="0">
                <a:latin typeface="メイリオ" panose="020B0604030504040204" pitchFamily="50" charset="-128"/>
                <a:ea typeface="メイリオ" panose="020B0604030504040204" pitchFamily="50" charset="-128"/>
              </a:rPr>
              <a:t>日）</a:t>
            </a:r>
            <a:endParaRPr kumimoji="1" lang="en-US" altLang="ja-JP" sz="1400" dirty="0">
              <a:latin typeface="メイリオ" panose="020B0604030504040204" pitchFamily="50" charset="-128"/>
              <a:ea typeface="メイリオ" panose="020B0604030504040204" pitchFamily="50" charset="-128"/>
            </a:endParaRPr>
          </a:p>
          <a:p>
            <a:pPr marL="1200150" lvl="2" indent="-285750">
              <a:buFont typeface="Wingdings" panose="05000000000000000000" pitchFamily="2" charset="2"/>
              <a:buChar char="l"/>
            </a:pPr>
            <a:r>
              <a:rPr kumimoji="1" lang="ja-JP" altLang="en-US" sz="1400" b="1" u="sng" dirty="0">
                <a:solidFill>
                  <a:schemeClr val="accent6">
                    <a:lumMod val="75000"/>
                  </a:schemeClr>
                </a:solidFill>
                <a:latin typeface="メイリオ" panose="020B0604030504040204" pitchFamily="50" charset="-128"/>
                <a:ea typeface="メイリオ" panose="020B0604030504040204" pitchFamily="50" charset="-128"/>
              </a:rPr>
              <a:t>教育訓練給付の拡充</a:t>
            </a:r>
            <a:r>
              <a:rPr kumimoji="1" lang="ja-JP" altLang="en-US" sz="1400" dirty="0">
                <a:latin typeface="メイリオ" panose="020B0604030504040204" pitchFamily="50" charset="-128"/>
                <a:ea typeface="メイリオ" panose="020B0604030504040204" pitchFamily="50" charset="-128"/>
              </a:rPr>
              <a:t>、</a:t>
            </a:r>
            <a:r>
              <a:rPr kumimoji="1" lang="ja-JP" altLang="en-US" sz="1400" b="1" u="sng" dirty="0">
                <a:solidFill>
                  <a:schemeClr val="accent6">
                    <a:lumMod val="75000"/>
                  </a:schemeClr>
                </a:solidFill>
                <a:latin typeface="メイリオ" panose="020B0604030504040204" pitchFamily="50" charset="-128"/>
                <a:ea typeface="メイリオ" panose="020B0604030504040204" pitchFamily="50" charset="-128"/>
              </a:rPr>
              <a:t>教育訓練中の生活を支えるための給付や融資制度の創設</a:t>
            </a:r>
            <a:r>
              <a:rPr kumimoji="1" lang="ja-JP" altLang="en-US" sz="1400" dirty="0">
                <a:latin typeface="メイリオ" panose="020B0604030504040204" pitchFamily="50" charset="-128"/>
                <a:ea typeface="メイリオ" panose="020B0604030504040204" pitchFamily="50" charset="-128"/>
              </a:rPr>
              <a:t>について検討する</a:t>
            </a:r>
            <a:endParaRPr kumimoji="1" lang="en-US" altLang="ja-JP" sz="1400" dirty="0">
              <a:latin typeface="メイリオ" panose="020B0604030504040204" pitchFamily="50" charset="-128"/>
              <a:ea typeface="メイリオ" panose="020B0604030504040204" pitchFamily="50" charset="-128"/>
            </a:endParaRPr>
          </a:p>
          <a:p>
            <a:pPr marL="1200150" lvl="2" indent="-285750">
              <a:buFont typeface="Wingdings" panose="05000000000000000000" pitchFamily="2" charset="2"/>
              <a:buChar char="l"/>
            </a:pPr>
            <a:r>
              <a:rPr kumimoji="1" lang="ja-JP" altLang="en-US" sz="1400" dirty="0">
                <a:latin typeface="メイリオ" panose="020B0604030504040204" pitchFamily="50" charset="-128"/>
                <a:ea typeface="メイリオ" panose="020B0604030504040204" pitchFamily="50" charset="-128"/>
              </a:rPr>
              <a:t>失業給付制度において、</a:t>
            </a:r>
            <a:r>
              <a:rPr kumimoji="1" lang="ja-JP" altLang="en-US" sz="1400" b="1" u="sng" dirty="0">
                <a:latin typeface="メイリオ" panose="020B0604030504040204" pitchFamily="50" charset="-128"/>
                <a:ea typeface="メイリオ" panose="020B0604030504040204" pitchFamily="50" charset="-128"/>
              </a:rPr>
              <a:t>自己都合による離職の場合に失業給付を受給できない期間に関し、自己都合の場合の要件を緩和する方向で具体的設計を行う</a:t>
            </a:r>
            <a:endParaRPr kumimoji="1" lang="en-US" altLang="ja-JP" sz="1400" b="1" u="sng" dirty="0">
              <a:latin typeface="メイリオ" panose="020B0604030504040204" pitchFamily="50" charset="-128"/>
              <a:ea typeface="メイリオ" panose="020B0604030504040204" pitchFamily="50" charset="-128"/>
            </a:endParaRPr>
          </a:p>
          <a:p>
            <a:pPr marL="1200150" lvl="2" indent="-285750">
              <a:buFont typeface="Wingdings" panose="05000000000000000000" pitchFamily="2" charset="2"/>
              <a:buChar char="l"/>
            </a:pPr>
            <a:r>
              <a:rPr kumimoji="1" lang="ja-JP" altLang="en-US" sz="1400" dirty="0">
                <a:latin typeface="メイリオ" panose="020B0604030504040204" pitchFamily="50" charset="-128"/>
                <a:ea typeface="メイリオ" panose="020B0604030504040204" pitchFamily="50" charset="-128"/>
              </a:rPr>
              <a:t>週所定労働時間</a:t>
            </a:r>
            <a:r>
              <a:rPr kumimoji="1" lang="en-US" altLang="ja-JP" sz="1400" b="1" u="sng" dirty="0">
                <a:latin typeface="メイリオ" panose="020B0604030504040204" pitchFamily="50" charset="-128"/>
                <a:ea typeface="メイリオ" panose="020B0604030504040204" pitchFamily="50" charset="-128"/>
              </a:rPr>
              <a:t>20</a:t>
            </a:r>
            <a:r>
              <a:rPr kumimoji="1" lang="ja-JP" altLang="en-US" sz="1400" b="1" u="sng" dirty="0">
                <a:latin typeface="メイリオ" panose="020B0604030504040204" pitchFamily="50" charset="-128"/>
                <a:ea typeface="メイリオ" panose="020B0604030504040204" pitchFamily="50" charset="-128"/>
              </a:rPr>
              <a:t>時間未満の労働者に対する雇用保険の適用拡大について検討し、</a:t>
            </a:r>
            <a:r>
              <a:rPr kumimoji="1" lang="en-US" altLang="ja-JP" sz="1400" b="1" u="sng" dirty="0">
                <a:latin typeface="メイリオ" panose="020B0604030504040204" pitchFamily="50" charset="-128"/>
                <a:ea typeface="メイリオ" panose="020B0604030504040204" pitchFamily="50" charset="-128"/>
              </a:rPr>
              <a:t>2028</a:t>
            </a:r>
            <a:r>
              <a:rPr kumimoji="1" lang="ja-JP" altLang="en-US" sz="1400" b="1" u="sng" dirty="0">
                <a:latin typeface="メイリオ" panose="020B0604030504040204" pitchFamily="50" charset="-128"/>
                <a:ea typeface="メイリオ" panose="020B0604030504040204" pitchFamily="50" charset="-128"/>
              </a:rPr>
              <a:t>年度までを目途に実施</a:t>
            </a:r>
            <a:r>
              <a:rPr kumimoji="1" lang="ja-JP" altLang="en-US" sz="1400" dirty="0">
                <a:latin typeface="メイリオ" panose="020B0604030504040204" pitchFamily="50" charset="-128"/>
                <a:ea typeface="メイリオ" panose="020B0604030504040204" pitchFamily="50" charset="-128"/>
              </a:rPr>
              <a:t>する</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b="1" u="sng" dirty="0">
                <a:solidFill>
                  <a:schemeClr val="accent1"/>
                </a:solidFill>
                <a:latin typeface="メイリオ" panose="020B0604030504040204" pitchFamily="50" charset="-128"/>
                <a:ea typeface="メイリオ" panose="020B0604030504040204" pitchFamily="50" charset="-128"/>
              </a:rPr>
              <a:t>３．労働政策審議会雇用保険部会</a:t>
            </a:r>
          </a:p>
          <a:p>
            <a:pPr marL="742950" lvl="1" indent="-285750">
              <a:buFont typeface="Wingdings" panose="05000000000000000000" pitchFamily="2" charset="2"/>
              <a:buChar char="u"/>
            </a:pPr>
            <a:r>
              <a:rPr kumimoji="1" lang="en-US" altLang="ja-JP" sz="1400" dirty="0">
                <a:latin typeface="メイリオ" panose="020B0604030504040204" pitchFamily="50" charset="-128"/>
                <a:ea typeface="メイリオ" panose="020B0604030504040204" pitchFamily="50" charset="-128"/>
              </a:rPr>
              <a:t>2023</a:t>
            </a:r>
            <a:r>
              <a:rPr kumimoji="1" lang="ja-JP" altLang="en-US" sz="1400" dirty="0">
                <a:latin typeface="メイリオ" panose="020B0604030504040204" pitchFamily="50" charset="-128"/>
                <a:ea typeface="メイリオ" panose="020B0604030504040204" pitchFamily="50" charset="-128"/>
              </a:rPr>
              <a:t>年９月から検討開始、</a:t>
            </a:r>
            <a:r>
              <a:rPr kumimoji="1" lang="en-US" altLang="ja-JP" sz="1400" b="1" u="sng" dirty="0">
                <a:solidFill>
                  <a:srgbClr val="FF0000"/>
                </a:solidFill>
                <a:latin typeface="メイリオ" panose="020B0604030504040204" pitchFamily="50" charset="-128"/>
                <a:ea typeface="メイリオ" panose="020B0604030504040204" pitchFamily="50" charset="-128"/>
              </a:rPr>
              <a:t>2024</a:t>
            </a:r>
            <a:r>
              <a:rPr kumimoji="1" lang="ja-JP" altLang="en-US" sz="1400" b="1" u="sng" dirty="0">
                <a:solidFill>
                  <a:srgbClr val="FF0000"/>
                </a:solidFill>
                <a:latin typeface="メイリオ" panose="020B0604030504040204" pitchFamily="50" charset="-128"/>
                <a:ea typeface="メイリオ" panose="020B0604030504040204" pitchFamily="50" charset="-128"/>
              </a:rPr>
              <a:t>年１月に「雇用保険部会報告」を取りまとめ</a:t>
            </a:r>
            <a:endParaRPr kumimoji="1" lang="en-US" altLang="ja-JP" sz="1400" dirty="0">
              <a:latin typeface="メイリオ" panose="020B0604030504040204" pitchFamily="50" charset="-128"/>
              <a:ea typeface="メイリオ" panose="020B0604030504040204" pitchFamily="50" charset="-128"/>
            </a:endParaRPr>
          </a:p>
          <a:p>
            <a:pPr marL="742950" lvl="1" indent="-285750">
              <a:buFont typeface="Wingdings" panose="05000000000000000000" pitchFamily="2" charset="2"/>
              <a:buChar char="u"/>
            </a:pPr>
            <a:r>
              <a:rPr kumimoji="1" lang="en-US" altLang="ja-JP" sz="1400" dirty="0">
                <a:latin typeface="メイリオ" panose="020B0604030504040204" pitchFamily="50" charset="-128"/>
                <a:ea typeface="メイリオ" panose="020B0604030504040204" pitchFamily="50" charset="-128"/>
              </a:rPr>
              <a:t>2</a:t>
            </a:r>
            <a:r>
              <a:rPr kumimoji="1" lang="ja-JP" altLang="en-US" sz="1400" dirty="0">
                <a:latin typeface="メイリオ" panose="020B0604030504040204" pitchFamily="50" charset="-128"/>
                <a:ea typeface="メイリオ" panose="020B0604030504040204" pitchFamily="50" charset="-128"/>
              </a:rPr>
              <a:t>月</a:t>
            </a:r>
            <a:r>
              <a:rPr kumimoji="1" lang="en-US" altLang="ja-JP" sz="1400" dirty="0">
                <a:latin typeface="メイリオ" panose="020B0604030504040204" pitchFamily="50" charset="-128"/>
                <a:ea typeface="メイリオ" panose="020B0604030504040204" pitchFamily="50" charset="-128"/>
              </a:rPr>
              <a:t>9</a:t>
            </a:r>
            <a:r>
              <a:rPr kumimoji="1" lang="ja-JP" altLang="en-US" sz="1400" dirty="0">
                <a:latin typeface="メイリオ" panose="020B0604030504040204" pitchFamily="50" charset="-128"/>
                <a:ea typeface="メイリオ" panose="020B0604030504040204" pitchFamily="50" charset="-128"/>
              </a:rPr>
              <a:t>日、改正法案を閣議決定し、国会に提出。</a:t>
            </a:r>
            <a:r>
              <a:rPr kumimoji="1" lang="ja-JP" altLang="en-US" sz="1400" b="1" u="sng" dirty="0">
                <a:latin typeface="メイリオ" panose="020B0604030504040204" pitchFamily="50" charset="-128"/>
                <a:ea typeface="メイリオ" panose="020B0604030504040204" pitchFamily="50" charset="-128"/>
              </a:rPr>
              <a:t>予算関連法案として年度内に可決成立</a:t>
            </a:r>
            <a:r>
              <a:rPr kumimoji="1" lang="ja-JP" altLang="en-US" sz="1400" dirty="0">
                <a:latin typeface="メイリオ" panose="020B0604030504040204" pitchFamily="50" charset="-128"/>
                <a:ea typeface="メイリオ" panose="020B0604030504040204" pitchFamily="50" charset="-128"/>
              </a:rPr>
              <a:t>の予定</a:t>
            </a:r>
          </a:p>
        </p:txBody>
      </p:sp>
    </p:spTree>
    <p:extLst>
      <p:ext uri="{BB962C8B-B14F-4D97-AF65-F5344CB8AC3E}">
        <p14:creationId xmlns:p14="http://schemas.microsoft.com/office/powerpoint/2010/main" val="368482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EA71BF4B-D039-4F44-8DCB-94B803B6E7DB}"/>
              </a:ext>
            </a:extLst>
          </p:cNvPr>
          <p:cNvSpPr/>
          <p:nvPr/>
        </p:nvSpPr>
        <p:spPr>
          <a:xfrm>
            <a:off x="397115" y="924949"/>
            <a:ext cx="8349770" cy="500810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85800">
              <a:spcBef>
                <a:spcPts val="450"/>
              </a:spcBef>
              <a:defRPr/>
            </a:pPr>
            <a:r>
              <a:rPr lang="en-US" altLang="ja-JP" b="1" u="sng">
                <a:solidFill>
                  <a:srgbClr val="0070C0"/>
                </a:solidFill>
                <a:latin typeface="メイリオ" panose="020B0604030504040204" pitchFamily="50" charset="-128"/>
                <a:ea typeface="メイリオ" panose="020B0604030504040204" pitchFamily="50" charset="-128"/>
              </a:rPr>
              <a:t>Ⅰ</a:t>
            </a:r>
            <a:r>
              <a:rPr lang="ja-JP" altLang="en-US" b="1" u="sng">
                <a:solidFill>
                  <a:srgbClr val="0070C0"/>
                </a:solidFill>
                <a:latin typeface="メイリオ" panose="020B0604030504040204" pitchFamily="50" charset="-128"/>
                <a:ea typeface="メイリオ" panose="020B0604030504040204" pitchFamily="50" charset="-128"/>
              </a:rPr>
              <a:t>．育児期における多様な働き方の支援</a:t>
            </a:r>
            <a:r>
              <a:rPr lang="ja-JP" altLang="en-US" b="1">
                <a:solidFill>
                  <a:srgbClr val="0070C0"/>
                </a:solidFill>
                <a:latin typeface="メイリオ" panose="020B0604030504040204" pitchFamily="50" charset="-128"/>
                <a:ea typeface="メイリオ" panose="020B0604030504040204" pitchFamily="50" charset="-128"/>
              </a:rPr>
              <a:t>　　　　　　　　　　　　</a:t>
            </a:r>
            <a:endParaRPr lang="en-US" altLang="ja-JP" sz="1500">
              <a:solidFill>
                <a:prstClr val="black"/>
              </a:solidFill>
              <a:latin typeface="メイリオ" panose="020B0604030504040204" pitchFamily="50" charset="-128"/>
              <a:ea typeface="メイリオ" panose="020B0604030504040204" pitchFamily="50" charset="-128"/>
            </a:endParaRPr>
          </a:p>
          <a:p>
            <a:pPr marL="465750" indent="-285750" defTabSz="685800">
              <a:buFont typeface="Wingdings" panose="05000000000000000000" pitchFamily="2" charset="2"/>
              <a:buChar char="Ø"/>
              <a:defRPr/>
            </a:pPr>
            <a:r>
              <a:rPr lang="ja-JP" altLang="en-US" sz="1500">
                <a:solidFill>
                  <a:prstClr val="black"/>
                </a:solidFill>
                <a:latin typeface="メイリオ" panose="020B0604030504040204" pitchFamily="50" charset="-128"/>
                <a:ea typeface="メイリオ" panose="020B0604030504040204" pitchFamily="50" charset="-128"/>
              </a:rPr>
              <a:t>育児休業給付の給付率の手取り</a:t>
            </a:r>
            <a:r>
              <a:rPr lang="en-US" altLang="ja-JP" sz="1500">
                <a:solidFill>
                  <a:prstClr val="black"/>
                </a:solidFill>
                <a:latin typeface="メイリオ" panose="020B0604030504040204" pitchFamily="50" charset="-128"/>
                <a:ea typeface="メイリオ" panose="020B0604030504040204" pitchFamily="50" charset="-128"/>
              </a:rPr>
              <a:t>10</a:t>
            </a:r>
            <a:r>
              <a:rPr lang="ja-JP" altLang="en-US" sz="1500">
                <a:solidFill>
                  <a:prstClr val="black"/>
                </a:solidFill>
                <a:latin typeface="メイリオ" panose="020B0604030504040204" pitchFamily="50" charset="-128"/>
                <a:ea typeface="メイリオ" panose="020B0604030504040204" pitchFamily="50" charset="-128"/>
              </a:rPr>
              <a:t>割相当への引上げ</a:t>
            </a:r>
            <a:endParaRPr lang="en-US" altLang="ja-JP" sz="1500">
              <a:solidFill>
                <a:prstClr val="black"/>
              </a:solidFill>
              <a:latin typeface="メイリオ" panose="020B0604030504040204" pitchFamily="50" charset="-128"/>
              <a:ea typeface="メイリオ" panose="020B0604030504040204" pitchFamily="50" charset="-128"/>
            </a:endParaRPr>
          </a:p>
          <a:p>
            <a:pPr marL="465750" indent="-285750" defTabSz="685800">
              <a:buFont typeface="Wingdings" panose="05000000000000000000" pitchFamily="2" charset="2"/>
              <a:buChar char="Ø"/>
              <a:defRPr/>
            </a:pPr>
            <a:r>
              <a:rPr lang="ja-JP" altLang="en-US" sz="1500">
                <a:solidFill>
                  <a:prstClr val="black"/>
                </a:solidFill>
                <a:latin typeface="メイリオ" panose="020B0604030504040204" pitchFamily="50" charset="-128"/>
                <a:ea typeface="メイリオ" panose="020B0604030504040204" pitchFamily="50" charset="-128"/>
              </a:rPr>
              <a:t>育児時短就業給付（仮称）の創設</a:t>
            </a:r>
            <a:endParaRPr lang="en-US" altLang="ja-JP" sz="1500">
              <a:solidFill>
                <a:prstClr val="black"/>
              </a:solidFill>
              <a:latin typeface="メイリオ" panose="020B0604030504040204" pitchFamily="50" charset="-128"/>
              <a:ea typeface="メイリオ" panose="020B0604030504040204" pitchFamily="50" charset="-128"/>
            </a:endParaRPr>
          </a:p>
          <a:p>
            <a:pPr marL="465750" indent="-285750" defTabSz="685800">
              <a:buFont typeface="Wingdings" panose="05000000000000000000" pitchFamily="2" charset="2"/>
              <a:buChar char="Ø"/>
              <a:defRPr/>
            </a:pPr>
            <a:r>
              <a:rPr lang="ja-JP" altLang="en-US" sz="1500">
                <a:solidFill>
                  <a:prstClr val="black"/>
                </a:solidFill>
                <a:latin typeface="メイリオ" panose="020B0604030504040204" pitchFamily="50" charset="-128"/>
                <a:ea typeface="メイリオ" panose="020B0604030504040204" pitchFamily="50" charset="-128"/>
              </a:rPr>
              <a:t>育児休業給付の財政基盤の強化</a:t>
            </a:r>
            <a:endParaRPr lang="en-US" altLang="ja-JP" sz="1500">
              <a:solidFill>
                <a:prstClr val="black"/>
              </a:solidFill>
              <a:latin typeface="メイリオ" panose="020B0604030504040204" pitchFamily="50" charset="-128"/>
              <a:ea typeface="メイリオ" panose="020B0604030504040204" pitchFamily="50" charset="-128"/>
            </a:endParaRPr>
          </a:p>
          <a:p>
            <a:pPr marL="465750" indent="-285750" defTabSz="685800">
              <a:buFont typeface="Wingdings" panose="05000000000000000000" pitchFamily="2" charset="2"/>
              <a:buChar char="Ø"/>
              <a:defRPr/>
            </a:pPr>
            <a:r>
              <a:rPr lang="ja-JP" altLang="en-US" sz="1500">
                <a:solidFill>
                  <a:prstClr val="black"/>
                </a:solidFill>
                <a:latin typeface="メイリオ" panose="020B0604030504040204" pitchFamily="50" charset="-128"/>
                <a:ea typeface="メイリオ" panose="020B0604030504040204" pitchFamily="50" charset="-128"/>
              </a:rPr>
              <a:t>育児休業給付の勘定移管</a:t>
            </a:r>
            <a:endParaRPr lang="en-US" altLang="ja-JP" sz="1500">
              <a:solidFill>
                <a:prstClr val="black"/>
              </a:solidFill>
              <a:latin typeface="メイリオ" panose="020B0604030504040204" pitchFamily="50" charset="-128"/>
              <a:ea typeface="メイリオ" panose="020B0604030504040204" pitchFamily="50" charset="-128"/>
            </a:endParaRPr>
          </a:p>
          <a:p>
            <a:pPr marL="180000" defTabSz="685800">
              <a:defRPr/>
            </a:pPr>
            <a:endParaRPr lang="en-US" altLang="ja-JP" sz="1500">
              <a:solidFill>
                <a:srgbClr val="0070C0"/>
              </a:solidFill>
              <a:latin typeface="メイリオ" panose="020B0604030504040204" pitchFamily="50" charset="-128"/>
              <a:ea typeface="メイリオ" panose="020B0604030504040204" pitchFamily="50" charset="-128"/>
            </a:endParaRPr>
          </a:p>
          <a:p>
            <a:pPr defTabSz="685800">
              <a:lnSpc>
                <a:spcPts val="2400"/>
              </a:lnSpc>
              <a:defRPr/>
            </a:pPr>
            <a:r>
              <a:rPr lang="en-US" altLang="ja-JP" b="1" u="sng">
                <a:solidFill>
                  <a:srgbClr val="0070C0"/>
                </a:solidFill>
                <a:latin typeface="メイリオ" panose="020B0604030504040204" pitchFamily="50" charset="-128"/>
                <a:ea typeface="メイリオ" panose="020B0604030504040204" pitchFamily="50" charset="-128"/>
              </a:rPr>
              <a:t>Ⅱ</a:t>
            </a:r>
            <a:r>
              <a:rPr lang="ja-JP" altLang="en-US" b="1" u="sng">
                <a:solidFill>
                  <a:srgbClr val="0070C0"/>
                </a:solidFill>
                <a:latin typeface="メイリオ" panose="020B0604030504040204" pitchFamily="50" charset="-128"/>
                <a:ea typeface="メイリオ" panose="020B0604030504040204" pitchFamily="50" charset="-128"/>
              </a:rPr>
              <a:t>．教育訓練給付、リ・スキリング支援</a:t>
            </a:r>
            <a:r>
              <a:rPr lang="ja-JP" altLang="en-US" b="1">
                <a:solidFill>
                  <a:srgbClr val="0070C0"/>
                </a:solidFill>
                <a:latin typeface="メイリオ" panose="020B0604030504040204" pitchFamily="50" charset="-128"/>
                <a:ea typeface="メイリオ" panose="020B0604030504040204" pitchFamily="50" charset="-128"/>
              </a:rPr>
              <a:t>　　　　　　　　　　　　</a:t>
            </a:r>
            <a:endParaRPr lang="en-US" altLang="ja-JP" b="1" u="sng">
              <a:solidFill>
                <a:srgbClr val="0070C0"/>
              </a:solidFill>
              <a:latin typeface="メイリオ" panose="020B0604030504040204" pitchFamily="50" charset="-128"/>
              <a:ea typeface="メイリオ" panose="020B0604030504040204" pitchFamily="50" charset="-128"/>
            </a:endParaRPr>
          </a:p>
          <a:p>
            <a:pPr marL="465750" indent="-285750" defTabSz="685800">
              <a:buFont typeface="Wingdings" panose="05000000000000000000" pitchFamily="2" charset="2"/>
              <a:buChar char="Ø"/>
              <a:defRPr/>
            </a:pPr>
            <a:r>
              <a:rPr lang="ja-JP" altLang="en-US" sz="1500">
                <a:solidFill>
                  <a:prstClr val="black"/>
                </a:solidFill>
                <a:latin typeface="メイリオ" panose="020B0604030504040204" pitchFamily="50" charset="-128"/>
                <a:ea typeface="メイリオ" panose="020B0604030504040204" pitchFamily="50" charset="-128"/>
              </a:rPr>
              <a:t>教育訓練給付の給付率等の見直し</a:t>
            </a:r>
            <a:endParaRPr lang="en-US" altLang="ja-JP" sz="1500">
              <a:solidFill>
                <a:prstClr val="black"/>
              </a:solidFill>
              <a:latin typeface="メイリオ" panose="020B0604030504040204" pitchFamily="50" charset="-128"/>
              <a:ea typeface="メイリオ" panose="020B0604030504040204" pitchFamily="50" charset="-128"/>
            </a:endParaRPr>
          </a:p>
          <a:p>
            <a:pPr marL="465750" indent="-285750" defTabSz="685800">
              <a:buFont typeface="Wingdings" panose="05000000000000000000" pitchFamily="2" charset="2"/>
              <a:buChar char="Ø"/>
              <a:defRPr/>
            </a:pPr>
            <a:r>
              <a:rPr lang="ja-JP" altLang="en-US" sz="1500">
                <a:solidFill>
                  <a:prstClr val="black"/>
                </a:solidFill>
                <a:latin typeface="メイリオ" panose="020B0604030504040204" pitchFamily="50" charset="-128"/>
                <a:ea typeface="メイリオ" panose="020B0604030504040204" pitchFamily="50" charset="-128"/>
              </a:rPr>
              <a:t>教育訓練中の生活を支えるための給付の創設</a:t>
            </a:r>
          </a:p>
          <a:p>
            <a:pPr marL="465750" indent="-285750" defTabSz="685800">
              <a:buFont typeface="Wingdings" panose="05000000000000000000" pitchFamily="2" charset="2"/>
              <a:buChar char="Ø"/>
              <a:defRPr/>
            </a:pPr>
            <a:r>
              <a:rPr lang="ja-JP" altLang="en-US" sz="1500">
                <a:solidFill>
                  <a:prstClr val="black"/>
                </a:solidFill>
                <a:latin typeface="メイリオ" panose="020B0604030504040204" pitchFamily="50" charset="-128"/>
                <a:ea typeface="メイリオ" panose="020B0604030504040204" pitchFamily="50" charset="-128"/>
              </a:rPr>
              <a:t>教育訓練中の生活を支えるための融資制度の創設</a:t>
            </a:r>
            <a:endParaRPr lang="en-US" altLang="ja-JP" sz="1500">
              <a:solidFill>
                <a:prstClr val="black"/>
              </a:solidFill>
              <a:latin typeface="メイリオ" panose="020B0604030504040204" pitchFamily="50" charset="-128"/>
              <a:ea typeface="メイリオ" panose="020B0604030504040204" pitchFamily="50" charset="-128"/>
            </a:endParaRPr>
          </a:p>
          <a:p>
            <a:pPr marL="465750" indent="-285750" defTabSz="685800">
              <a:buFont typeface="Wingdings" panose="05000000000000000000" pitchFamily="2" charset="2"/>
              <a:buChar char="Ø"/>
              <a:defRPr/>
            </a:pPr>
            <a:r>
              <a:rPr lang="ja-JP" altLang="en-US" sz="1500">
                <a:solidFill>
                  <a:schemeClr val="tx1"/>
                </a:solidFill>
                <a:latin typeface="メイリオ" panose="020B0604030504040204" pitchFamily="50" charset="-128"/>
                <a:ea typeface="メイリオ" panose="020B0604030504040204" pitchFamily="50" charset="-128"/>
              </a:rPr>
              <a:t>自己都合離職者の給付制限の見直し</a:t>
            </a:r>
            <a:endParaRPr lang="en-US" altLang="ja-JP" sz="1500">
              <a:solidFill>
                <a:schemeClr val="tx1"/>
              </a:solidFill>
              <a:latin typeface="メイリオ" panose="020B0604030504040204" pitchFamily="50" charset="-128"/>
              <a:ea typeface="メイリオ" panose="020B0604030504040204" pitchFamily="50" charset="-128"/>
            </a:endParaRPr>
          </a:p>
          <a:p>
            <a:pPr defTabSz="685800">
              <a:lnSpc>
                <a:spcPts val="1400"/>
              </a:lnSpc>
              <a:defRPr/>
            </a:pPr>
            <a:endParaRPr lang="en-US" altLang="ja-JP" sz="1500">
              <a:solidFill>
                <a:srgbClr val="0070C0"/>
              </a:solidFill>
              <a:latin typeface="メイリオ" panose="020B0604030504040204" pitchFamily="50" charset="-128"/>
              <a:ea typeface="メイリオ" panose="020B0604030504040204" pitchFamily="50" charset="-128"/>
            </a:endParaRPr>
          </a:p>
          <a:p>
            <a:pPr defTabSz="685800">
              <a:defRPr/>
            </a:pPr>
            <a:r>
              <a:rPr lang="en-US" altLang="ja-JP" b="1" u="sng">
                <a:solidFill>
                  <a:srgbClr val="0070C0"/>
                </a:solidFill>
                <a:latin typeface="メイリオ" panose="020B0604030504040204" pitchFamily="50" charset="-128"/>
                <a:ea typeface="メイリオ" panose="020B0604030504040204" pitchFamily="50" charset="-128"/>
              </a:rPr>
              <a:t>Ⅲ</a:t>
            </a:r>
            <a:r>
              <a:rPr lang="ja-JP" altLang="en-US" b="1" u="sng">
                <a:solidFill>
                  <a:srgbClr val="0070C0"/>
                </a:solidFill>
                <a:latin typeface="メイリオ" panose="020B0604030504040204" pitchFamily="50" charset="-128"/>
                <a:ea typeface="メイリオ" panose="020B0604030504040204" pitchFamily="50" charset="-128"/>
              </a:rPr>
              <a:t>．多様な働き方を支えるためのセーフティネットの拡大</a:t>
            </a:r>
            <a:r>
              <a:rPr lang="ja-JP" altLang="en-US" b="1">
                <a:solidFill>
                  <a:srgbClr val="0070C0"/>
                </a:solidFill>
                <a:latin typeface="メイリオ" panose="020B0604030504040204" pitchFamily="50" charset="-128"/>
                <a:ea typeface="メイリオ" panose="020B0604030504040204" pitchFamily="50" charset="-128"/>
              </a:rPr>
              <a:t>　　　　</a:t>
            </a:r>
            <a:r>
              <a:rPr lang="ja-JP" altLang="en-US">
                <a:solidFill>
                  <a:prstClr val="black"/>
                </a:solidFill>
                <a:latin typeface="メイリオ" panose="020B0604030504040204" pitchFamily="50" charset="-128"/>
                <a:ea typeface="メイリオ" panose="020B0604030504040204" pitchFamily="50" charset="-128"/>
              </a:rPr>
              <a:t>　</a:t>
            </a:r>
            <a:endParaRPr lang="en-US" altLang="ja-JP">
              <a:solidFill>
                <a:prstClr val="black"/>
              </a:solidFill>
              <a:latin typeface="メイリオ" panose="020B0604030504040204" pitchFamily="50" charset="-128"/>
              <a:ea typeface="メイリオ" panose="020B0604030504040204" pitchFamily="50" charset="-128"/>
            </a:endParaRPr>
          </a:p>
          <a:p>
            <a:pPr marL="465750" indent="-285750" defTabSz="685800">
              <a:buFont typeface="Wingdings" panose="05000000000000000000" pitchFamily="2" charset="2"/>
              <a:buChar char="Ø"/>
              <a:defRPr/>
            </a:pPr>
            <a:r>
              <a:rPr lang="ja-JP" altLang="en-US" sz="1500">
                <a:solidFill>
                  <a:schemeClr val="tx1"/>
                </a:solidFill>
                <a:latin typeface="メイリオ" panose="020B0604030504040204" pitchFamily="50" charset="-128"/>
                <a:ea typeface="メイリオ" panose="020B0604030504040204" pitchFamily="50" charset="-128"/>
              </a:rPr>
              <a:t>雇用保険の適用拡大</a:t>
            </a:r>
            <a:endParaRPr lang="en-US" altLang="ja-JP" sz="1500">
              <a:solidFill>
                <a:schemeClr val="tx1"/>
              </a:solidFill>
              <a:latin typeface="メイリオ" panose="020B0604030504040204" pitchFamily="50" charset="-128"/>
              <a:ea typeface="メイリオ" panose="020B0604030504040204" pitchFamily="50" charset="-128"/>
            </a:endParaRPr>
          </a:p>
          <a:p>
            <a:pPr marL="180000" defTabSz="685800">
              <a:defRPr/>
            </a:pPr>
            <a:endParaRPr lang="en-US" altLang="ja-JP" sz="1500">
              <a:solidFill>
                <a:prstClr val="black"/>
              </a:solidFill>
              <a:latin typeface="メイリオ" panose="020B0604030504040204" pitchFamily="50" charset="-128"/>
              <a:ea typeface="メイリオ" panose="020B0604030504040204" pitchFamily="50" charset="-128"/>
            </a:endParaRPr>
          </a:p>
          <a:p>
            <a:pPr defTabSz="685800">
              <a:defRPr/>
            </a:pPr>
            <a:r>
              <a:rPr lang="en-US" altLang="ja-JP" b="1" u="sng">
                <a:solidFill>
                  <a:srgbClr val="0070C0"/>
                </a:solidFill>
                <a:latin typeface="メイリオ" panose="020B0604030504040204" pitchFamily="50" charset="-128"/>
                <a:ea typeface="メイリオ" panose="020B0604030504040204" pitchFamily="50" charset="-128"/>
              </a:rPr>
              <a:t>Ⅳ</a:t>
            </a:r>
            <a:r>
              <a:rPr lang="ja-JP" altLang="en-US" b="1" u="sng">
                <a:solidFill>
                  <a:srgbClr val="0070C0"/>
                </a:solidFill>
                <a:latin typeface="メイリオ" panose="020B0604030504040204" pitchFamily="50" charset="-128"/>
                <a:ea typeface="メイリオ" panose="020B0604030504040204" pitchFamily="50" charset="-128"/>
              </a:rPr>
              <a:t>．安定的な財政運営の確保</a:t>
            </a:r>
            <a:r>
              <a:rPr lang="ja-JP" altLang="en-US" b="1">
                <a:solidFill>
                  <a:srgbClr val="0070C0"/>
                </a:solidFill>
                <a:latin typeface="メイリオ" panose="020B0604030504040204" pitchFamily="50" charset="-128"/>
                <a:ea typeface="メイリオ" panose="020B0604030504040204" pitchFamily="50" charset="-128"/>
              </a:rPr>
              <a:t>　　　　　　　　　　　　　　　　　</a:t>
            </a:r>
            <a:endParaRPr lang="en-US" altLang="ja-JP" b="1">
              <a:solidFill>
                <a:srgbClr val="0070C0"/>
              </a:solidFill>
              <a:latin typeface="メイリオ" panose="020B0604030504040204" pitchFamily="50" charset="-128"/>
              <a:ea typeface="メイリオ" panose="020B0604030504040204" pitchFamily="50" charset="-128"/>
            </a:endParaRPr>
          </a:p>
          <a:p>
            <a:pPr marL="465750" indent="-285750" defTabSz="685800">
              <a:buFont typeface="Wingdings" panose="05000000000000000000" pitchFamily="2" charset="2"/>
              <a:buChar char="Ø"/>
              <a:defRPr/>
            </a:pPr>
            <a:r>
              <a:rPr lang="ja-JP" altLang="en-US" sz="1500">
                <a:solidFill>
                  <a:schemeClr val="tx1"/>
                </a:solidFill>
                <a:latin typeface="メイリオ" panose="020B0604030504040204" pitchFamily="50" charset="-128"/>
                <a:ea typeface="メイリオ" panose="020B0604030504040204" pitchFamily="50" charset="-128"/>
              </a:rPr>
              <a:t>積立金から雇用安定資金への借入金の取扱い</a:t>
            </a:r>
          </a:p>
          <a:p>
            <a:pPr defTabSz="685800">
              <a:defRPr/>
            </a:pPr>
            <a:endParaRPr lang="en-US" altLang="ja-JP" sz="1500">
              <a:solidFill>
                <a:schemeClr val="tx1"/>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0145952F-1BFD-4674-8BE6-9A16FD8B3E46}"/>
              </a:ext>
            </a:extLst>
          </p:cNvPr>
          <p:cNvSpPr/>
          <p:nvPr/>
        </p:nvSpPr>
        <p:spPr>
          <a:xfrm>
            <a:off x="0" y="0"/>
            <a:ext cx="9144000" cy="4318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主な見直し項目</a:t>
            </a:r>
          </a:p>
        </p:txBody>
      </p:sp>
      <p:sp>
        <p:nvSpPr>
          <p:cNvPr id="3" name="スライド番号プレースホルダー 2">
            <a:extLst>
              <a:ext uri="{FF2B5EF4-FFF2-40B4-BE49-F238E27FC236}">
                <a16:creationId xmlns:a16="http://schemas.microsoft.com/office/drawing/2014/main" id="{4A5673F9-B3C5-BDAD-F990-1A40194F8169}"/>
              </a:ext>
            </a:extLst>
          </p:cNvPr>
          <p:cNvSpPr>
            <a:spLocks noGrp="1"/>
          </p:cNvSpPr>
          <p:nvPr>
            <p:ph type="sldNum" sz="quarter" idx="12"/>
          </p:nvPr>
        </p:nvSpPr>
        <p:spPr/>
        <p:txBody>
          <a:bodyPr/>
          <a:lstStyle/>
          <a:p>
            <a:fld id="{395AC09B-F4D9-46DA-9FE2-5B3CDDC888BA}" type="slidenum">
              <a:rPr kumimoji="1" lang="ja-JP" altLang="en-US" smtClean="0"/>
              <a:t>3</a:t>
            </a:fld>
            <a:endParaRPr kumimoji="1" lang="ja-JP" altLang="en-US"/>
          </a:p>
        </p:txBody>
      </p:sp>
    </p:spTree>
    <p:extLst>
      <p:ext uri="{BB962C8B-B14F-4D97-AF65-F5344CB8AC3E}">
        <p14:creationId xmlns:p14="http://schemas.microsoft.com/office/powerpoint/2010/main" val="3688180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245B42F-DD13-CAB2-27C6-541B6051E882}"/>
              </a:ext>
            </a:extLst>
          </p:cNvPr>
          <p:cNvSpPr/>
          <p:nvPr/>
        </p:nvSpPr>
        <p:spPr>
          <a:xfrm>
            <a:off x="73861" y="499101"/>
            <a:ext cx="8985734" cy="2823652"/>
          </a:xfrm>
          <a:prstGeom prst="rect">
            <a:avLst/>
          </a:prstGeom>
          <a:noFill/>
          <a:ln w="190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925" lvl="0" indent="-285750" algn="just" defTabSz="914400">
              <a:lnSpc>
                <a:spcPts val="1800"/>
              </a:lnSpc>
              <a:buFont typeface="Meiryo UI" panose="020B0604030504040204" pitchFamily="50" charset="-128"/>
              <a:buChar char="◯"/>
              <a:defRPr/>
            </a:pPr>
            <a:r>
              <a:rPr kumimoji="1" lang="ja-JP" altLang="en-US" sz="1600" dirty="0">
                <a:solidFill>
                  <a:srgbClr val="000000"/>
                </a:solidFill>
                <a:latin typeface="Meiryo" panose="020B0604030504040204" pitchFamily="34" charset="-128"/>
                <a:ea typeface="Meiryo" panose="020B0604030504040204" pitchFamily="34" charset="-128"/>
              </a:rPr>
              <a:t>子（養子含む）の出生後一定期間（</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男性：出生後８週間以内、女性：産後休業後８週間以内）に、</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被保険者とその配偶者がともに</a:t>
            </a:r>
            <a:r>
              <a:rPr kumimoji="1" lang="en-US" altLang="ja-JP"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14</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日以上の育児休業（出生時育児休業を含む）を取得した場合</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に、その期間について</a:t>
            </a:r>
            <a:r>
              <a:rPr kumimoji="1" lang="en-US" altLang="ja-JP"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28</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日間を限度</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として、</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給付率を</a:t>
            </a:r>
            <a:r>
              <a:rPr kumimoji="1" lang="en-US" altLang="ja-JP" sz="1600" b="1" u="sng" dirty="0">
                <a:solidFill>
                  <a:srgbClr val="000000"/>
                </a:solidFill>
                <a:latin typeface="Meiryo" panose="020B0604030504040204" pitchFamily="34" charset="-128"/>
                <a:ea typeface="Meiryo" panose="020B0604030504040204" pitchFamily="34" charset="-128"/>
              </a:rPr>
              <a:t>80</a:t>
            </a:r>
            <a:r>
              <a:rPr kumimoji="1" lang="ja-JP" altLang="en-US" sz="1600" b="1" u="sng" dirty="0">
                <a:solidFill>
                  <a:srgbClr val="000000"/>
                </a:solidFill>
                <a:latin typeface="Meiryo" panose="020B0604030504040204" pitchFamily="34" charset="-128"/>
                <a:ea typeface="Meiryo" panose="020B0604030504040204" pitchFamily="34" charset="-128"/>
              </a:rPr>
              <a:t>％（手取りで</a:t>
            </a:r>
            <a:r>
              <a:rPr kumimoji="1" lang="en-US" altLang="ja-JP" sz="1600" b="1" u="sng" dirty="0">
                <a:solidFill>
                  <a:srgbClr val="000000"/>
                </a:solidFill>
                <a:latin typeface="Meiryo" panose="020B0604030504040204" pitchFamily="34" charset="-128"/>
                <a:ea typeface="Meiryo" panose="020B0604030504040204" pitchFamily="34" charset="-128"/>
              </a:rPr>
              <a:t>10</a:t>
            </a:r>
            <a:r>
              <a:rPr kumimoji="1" lang="ja-JP" altLang="en-US" sz="1600" b="1" u="sng" dirty="0">
                <a:solidFill>
                  <a:srgbClr val="000000"/>
                </a:solidFill>
                <a:latin typeface="Meiryo" panose="020B0604030504040204" pitchFamily="34" charset="-128"/>
                <a:ea typeface="Meiryo" panose="020B0604030504040204" pitchFamily="34" charset="-128"/>
              </a:rPr>
              <a:t>割相当）へと引上げ</a:t>
            </a:r>
            <a:r>
              <a:rPr kumimoji="1" lang="ja-JP" altLang="en-US" sz="1600" dirty="0">
                <a:solidFill>
                  <a:srgbClr val="000000"/>
                </a:solidFill>
                <a:latin typeface="Meiryo" panose="020B0604030504040204" pitchFamily="34" charset="-128"/>
                <a:ea typeface="Meiryo" panose="020B0604030504040204" pitchFamily="34" charset="-128"/>
              </a:rPr>
              <a:t>（</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現行</a:t>
            </a:r>
            <a:r>
              <a:rPr kumimoji="1" lang="en-US" altLang="ja-JP"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67</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％（手取りで８割相当））</a:t>
            </a:r>
            <a:endParaRPr kumimoji="1" lang="en-US" altLang="ja-JP"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endParaRPr>
          </a:p>
          <a:p>
            <a:pPr marL="214925" marR="0" lvl="0" indent="-285750" algn="just"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endParaRPr kumimoji="1" lang="en-US" altLang="ja-JP"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endParaRPr>
          </a:p>
          <a:p>
            <a:pPr marL="214925" marR="0" lvl="0" indent="-285750" algn="just"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被保険者が</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２歳未満の子</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（養子を含む）を養育するために、</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時短勤務を選択</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した場合に、時短勤務中の各月に支払われた</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賃金の</a:t>
            </a:r>
            <a:r>
              <a:rPr kumimoji="1" lang="en-US" altLang="ja-JP"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10</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を支給（</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育児時短就業給付金（仮称）</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）。給付対象となる</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時短勤務の労働時間・日数に制限は設けない</a:t>
            </a:r>
            <a:endParaRPr kumimoji="1" lang="en-US" altLang="ja-JP"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endParaRPr>
          </a:p>
          <a:p>
            <a:pPr marR="0" lvl="0" algn="just" defTabSz="914400" rtl="0" eaLnBrk="1" fontAlgn="auto" latinLnBrk="0" hangingPunct="1">
              <a:lnSpc>
                <a:spcPts val="1800"/>
              </a:lnSpc>
              <a:spcBef>
                <a:spcPts val="0"/>
              </a:spcBef>
              <a:spcAft>
                <a:spcPts val="0"/>
              </a:spcAft>
              <a:buClrTx/>
              <a:buSzTx/>
              <a:tabLst/>
              <a:defRPr/>
            </a:pPr>
            <a:r>
              <a:rPr kumimoji="1" lang="en-US" altLang="ja-JP" sz="1600" dirty="0">
                <a:solidFill>
                  <a:srgbClr val="000000"/>
                </a:solidFill>
                <a:latin typeface="Meiryo" panose="020B0604030504040204" pitchFamily="34" charset="-128"/>
                <a:ea typeface="Meiryo" panose="020B0604030504040204" pitchFamily="34" charset="-128"/>
              </a:rPr>
              <a:t>   </a:t>
            </a:r>
            <a:r>
              <a:rPr kumimoji="1" lang="en-US" altLang="ja-JP"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賃金と給付額の合計が時短勤務前賃金を超えないよう一定額を超えた場合には給付率を逓減</a:t>
            </a:r>
            <a:endParaRPr kumimoji="1" lang="en-US" altLang="ja-JP"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endParaRPr>
          </a:p>
          <a:p>
            <a:pPr marR="0" lvl="0" algn="just" defTabSz="914400" rtl="0" eaLnBrk="1" fontAlgn="auto" latinLnBrk="0" hangingPunct="1">
              <a:lnSpc>
                <a:spcPts val="1800"/>
              </a:lnSpc>
              <a:spcBef>
                <a:spcPts val="0"/>
              </a:spcBef>
              <a:spcAft>
                <a:spcPts val="0"/>
              </a:spcAft>
              <a:buClrTx/>
              <a:buSzTx/>
              <a:tabLst/>
              <a:defRPr/>
            </a:pPr>
            <a:endParaRPr kumimoji="1" lang="en-US" altLang="ja-JP"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endParaRPr>
          </a:p>
          <a:p>
            <a:pPr marL="214925" marR="0" lvl="0" indent="-285750" algn="just"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r>
              <a:rPr kumimoji="1" lang="ja-JP" altLang="en-US" sz="1600" dirty="0">
                <a:solidFill>
                  <a:srgbClr val="000000"/>
                </a:solidFill>
                <a:latin typeface="Meiryo" panose="020B0604030504040204" pitchFamily="34" charset="-128"/>
                <a:ea typeface="Meiryo" panose="020B0604030504040204" pitchFamily="34" charset="-128"/>
              </a:rPr>
              <a:t>少子化対策の要素が強い施策であるため、</a:t>
            </a:r>
            <a:r>
              <a:rPr kumimoji="1" lang="ja-JP" altLang="en-US" sz="1600" b="1" u="sng" dirty="0">
                <a:solidFill>
                  <a:srgbClr val="000000"/>
                </a:solidFill>
                <a:latin typeface="Meiryo" panose="020B0604030504040204" pitchFamily="34" charset="-128"/>
                <a:ea typeface="Meiryo" panose="020B0604030504040204" pitchFamily="34" charset="-128"/>
              </a:rPr>
              <a:t>財源は雇用保険料以外</a:t>
            </a:r>
            <a:r>
              <a:rPr kumimoji="1" lang="ja-JP" altLang="en-US" sz="1600" dirty="0">
                <a:solidFill>
                  <a:srgbClr val="000000"/>
                </a:solidFill>
                <a:latin typeface="Meiryo" panose="020B0604030504040204" pitchFamily="34" charset="-128"/>
                <a:ea typeface="Meiryo" panose="020B0604030504040204" pitchFamily="34" charset="-128"/>
              </a:rPr>
              <a:t>で賄う。</a:t>
            </a:r>
            <a:r>
              <a:rPr kumimoji="1" lang="en-US" altLang="ja-JP" sz="1600" b="1" u="sng" dirty="0">
                <a:solidFill>
                  <a:srgbClr val="000000"/>
                </a:solidFill>
                <a:latin typeface="Meiryo" panose="020B0604030504040204" pitchFamily="34" charset="-128"/>
                <a:ea typeface="Meiryo" panose="020B0604030504040204" pitchFamily="34" charset="-128"/>
              </a:rPr>
              <a:t>2025</a:t>
            </a:r>
            <a:r>
              <a:rPr kumimoji="1" lang="ja-JP" altLang="en-US" sz="1600" b="1" u="sng" dirty="0">
                <a:solidFill>
                  <a:srgbClr val="000000"/>
                </a:solidFill>
                <a:latin typeface="Meiryo" panose="020B0604030504040204" pitchFamily="34" charset="-128"/>
                <a:ea typeface="Meiryo" panose="020B0604030504040204" pitchFamily="34" charset="-128"/>
              </a:rPr>
              <a:t>年度</a:t>
            </a:r>
            <a:r>
              <a:rPr kumimoji="1" lang="ja-JP" altLang="en-US" sz="1600" dirty="0">
                <a:solidFill>
                  <a:srgbClr val="000000"/>
                </a:solidFill>
                <a:latin typeface="Meiryo" panose="020B0604030504040204" pitchFamily="34" charset="-128"/>
                <a:ea typeface="Meiryo" panose="020B0604030504040204" pitchFamily="34" charset="-128"/>
              </a:rPr>
              <a:t>から施行</a:t>
            </a:r>
            <a:endParaRPr kumimoji="1" lang="en-US" altLang="ja-JP" sz="1600" dirty="0">
              <a:solidFill>
                <a:srgbClr val="000000"/>
              </a:solidFill>
              <a:latin typeface="Meiryo" panose="020B0604030504040204" pitchFamily="34" charset="-128"/>
              <a:ea typeface="Meiryo" panose="020B0604030504040204" pitchFamily="34" charset="-128"/>
            </a:endParaRPr>
          </a:p>
        </p:txBody>
      </p:sp>
      <p:cxnSp>
        <p:nvCxnSpPr>
          <p:cNvPr id="4" name="直線コネクタ 3">
            <a:extLst>
              <a:ext uri="{FF2B5EF4-FFF2-40B4-BE49-F238E27FC236}">
                <a16:creationId xmlns:a16="http://schemas.microsoft.com/office/drawing/2014/main" id="{6966B5A1-4402-5B7F-486D-231311190651}"/>
              </a:ext>
            </a:extLst>
          </p:cNvPr>
          <p:cNvCxnSpPr>
            <a:cxnSpLocks/>
          </p:cNvCxnSpPr>
          <p:nvPr/>
        </p:nvCxnSpPr>
        <p:spPr>
          <a:xfrm>
            <a:off x="8819458" y="3890022"/>
            <a:ext cx="0" cy="19863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A4E7D0F7-2E9C-61FF-A987-88485FEDB013}"/>
              </a:ext>
            </a:extLst>
          </p:cNvPr>
          <p:cNvCxnSpPr>
            <a:cxnSpLocks/>
            <a:stCxn id="10" idx="2"/>
          </p:cNvCxnSpPr>
          <p:nvPr/>
        </p:nvCxnSpPr>
        <p:spPr>
          <a:xfrm flipH="1">
            <a:off x="7526845" y="3947846"/>
            <a:ext cx="5478" cy="20129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0369B409-0B5E-4BA6-8A50-5B63B7640EDB}"/>
              </a:ext>
            </a:extLst>
          </p:cNvPr>
          <p:cNvSpPr/>
          <p:nvPr/>
        </p:nvSpPr>
        <p:spPr>
          <a:xfrm>
            <a:off x="593918" y="4367309"/>
            <a:ext cx="1226681" cy="571464"/>
          </a:xfrm>
          <a:prstGeom prst="rect">
            <a:avLst/>
          </a:prstGeom>
          <a:solidFill>
            <a:srgbClr val="FEDFE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給付率</a:t>
            </a:r>
            <a:r>
              <a:rPr kumimoji="1" lang="en-US" altLang="ja-JP" sz="12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2/</a:t>
            </a:r>
            <a:r>
              <a:rPr kumimoji="1" lang="ja-JP" altLang="en-US" sz="12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３</a:t>
            </a:r>
            <a:endParaRPr kumimoji="1" lang="en-US" altLang="ja-JP" sz="12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（出産手当金</a:t>
            </a:r>
            <a:r>
              <a:rPr kumimoji="1" lang="en-US" altLang="ja-JP" sz="1000" b="0" i="0" u="none" strike="noStrike" kern="1200" cap="none" spc="0" normalizeH="0" baseline="0" noProof="0">
                <a:ln>
                  <a:noFill/>
                </a:ln>
                <a:solidFill>
                  <a:srgbClr val="000000"/>
                </a:solidFill>
                <a:effectLst/>
                <a:uLnTx/>
                <a:uFillTx/>
                <a:latin typeface="ＭＳ 明朝" pitchFamily="17" charset="-128"/>
                <a:ea typeface="ＭＳ 明朝" pitchFamily="17" charset="-128"/>
                <a:cs typeface="+mn-cs"/>
              </a:rPr>
              <a:t>※</a:t>
            </a:r>
            <a:r>
              <a:rPr kumimoji="1" lang="en-US" altLang="ja-JP" sz="10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a:t>
            </a:r>
            <a:endParaRPr kumimoji="1" lang="ja-JP" altLang="en-US" sz="10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endParaRPr>
          </a:p>
        </p:txBody>
      </p:sp>
      <p:sp>
        <p:nvSpPr>
          <p:cNvPr id="7" name="正方形/長方形 6">
            <a:extLst>
              <a:ext uri="{FF2B5EF4-FFF2-40B4-BE49-F238E27FC236}">
                <a16:creationId xmlns:a16="http://schemas.microsoft.com/office/drawing/2014/main" id="{8E853801-4205-FC2E-2562-BB25A96609D6}"/>
              </a:ext>
            </a:extLst>
          </p:cNvPr>
          <p:cNvSpPr/>
          <p:nvPr/>
        </p:nvSpPr>
        <p:spPr>
          <a:xfrm>
            <a:off x="5092439" y="4527651"/>
            <a:ext cx="2030753" cy="410162"/>
          </a:xfrm>
          <a:prstGeom prst="rect">
            <a:avLst/>
          </a:prstGeom>
          <a:solidFill>
            <a:srgbClr val="C9E7E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給付率</a:t>
            </a:r>
            <a:r>
              <a:rPr kumimoji="1" lang="en-US" altLang="ja-JP" sz="12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50</a:t>
            </a:r>
            <a:r>
              <a:rPr kumimoji="1" lang="ja-JP" altLang="en-US" sz="12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a:t>
            </a:r>
            <a:endParaRPr kumimoji="1" lang="en-US" altLang="ja-JP" sz="12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（育児休業給付金）</a:t>
            </a:r>
          </a:p>
        </p:txBody>
      </p:sp>
      <p:sp>
        <p:nvSpPr>
          <p:cNvPr id="8" name="テキスト ボックス 7">
            <a:extLst>
              <a:ext uri="{FF2B5EF4-FFF2-40B4-BE49-F238E27FC236}">
                <a16:creationId xmlns:a16="http://schemas.microsoft.com/office/drawing/2014/main" id="{D1617606-6AB8-6B19-4AB6-D48022052A35}"/>
              </a:ext>
            </a:extLst>
          </p:cNvPr>
          <p:cNvSpPr txBox="1"/>
          <p:nvPr/>
        </p:nvSpPr>
        <p:spPr>
          <a:xfrm>
            <a:off x="381270" y="3607292"/>
            <a:ext cx="437866"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t>出産</a:t>
            </a:r>
          </a:p>
        </p:txBody>
      </p:sp>
      <p:sp>
        <p:nvSpPr>
          <p:cNvPr id="9" name="テキスト ボックス 8">
            <a:extLst>
              <a:ext uri="{FF2B5EF4-FFF2-40B4-BE49-F238E27FC236}">
                <a16:creationId xmlns:a16="http://schemas.microsoft.com/office/drawing/2014/main" id="{53DF8BB6-8B64-3814-23DF-321BB9B6A308}"/>
              </a:ext>
            </a:extLst>
          </p:cNvPr>
          <p:cNvSpPr txBox="1"/>
          <p:nvPr/>
        </p:nvSpPr>
        <p:spPr>
          <a:xfrm>
            <a:off x="1333403" y="3588695"/>
            <a:ext cx="961173"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t>育児休業開始</a:t>
            </a:r>
          </a:p>
        </p:txBody>
      </p:sp>
      <p:sp>
        <p:nvSpPr>
          <p:cNvPr id="10" name="テキスト ボックス 9">
            <a:extLst>
              <a:ext uri="{FF2B5EF4-FFF2-40B4-BE49-F238E27FC236}">
                <a16:creationId xmlns:a16="http://schemas.microsoft.com/office/drawing/2014/main" id="{0B1D4FD7-B083-DC41-059B-292D72DE4ADF}"/>
              </a:ext>
            </a:extLst>
          </p:cNvPr>
          <p:cNvSpPr txBox="1"/>
          <p:nvPr/>
        </p:nvSpPr>
        <p:spPr>
          <a:xfrm>
            <a:off x="7236302" y="3589081"/>
            <a:ext cx="59204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t>１歳</a:t>
            </a:r>
            <a:endParaRPr kumimoji="1" lang="en-US" altLang="ja-JP" sz="10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11" name="テキスト ボックス 10">
            <a:extLst>
              <a:ext uri="{FF2B5EF4-FFF2-40B4-BE49-F238E27FC236}">
                <a16:creationId xmlns:a16="http://schemas.microsoft.com/office/drawing/2014/main" id="{47FB00EC-26EE-AE53-AD40-37F6F539551B}"/>
              </a:ext>
            </a:extLst>
          </p:cNvPr>
          <p:cNvSpPr txBox="1"/>
          <p:nvPr/>
        </p:nvSpPr>
        <p:spPr>
          <a:xfrm>
            <a:off x="3026123" y="3745803"/>
            <a:ext cx="75074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180</a:t>
            </a:r>
            <a:r>
              <a:rPr kumimoji="1" lang="ja-JP" altLang="en-US" sz="10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日</a:t>
            </a:r>
          </a:p>
        </p:txBody>
      </p:sp>
      <p:cxnSp>
        <p:nvCxnSpPr>
          <p:cNvPr id="12" name="直線矢印コネクタ 11">
            <a:extLst>
              <a:ext uri="{FF2B5EF4-FFF2-40B4-BE49-F238E27FC236}">
                <a16:creationId xmlns:a16="http://schemas.microsoft.com/office/drawing/2014/main" id="{A6B4A48B-0B2D-F2DA-AE21-4608ECCE0DF4}"/>
              </a:ext>
            </a:extLst>
          </p:cNvPr>
          <p:cNvCxnSpPr>
            <a:cxnSpLocks/>
          </p:cNvCxnSpPr>
          <p:nvPr/>
        </p:nvCxnSpPr>
        <p:spPr>
          <a:xfrm flipH="1">
            <a:off x="1820601" y="3851496"/>
            <a:ext cx="1205523" cy="134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B0CF047D-7C4F-54A7-B60B-1608E7E08941}"/>
              </a:ext>
            </a:extLst>
          </p:cNvPr>
          <p:cNvCxnSpPr>
            <a:cxnSpLocks/>
          </p:cNvCxnSpPr>
          <p:nvPr/>
        </p:nvCxnSpPr>
        <p:spPr>
          <a:xfrm>
            <a:off x="3524336" y="3844129"/>
            <a:ext cx="1568104"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433C2D96-773F-8209-130F-24C3FB8F601C}"/>
              </a:ext>
            </a:extLst>
          </p:cNvPr>
          <p:cNvSpPr txBox="1"/>
          <p:nvPr/>
        </p:nvSpPr>
        <p:spPr>
          <a:xfrm>
            <a:off x="869334" y="3750129"/>
            <a:ext cx="750747"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８週間</a:t>
            </a:r>
          </a:p>
        </p:txBody>
      </p:sp>
      <p:cxnSp>
        <p:nvCxnSpPr>
          <p:cNvPr id="15" name="直線矢印コネクタ 14">
            <a:extLst>
              <a:ext uri="{FF2B5EF4-FFF2-40B4-BE49-F238E27FC236}">
                <a16:creationId xmlns:a16="http://schemas.microsoft.com/office/drawing/2014/main" id="{2684C533-1B04-414D-84E4-32D25A84576B}"/>
              </a:ext>
            </a:extLst>
          </p:cNvPr>
          <p:cNvCxnSpPr/>
          <p:nvPr/>
        </p:nvCxnSpPr>
        <p:spPr>
          <a:xfrm flipH="1" flipV="1">
            <a:off x="593915" y="3859309"/>
            <a:ext cx="320644"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7B82D671-7DC0-6FC9-780C-7F49538D1C27}"/>
              </a:ext>
            </a:extLst>
          </p:cNvPr>
          <p:cNvCxnSpPr/>
          <p:nvPr/>
        </p:nvCxnSpPr>
        <p:spPr>
          <a:xfrm flipV="1">
            <a:off x="1450911" y="3845932"/>
            <a:ext cx="346259"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80A25311-2194-020F-EB01-600A34B4C8AC}"/>
              </a:ext>
            </a:extLst>
          </p:cNvPr>
          <p:cNvSpPr txBox="1"/>
          <p:nvPr/>
        </p:nvSpPr>
        <p:spPr>
          <a:xfrm>
            <a:off x="8450229" y="3589976"/>
            <a:ext cx="895189"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t>１歳２月</a:t>
            </a:r>
            <a:endParaRPr kumimoji="1" lang="en-US" altLang="ja-JP" sz="10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endParaRPr>
          </a:p>
        </p:txBody>
      </p:sp>
      <p:cxnSp>
        <p:nvCxnSpPr>
          <p:cNvPr id="18" name="直線コネクタ 17">
            <a:extLst>
              <a:ext uri="{FF2B5EF4-FFF2-40B4-BE49-F238E27FC236}">
                <a16:creationId xmlns:a16="http://schemas.microsoft.com/office/drawing/2014/main" id="{2327608A-A408-5597-3C01-B4FDA5639EC6}"/>
              </a:ext>
            </a:extLst>
          </p:cNvPr>
          <p:cNvCxnSpPr>
            <a:cxnSpLocks/>
          </p:cNvCxnSpPr>
          <p:nvPr/>
        </p:nvCxnSpPr>
        <p:spPr>
          <a:xfrm flipH="1">
            <a:off x="7123193" y="4925404"/>
            <a:ext cx="4036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69573AB4-8A79-0C66-57DF-4212BD356475}"/>
              </a:ext>
            </a:extLst>
          </p:cNvPr>
          <p:cNvCxnSpPr>
            <a:cxnSpLocks/>
          </p:cNvCxnSpPr>
          <p:nvPr/>
        </p:nvCxnSpPr>
        <p:spPr>
          <a:xfrm flipH="1">
            <a:off x="7123192" y="4527651"/>
            <a:ext cx="417027"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5EADC153-CAEE-EDFF-5A4A-62A766F12D4A}"/>
              </a:ext>
            </a:extLst>
          </p:cNvPr>
          <p:cNvSpPr txBox="1"/>
          <p:nvPr/>
        </p:nvSpPr>
        <p:spPr>
          <a:xfrm>
            <a:off x="77547" y="4494115"/>
            <a:ext cx="341249" cy="2094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t>母</a:t>
            </a:r>
          </a:p>
        </p:txBody>
      </p:sp>
      <p:sp>
        <p:nvSpPr>
          <p:cNvPr id="21" name="テキスト ボックス 20">
            <a:extLst>
              <a:ext uri="{FF2B5EF4-FFF2-40B4-BE49-F238E27FC236}">
                <a16:creationId xmlns:a16="http://schemas.microsoft.com/office/drawing/2014/main" id="{676CBDE9-9114-0E37-B277-430D59A759C2}"/>
              </a:ext>
            </a:extLst>
          </p:cNvPr>
          <p:cNvSpPr txBox="1"/>
          <p:nvPr/>
        </p:nvSpPr>
        <p:spPr>
          <a:xfrm>
            <a:off x="67952" y="5612097"/>
            <a:ext cx="341249" cy="2094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t>父</a:t>
            </a:r>
          </a:p>
        </p:txBody>
      </p:sp>
      <p:sp>
        <p:nvSpPr>
          <p:cNvPr id="22" name="正方形/長方形 21">
            <a:extLst>
              <a:ext uri="{FF2B5EF4-FFF2-40B4-BE49-F238E27FC236}">
                <a16:creationId xmlns:a16="http://schemas.microsoft.com/office/drawing/2014/main" id="{0714E165-8711-3930-F49B-DB3814C38BE7}"/>
              </a:ext>
            </a:extLst>
          </p:cNvPr>
          <p:cNvSpPr/>
          <p:nvPr/>
        </p:nvSpPr>
        <p:spPr>
          <a:xfrm>
            <a:off x="4756325" y="5572921"/>
            <a:ext cx="3072319" cy="572053"/>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給付率</a:t>
            </a:r>
            <a:r>
              <a:rPr kumimoji="1" lang="en-US" altLang="ja-JP" sz="12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67</a:t>
            </a:r>
            <a:r>
              <a:rPr kumimoji="1" lang="ja-JP" altLang="en-US" sz="12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a:t>
            </a:r>
            <a:endParaRPr kumimoji="1" lang="en-US" altLang="ja-JP" sz="1200" b="0" i="0" u="none" strike="noStrike" kern="1200" cap="none" spc="0" normalizeH="0" baseline="0" noProof="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（育児休業給付金）</a:t>
            </a:r>
            <a:endParaRPr kumimoji="1" lang="en-US" altLang="ja-JP" sz="10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endParaRPr>
          </a:p>
        </p:txBody>
      </p:sp>
      <p:sp>
        <p:nvSpPr>
          <p:cNvPr id="23" name="正方形/長方形 22">
            <a:extLst>
              <a:ext uri="{FF2B5EF4-FFF2-40B4-BE49-F238E27FC236}">
                <a16:creationId xmlns:a16="http://schemas.microsoft.com/office/drawing/2014/main" id="{0B3E7F61-31D1-5047-CCD0-B652B78EA097}"/>
              </a:ext>
            </a:extLst>
          </p:cNvPr>
          <p:cNvSpPr/>
          <p:nvPr/>
        </p:nvSpPr>
        <p:spPr>
          <a:xfrm>
            <a:off x="7834494" y="5727797"/>
            <a:ext cx="996444" cy="414355"/>
          </a:xfrm>
          <a:prstGeom prst="rect">
            <a:avLst/>
          </a:prstGeom>
          <a:solidFill>
            <a:srgbClr val="C9E7E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給付率</a:t>
            </a:r>
            <a:r>
              <a:rPr kumimoji="1" lang="en-US" altLang="ja-JP" sz="12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50</a:t>
            </a:r>
            <a:r>
              <a:rPr kumimoji="1" lang="ja-JP" altLang="en-US" sz="12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a:t>
            </a:r>
            <a:endParaRPr kumimoji="1" lang="en-US" altLang="ja-JP" sz="12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a:t>
            </a:r>
            <a:r>
              <a:rPr kumimoji="1" lang="ja-JP" altLang="en-US" sz="8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育児休業給付金</a:t>
            </a:r>
            <a:r>
              <a:rPr kumimoji="1" lang="en-US" altLang="ja-JP" sz="8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a:t>
            </a:r>
            <a:endParaRPr kumimoji="1" lang="ja-JP" altLang="en-US" sz="8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endParaRPr>
          </a:p>
        </p:txBody>
      </p:sp>
      <p:sp>
        <p:nvSpPr>
          <p:cNvPr id="24" name="テキスト ボックス 23">
            <a:extLst>
              <a:ext uri="{FF2B5EF4-FFF2-40B4-BE49-F238E27FC236}">
                <a16:creationId xmlns:a16="http://schemas.microsoft.com/office/drawing/2014/main" id="{76A76307-5B59-4805-698D-48DC106F6F8F}"/>
              </a:ext>
            </a:extLst>
          </p:cNvPr>
          <p:cNvSpPr txBox="1"/>
          <p:nvPr/>
        </p:nvSpPr>
        <p:spPr>
          <a:xfrm>
            <a:off x="3794549" y="5107976"/>
            <a:ext cx="1107158"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t>育児休業開始</a:t>
            </a:r>
          </a:p>
        </p:txBody>
      </p:sp>
      <p:sp>
        <p:nvSpPr>
          <p:cNvPr id="25" name="正方形/長方形 24">
            <a:extLst>
              <a:ext uri="{FF2B5EF4-FFF2-40B4-BE49-F238E27FC236}">
                <a16:creationId xmlns:a16="http://schemas.microsoft.com/office/drawing/2014/main" id="{82BC4071-A777-8367-D0FA-B44CF2C72ADF}"/>
              </a:ext>
            </a:extLst>
          </p:cNvPr>
          <p:cNvSpPr/>
          <p:nvPr/>
        </p:nvSpPr>
        <p:spPr>
          <a:xfrm>
            <a:off x="1810880" y="4366715"/>
            <a:ext cx="3286937" cy="571464"/>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給付率</a:t>
            </a:r>
            <a:r>
              <a:rPr kumimoji="1" lang="en-US" altLang="ja-JP" sz="12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67</a:t>
            </a:r>
            <a:r>
              <a:rPr kumimoji="1" lang="ja-JP" altLang="en-US" sz="12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a:t>
            </a:r>
            <a:endParaRPr kumimoji="1" lang="en-US" altLang="ja-JP" sz="1200" b="0" i="0" u="none" strike="noStrike" kern="1200" cap="none" spc="0" normalizeH="0" baseline="0" noProof="0">
              <a:ln>
                <a:noFill/>
              </a:ln>
              <a:solidFill>
                <a:srgbClr val="000000"/>
              </a:solidFill>
              <a:effectLst/>
              <a:uLnTx/>
              <a:uFillTx/>
              <a:latin typeface="ＭＳ 明朝" panose="02020609040205080304" pitchFamily="17" charset="-128"/>
              <a:ea typeface="ＭＳ 明朝" panose="02020609040205080304" pitchFamily="17"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（育児休業給付金）</a:t>
            </a:r>
            <a:endParaRPr kumimoji="1" lang="en-US" altLang="ja-JP" sz="10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endParaRPr>
          </a:p>
        </p:txBody>
      </p:sp>
      <p:sp>
        <p:nvSpPr>
          <p:cNvPr id="26" name="テキスト ボックス 25">
            <a:extLst>
              <a:ext uri="{FF2B5EF4-FFF2-40B4-BE49-F238E27FC236}">
                <a16:creationId xmlns:a16="http://schemas.microsoft.com/office/drawing/2014/main" id="{47F59BD2-3253-2583-55C2-2507B66CEA51}"/>
              </a:ext>
            </a:extLst>
          </p:cNvPr>
          <p:cNvSpPr txBox="1"/>
          <p:nvPr/>
        </p:nvSpPr>
        <p:spPr>
          <a:xfrm>
            <a:off x="5170011" y="5097639"/>
            <a:ext cx="1894532"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152</a:t>
            </a:r>
            <a:r>
              <a:rPr kumimoji="1" lang="ja-JP" altLang="en-US" sz="10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日</a:t>
            </a:r>
            <a:r>
              <a:rPr kumimoji="1" lang="ja-JP" altLang="en-US" sz="9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a:t>
            </a:r>
            <a:r>
              <a:rPr kumimoji="1" lang="en-US" altLang="ja-JP" sz="9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180</a:t>
            </a:r>
            <a:r>
              <a:rPr kumimoji="1" lang="ja-JP" altLang="en-US" sz="9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日－</a:t>
            </a:r>
            <a:r>
              <a:rPr kumimoji="1" lang="en-US" altLang="ja-JP" sz="9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28</a:t>
            </a:r>
            <a:r>
              <a:rPr kumimoji="1" lang="ja-JP" altLang="en-US" sz="9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日）</a:t>
            </a:r>
            <a:endParaRPr kumimoji="1" lang="ja-JP" altLang="en-US" sz="10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endParaRPr>
          </a:p>
        </p:txBody>
      </p:sp>
      <p:cxnSp>
        <p:nvCxnSpPr>
          <p:cNvPr id="27" name="直線矢印コネクタ 26">
            <a:extLst>
              <a:ext uri="{FF2B5EF4-FFF2-40B4-BE49-F238E27FC236}">
                <a16:creationId xmlns:a16="http://schemas.microsoft.com/office/drawing/2014/main" id="{98BF2E3C-D86F-5927-1550-AC42314503FD}"/>
              </a:ext>
            </a:extLst>
          </p:cNvPr>
          <p:cNvCxnSpPr>
            <a:cxnSpLocks/>
          </p:cNvCxnSpPr>
          <p:nvPr/>
        </p:nvCxnSpPr>
        <p:spPr>
          <a:xfrm flipH="1">
            <a:off x="4756325" y="5228444"/>
            <a:ext cx="609674"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E7ACFA7E-36F9-2521-0745-3EE8F8123AF8}"/>
              </a:ext>
            </a:extLst>
          </p:cNvPr>
          <p:cNvCxnSpPr>
            <a:cxnSpLocks/>
          </p:cNvCxnSpPr>
          <p:nvPr/>
        </p:nvCxnSpPr>
        <p:spPr>
          <a:xfrm>
            <a:off x="6840546" y="5228444"/>
            <a:ext cx="99644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C3CAD266-41E1-E403-843A-F0AABAB00AC7}"/>
              </a:ext>
            </a:extLst>
          </p:cNvPr>
          <p:cNvSpPr/>
          <p:nvPr/>
        </p:nvSpPr>
        <p:spPr>
          <a:xfrm>
            <a:off x="600975" y="5561047"/>
            <a:ext cx="704213" cy="572053"/>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給付率</a:t>
            </a:r>
            <a:r>
              <a:rPr kumimoji="1" lang="en-US" altLang="ja-JP" sz="12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67</a:t>
            </a:r>
            <a:r>
              <a:rPr kumimoji="1" lang="ja-JP" altLang="en-US" sz="12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a:t>
            </a:r>
            <a:endParaRPr kumimoji="1" lang="en-US" altLang="ja-JP" sz="12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endParaRPr>
          </a:p>
        </p:txBody>
      </p:sp>
      <p:sp>
        <p:nvSpPr>
          <p:cNvPr id="30" name="テキスト ボックス 29">
            <a:extLst>
              <a:ext uri="{FF2B5EF4-FFF2-40B4-BE49-F238E27FC236}">
                <a16:creationId xmlns:a16="http://schemas.microsoft.com/office/drawing/2014/main" id="{6C7A8A1C-770E-8032-7E9A-C3B0B3FB3DBA}"/>
              </a:ext>
            </a:extLst>
          </p:cNvPr>
          <p:cNvSpPr txBox="1"/>
          <p:nvPr/>
        </p:nvSpPr>
        <p:spPr>
          <a:xfrm>
            <a:off x="712960" y="5119636"/>
            <a:ext cx="67062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28</a:t>
            </a:r>
            <a:r>
              <a:rPr kumimoji="1" lang="ja-JP" altLang="en-US" sz="11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日</a:t>
            </a:r>
          </a:p>
        </p:txBody>
      </p:sp>
      <p:sp>
        <p:nvSpPr>
          <p:cNvPr id="31" name="吹き出し: 角を丸めた四角形 30">
            <a:extLst>
              <a:ext uri="{FF2B5EF4-FFF2-40B4-BE49-F238E27FC236}">
                <a16:creationId xmlns:a16="http://schemas.microsoft.com/office/drawing/2014/main" id="{02FE4622-BD80-A9E6-0284-67416726AC7D}"/>
              </a:ext>
            </a:extLst>
          </p:cNvPr>
          <p:cNvSpPr/>
          <p:nvPr/>
        </p:nvSpPr>
        <p:spPr>
          <a:xfrm>
            <a:off x="914559" y="6281127"/>
            <a:ext cx="1563459" cy="242611"/>
          </a:xfrm>
          <a:prstGeom prst="wedgeRoundRectCallout">
            <a:avLst>
              <a:gd name="adj1" fmla="val -47722"/>
              <a:gd name="adj2" fmla="val -122558"/>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rPr>
              <a:t>出生時育児休業給付金</a:t>
            </a:r>
            <a:endParaRPr kumimoji="1" lang="ja-JP" altLang="en-US" sz="900" b="0" i="0" u="none" strike="noStrike" kern="1200" cap="none" spc="0" normalizeH="0" baseline="0" noProof="0">
              <a:ln>
                <a:noFill/>
              </a:ln>
              <a:solidFill>
                <a:srgbClr val="000000"/>
              </a:solidFill>
              <a:effectLst/>
              <a:uLnTx/>
              <a:uFillTx/>
              <a:latin typeface="メイリオ" pitchFamily="50" charset="-128"/>
              <a:ea typeface="メイリオ" pitchFamily="50" charset="-128"/>
              <a:cs typeface="+mn-cs"/>
            </a:endParaRPr>
          </a:p>
        </p:txBody>
      </p:sp>
      <p:cxnSp>
        <p:nvCxnSpPr>
          <p:cNvPr id="32" name="直線コネクタ 31">
            <a:extLst>
              <a:ext uri="{FF2B5EF4-FFF2-40B4-BE49-F238E27FC236}">
                <a16:creationId xmlns:a16="http://schemas.microsoft.com/office/drawing/2014/main" id="{19CF5637-4301-C29A-9700-D230FA36E9F2}"/>
              </a:ext>
            </a:extLst>
          </p:cNvPr>
          <p:cNvCxnSpPr>
            <a:cxnSpLocks/>
          </p:cNvCxnSpPr>
          <p:nvPr/>
        </p:nvCxnSpPr>
        <p:spPr>
          <a:xfrm>
            <a:off x="603112" y="3864009"/>
            <a:ext cx="0" cy="24171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09796E18-11C5-81FB-68F3-5CDD3457C63B}"/>
              </a:ext>
            </a:extLst>
          </p:cNvPr>
          <p:cNvSpPr txBox="1"/>
          <p:nvPr/>
        </p:nvSpPr>
        <p:spPr>
          <a:xfrm>
            <a:off x="1940160" y="3875083"/>
            <a:ext cx="67062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28</a:t>
            </a:r>
            <a:r>
              <a:rPr kumimoji="1" lang="ja-JP" altLang="en-US" sz="11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mn-cs"/>
              </a:rPr>
              <a:t>日</a:t>
            </a:r>
          </a:p>
        </p:txBody>
      </p:sp>
      <p:sp>
        <p:nvSpPr>
          <p:cNvPr id="35" name="正方形/長方形 34">
            <a:extLst>
              <a:ext uri="{FF2B5EF4-FFF2-40B4-BE49-F238E27FC236}">
                <a16:creationId xmlns:a16="http://schemas.microsoft.com/office/drawing/2014/main" id="{F02C6592-5DE1-ED8C-8781-1B436A12A9E2}"/>
              </a:ext>
            </a:extLst>
          </p:cNvPr>
          <p:cNvSpPr/>
          <p:nvPr/>
        </p:nvSpPr>
        <p:spPr>
          <a:xfrm>
            <a:off x="618978" y="5316265"/>
            <a:ext cx="686210" cy="226410"/>
          </a:xfrm>
          <a:prstGeom prst="rect">
            <a:avLst/>
          </a:prstGeom>
          <a:solidFill>
            <a:srgbClr val="FDF3B9"/>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a:solidFill>
                  <a:sysClr val="windowText" lastClr="000000"/>
                </a:solidFill>
                <a:latin typeface="Segoe UI"/>
                <a:ea typeface="メイリオ"/>
              </a:rPr>
              <a:t>13</a:t>
            </a:r>
            <a:r>
              <a:rPr kumimoji="1" lang="ja-JP" altLang="en-US" sz="1200" b="0" i="0" u="none" strike="noStrike" kern="1200" cap="none" spc="0" normalizeH="0" baseline="0" noProof="0">
                <a:ln>
                  <a:noFill/>
                </a:ln>
                <a:solidFill>
                  <a:sysClr val="windowText" lastClr="000000"/>
                </a:solidFill>
                <a:effectLst/>
                <a:uLnTx/>
                <a:uFillTx/>
                <a:latin typeface="Segoe UI"/>
                <a:ea typeface="メイリオ"/>
                <a:cs typeface="+mn-cs"/>
              </a:rPr>
              <a:t>％</a:t>
            </a:r>
          </a:p>
        </p:txBody>
      </p:sp>
      <p:cxnSp>
        <p:nvCxnSpPr>
          <p:cNvPr id="36" name="直線矢印コネクタ 35">
            <a:extLst>
              <a:ext uri="{FF2B5EF4-FFF2-40B4-BE49-F238E27FC236}">
                <a16:creationId xmlns:a16="http://schemas.microsoft.com/office/drawing/2014/main" id="{7951A791-C9BE-B07D-C51E-9AD9359733F2}"/>
              </a:ext>
            </a:extLst>
          </p:cNvPr>
          <p:cNvCxnSpPr/>
          <p:nvPr/>
        </p:nvCxnSpPr>
        <p:spPr>
          <a:xfrm flipH="1" flipV="1">
            <a:off x="572008" y="5233484"/>
            <a:ext cx="180995"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C048AC94-AE54-5E25-F33B-B5D5EABCE5E1}"/>
              </a:ext>
            </a:extLst>
          </p:cNvPr>
          <p:cNvCxnSpPr/>
          <p:nvPr/>
        </p:nvCxnSpPr>
        <p:spPr>
          <a:xfrm flipV="1">
            <a:off x="1142514" y="5237525"/>
            <a:ext cx="195455"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正方形/長方形 37">
            <a:extLst>
              <a:ext uri="{FF2B5EF4-FFF2-40B4-BE49-F238E27FC236}">
                <a16:creationId xmlns:a16="http://schemas.microsoft.com/office/drawing/2014/main" id="{4AB284A6-0CE5-4A17-8CAD-EA2A70860C6B}"/>
              </a:ext>
            </a:extLst>
          </p:cNvPr>
          <p:cNvSpPr/>
          <p:nvPr/>
        </p:nvSpPr>
        <p:spPr>
          <a:xfrm>
            <a:off x="1818051" y="4115560"/>
            <a:ext cx="711273" cy="242608"/>
          </a:xfrm>
          <a:prstGeom prst="rect">
            <a:avLst/>
          </a:prstGeom>
          <a:solidFill>
            <a:srgbClr val="FDF3B9"/>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a:solidFill>
                  <a:sysClr val="windowText" lastClr="000000"/>
                </a:solidFill>
                <a:latin typeface="Segoe UI"/>
                <a:ea typeface="メイリオ"/>
              </a:rPr>
              <a:t>13</a:t>
            </a:r>
            <a:r>
              <a:rPr kumimoji="1" lang="ja-JP" altLang="en-US" sz="1200" b="0" i="0" u="none" strike="noStrike" kern="1200" cap="none" spc="0" normalizeH="0" baseline="0" noProof="0">
                <a:ln>
                  <a:noFill/>
                </a:ln>
                <a:solidFill>
                  <a:sysClr val="windowText" lastClr="000000"/>
                </a:solidFill>
                <a:effectLst/>
                <a:uLnTx/>
                <a:uFillTx/>
                <a:latin typeface="Segoe UI"/>
                <a:ea typeface="メイリオ"/>
                <a:cs typeface="+mn-cs"/>
              </a:rPr>
              <a:t>％</a:t>
            </a:r>
          </a:p>
        </p:txBody>
      </p:sp>
      <p:cxnSp>
        <p:nvCxnSpPr>
          <p:cNvPr id="39" name="直線矢印コネクタ 38">
            <a:extLst>
              <a:ext uri="{FF2B5EF4-FFF2-40B4-BE49-F238E27FC236}">
                <a16:creationId xmlns:a16="http://schemas.microsoft.com/office/drawing/2014/main" id="{A78E7944-9C5C-C921-DB0E-D3D745C7F144}"/>
              </a:ext>
            </a:extLst>
          </p:cNvPr>
          <p:cNvCxnSpPr/>
          <p:nvPr/>
        </p:nvCxnSpPr>
        <p:spPr>
          <a:xfrm flipH="1" flipV="1">
            <a:off x="1796144" y="3962439"/>
            <a:ext cx="180995"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8DEEC8C4-0EEB-8E5D-BF31-61D11DB6D746}"/>
              </a:ext>
            </a:extLst>
          </p:cNvPr>
          <p:cNvCxnSpPr/>
          <p:nvPr/>
        </p:nvCxnSpPr>
        <p:spPr>
          <a:xfrm flipV="1">
            <a:off x="2366650" y="3966480"/>
            <a:ext cx="195455" cy="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右中かっこ 40">
            <a:extLst>
              <a:ext uri="{FF2B5EF4-FFF2-40B4-BE49-F238E27FC236}">
                <a16:creationId xmlns:a16="http://schemas.microsoft.com/office/drawing/2014/main" id="{7E6C7C08-3AF5-1EFE-BB0E-6DC07F2CEBFA}"/>
              </a:ext>
            </a:extLst>
          </p:cNvPr>
          <p:cNvSpPr/>
          <p:nvPr/>
        </p:nvSpPr>
        <p:spPr>
          <a:xfrm>
            <a:off x="1309506" y="5342392"/>
            <a:ext cx="231064" cy="791553"/>
          </a:xfrm>
          <a:prstGeom prst="rightBrace">
            <a:avLst/>
          </a:prstGeom>
          <a:ln w="285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Segoe UI"/>
              <a:ea typeface="メイリオ"/>
              <a:cs typeface="+mn-cs"/>
            </a:endParaRPr>
          </a:p>
        </p:txBody>
      </p:sp>
      <p:sp>
        <p:nvSpPr>
          <p:cNvPr id="42" name="正方形/長方形 41">
            <a:extLst>
              <a:ext uri="{FF2B5EF4-FFF2-40B4-BE49-F238E27FC236}">
                <a16:creationId xmlns:a16="http://schemas.microsoft.com/office/drawing/2014/main" id="{0623470B-46DF-5A96-E817-395AA57AE718}"/>
              </a:ext>
            </a:extLst>
          </p:cNvPr>
          <p:cNvSpPr/>
          <p:nvPr/>
        </p:nvSpPr>
        <p:spPr>
          <a:xfrm>
            <a:off x="2130235" y="5471621"/>
            <a:ext cx="1322093" cy="490185"/>
          </a:xfrm>
          <a:prstGeom prst="rect">
            <a:avLst/>
          </a:prstGeom>
          <a:solidFill>
            <a:srgbClr val="FDF3B9"/>
          </a:solid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ysClr val="windowText" lastClr="000000"/>
                </a:solidFill>
                <a:effectLst/>
                <a:uLnTx/>
                <a:uFillTx/>
                <a:latin typeface="Segoe UI"/>
                <a:ea typeface="メイリオ"/>
                <a:cs typeface="+mn-cs"/>
              </a:rPr>
              <a:t>給付率 </a:t>
            </a:r>
            <a:r>
              <a:rPr kumimoji="1" lang="en-US" altLang="ja-JP" sz="1200" b="0" i="0" u="none" strike="noStrike" kern="1200" cap="none" spc="0" normalizeH="0" baseline="0" noProof="0">
                <a:ln>
                  <a:noFill/>
                </a:ln>
                <a:solidFill>
                  <a:sysClr val="windowText" lastClr="000000"/>
                </a:solidFill>
                <a:effectLst/>
                <a:uLnTx/>
                <a:uFillTx/>
                <a:latin typeface="Segoe UI"/>
                <a:ea typeface="メイリオ"/>
                <a:cs typeface="+mn-cs"/>
              </a:rPr>
              <a:t>80</a:t>
            </a:r>
            <a:r>
              <a:rPr kumimoji="1" lang="ja-JP" altLang="en-US" sz="1200" b="0" i="0" u="none" strike="noStrike" kern="1200" cap="none" spc="0" normalizeH="0" baseline="0" noProof="0">
                <a:ln>
                  <a:noFill/>
                </a:ln>
                <a:solidFill>
                  <a:sysClr val="windowText" lastClr="000000"/>
                </a:solidFill>
                <a:effectLst/>
                <a:uLnTx/>
                <a:uFillTx/>
                <a:latin typeface="Segoe UI"/>
                <a:ea typeface="メイリオ"/>
                <a:cs typeface="+mn-cs"/>
              </a:rPr>
              <a:t>％</a:t>
            </a:r>
            <a:endParaRPr kumimoji="1" lang="en-US" altLang="ja-JP" sz="1200" b="0" i="0" u="none" strike="noStrike" kern="1200" cap="none" spc="0" normalizeH="0" baseline="0" noProof="0">
              <a:ln>
                <a:noFill/>
              </a:ln>
              <a:solidFill>
                <a:sysClr val="windowText" lastClr="000000"/>
              </a:solidFill>
              <a:effectLst/>
              <a:uLnTx/>
              <a:uFillTx/>
              <a:latin typeface="Segoe UI"/>
              <a:ea typeface="メイリオ"/>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ysClr val="windowText" lastClr="000000"/>
                </a:solidFill>
                <a:effectLst/>
                <a:uLnTx/>
                <a:uFillTx/>
                <a:latin typeface="Segoe UI"/>
                <a:ea typeface="メイリオ"/>
                <a:cs typeface="+mn-cs"/>
              </a:rPr>
              <a:t>（手取り</a:t>
            </a:r>
            <a:r>
              <a:rPr kumimoji="1" lang="en-US" altLang="ja-JP" sz="1200" b="0" i="0" u="none" strike="noStrike" kern="1200" cap="none" spc="0" normalizeH="0" baseline="0" noProof="0">
                <a:ln>
                  <a:noFill/>
                </a:ln>
                <a:solidFill>
                  <a:sysClr val="windowText" lastClr="000000"/>
                </a:solidFill>
                <a:effectLst/>
                <a:uLnTx/>
                <a:uFillTx/>
                <a:latin typeface="Segoe UI"/>
                <a:ea typeface="メイリオ"/>
                <a:cs typeface="+mn-cs"/>
              </a:rPr>
              <a:t>10</a:t>
            </a:r>
            <a:r>
              <a:rPr kumimoji="1" lang="ja-JP" altLang="en-US" sz="1200" b="0" i="0" u="none" strike="noStrike" kern="1200" cap="none" spc="0" normalizeH="0" baseline="0" noProof="0">
                <a:ln>
                  <a:noFill/>
                </a:ln>
                <a:solidFill>
                  <a:sysClr val="windowText" lastClr="000000"/>
                </a:solidFill>
                <a:effectLst/>
                <a:uLnTx/>
                <a:uFillTx/>
                <a:latin typeface="Segoe UI"/>
                <a:ea typeface="メイリオ"/>
                <a:cs typeface="+mn-cs"/>
              </a:rPr>
              <a:t>割）</a:t>
            </a:r>
          </a:p>
        </p:txBody>
      </p:sp>
      <p:sp>
        <p:nvSpPr>
          <p:cNvPr id="43" name="右中かっこ 42">
            <a:extLst>
              <a:ext uri="{FF2B5EF4-FFF2-40B4-BE49-F238E27FC236}">
                <a16:creationId xmlns:a16="http://schemas.microsoft.com/office/drawing/2014/main" id="{F18A78F0-1FD3-4694-053E-62B7E4B499C4}"/>
              </a:ext>
            </a:extLst>
          </p:cNvPr>
          <p:cNvSpPr/>
          <p:nvPr/>
        </p:nvSpPr>
        <p:spPr>
          <a:xfrm>
            <a:off x="2563722" y="4129618"/>
            <a:ext cx="231064" cy="791553"/>
          </a:xfrm>
          <a:prstGeom prst="rightBrace">
            <a:avLst/>
          </a:prstGeom>
          <a:ln w="285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Segoe UI"/>
              <a:ea typeface="メイリオ"/>
              <a:cs typeface="+mn-cs"/>
            </a:endParaRPr>
          </a:p>
        </p:txBody>
      </p:sp>
      <p:cxnSp>
        <p:nvCxnSpPr>
          <p:cNvPr id="44" name="直線矢印コネクタ 43">
            <a:extLst>
              <a:ext uri="{FF2B5EF4-FFF2-40B4-BE49-F238E27FC236}">
                <a16:creationId xmlns:a16="http://schemas.microsoft.com/office/drawing/2014/main" id="{9409519D-5BE5-D6E8-7C8A-5A28CF068D0D}"/>
              </a:ext>
            </a:extLst>
          </p:cNvPr>
          <p:cNvCxnSpPr>
            <a:cxnSpLocks/>
            <a:stCxn id="42" idx="0"/>
            <a:endCxn id="43" idx="1"/>
          </p:cNvCxnSpPr>
          <p:nvPr/>
        </p:nvCxnSpPr>
        <p:spPr>
          <a:xfrm flipV="1">
            <a:off x="2791282" y="4525395"/>
            <a:ext cx="3504" cy="9462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3EAB5746-0860-50B0-48F1-74F0FDF35A3F}"/>
              </a:ext>
            </a:extLst>
          </p:cNvPr>
          <p:cNvCxnSpPr>
            <a:cxnSpLocks/>
            <a:stCxn id="42" idx="1"/>
            <a:endCxn id="41" idx="1"/>
          </p:cNvCxnSpPr>
          <p:nvPr/>
        </p:nvCxnSpPr>
        <p:spPr>
          <a:xfrm flipH="1">
            <a:off x="1540570" y="5716714"/>
            <a:ext cx="589665" cy="21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2F242DEC-54CD-740D-AC25-133BB7AB738A}"/>
              </a:ext>
            </a:extLst>
          </p:cNvPr>
          <p:cNvSpPr/>
          <p:nvPr/>
        </p:nvSpPr>
        <p:spPr>
          <a:xfrm>
            <a:off x="0" y="0"/>
            <a:ext cx="9144000" cy="416560"/>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t>育児休業給付の給付率引上げと育児時短就業給付の創設</a:t>
            </a:r>
          </a:p>
        </p:txBody>
      </p:sp>
      <p:sp>
        <p:nvSpPr>
          <p:cNvPr id="47" name="正方形/長方形 46">
            <a:extLst>
              <a:ext uri="{FF2B5EF4-FFF2-40B4-BE49-F238E27FC236}">
                <a16:creationId xmlns:a16="http://schemas.microsoft.com/office/drawing/2014/main" id="{79CC2A7A-2F92-0C52-6B49-FCAC331BF33D}"/>
              </a:ext>
            </a:extLst>
          </p:cNvPr>
          <p:cNvSpPr/>
          <p:nvPr/>
        </p:nvSpPr>
        <p:spPr>
          <a:xfrm>
            <a:off x="304443" y="6568576"/>
            <a:ext cx="8712968" cy="230832"/>
          </a:xfrm>
          <a:prstGeom prst="rect">
            <a:avLst/>
          </a:prstGeom>
        </p:spPr>
        <p:txBody>
          <a:bodyPr wrap="square">
            <a:spAutoFit/>
          </a:bodyPr>
          <a:lstStyle/>
          <a:p>
            <a:pPr defTabSz="914400">
              <a:defRPr/>
            </a:pPr>
            <a:r>
              <a:rPr kumimoji="1" lang="ja-JP" altLang="en-US" sz="900">
                <a:solidFill>
                  <a:srgbClr val="000000"/>
                </a:solidFill>
                <a:latin typeface="メイリオ"/>
                <a:ea typeface="メイリオ"/>
              </a:rPr>
              <a:t>出典：厚生労働省「第</a:t>
            </a:r>
            <a:r>
              <a:rPr kumimoji="1" lang="en-US" altLang="ja-JP" sz="900">
                <a:solidFill>
                  <a:srgbClr val="000000"/>
                </a:solidFill>
                <a:latin typeface="メイリオ"/>
                <a:ea typeface="メイリオ"/>
              </a:rPr>
              <a:t>189</a:t>
            </a:r>
            <a:r>
              <a:rPr kumimoji="1" lang="ja-JP" altLang="en-US" sz="900">
                <a:solidFill>
                  <a:srgbClr val="000000"/>
                </a:solidFill>
                <a:latin typeface="メイリオ"/>
                <a:ea typeface="メイリオ"/>
              </a:rPr>
              <a:t>回雇用保険部会資料」（</a:t>
            </a:r>
            <a:r>
              <a:rPr kumimoji="1" lang="en-US" altLang="ja-JP" sz="900">
                <a:solidFill>
                  <a:srgbClr val="000000"/>
                </a:solidFill>
                <a:latin typeface="メイリオ"/>
                <a:ea typeface="メイリオ"/>
              </a:rPr>
              <a:t>2023</a:t>
            </a:r>
            <a:r>
              <a:rPr kumimoji="1" lang="ja-JP" altLang="en-US" sz="900">
                <a:solidFill>
                  <a:srgbClr val="000000"/>
                </a:solidFill>
                <a:latin typeface="メイリオ"/>
                <a:ea typeface="メイリオ"/>
              </a:rPr>
              <a:t>年</a:t>
            </a:r>
            <a:r>
              <a:rPr kumimoji="1" lang="en-US" altLang="ja-JP" sz="900">
                <a:solidFill>
                  <a:srgbClr val="000000"/>
                </a:solidFill>
                <a:latin typeface="メイリオ"/>
                <a:ea typeface="メイリオ"/>
              </a:rPr>
              <a:t>12</a:t>
            </a:r>
            <a:r>
              <a:rPr kumimoji="1" lang="ja-JP" altLang="en-US" sz="900">
                <a:solidFill>
                  <a:srgbClr val="000000"/>
                </a:solidFill>
                <a:latin typeface="メイリオ"/>
                <a:ea typeface="メイリオ"/>
              </a:rPr>
              <a:t>月</a:t>
            </a:r>
            <a:r>
              <a:rPr kumimoji="1" lang="en-US" altLang="ja-JP" sz="900">
                <a:solidFill>
                  <a:srgbClr val="000000"/>
                </a:solidFill>
                <a:latin typeface="メイリオ"/>
                <a:ea typeface="メイリオ"/>
              </a:rPr>
              <a:t>13</a:t>
            </a:r>
            <a:r>
              <a:rPr kumimoji="1" lang="ja-JP" altLang="en-US" sz="900">
                <a:solidFill>
                  <a:srgbClr val="000000"/>
                </a:solidFill>
                <a:latin typeface="メイリオ"/>
                <a:ea typeface="メイリオ"/>
              </a:rPr>
              <a:t>日）</a:t>
            </a:r>
            <a:endParaRPr kumimoji="1" lang="ja-JP" altLang="ja-JP" sz="900" b="0" i="0" u="none" strike="noStrike" kern="1200" cap="none" spc="0" normalizeH="0" baseline="0" noProof="0">
              <a:ln>
                <a:noFill/>
              </a:ln>
              <a:solidFill>
                <a:prstClr val="black"/>
              </a:solidFill>
              <a:effectLst/>
              <a:uLnTx/>
              <a:uFillTx/>
              <a:latin typeface="Arial" panose="020B0604020202020204" pitchFamily="34" charset="0"/>
              <a:ea typeface="ＭＳ Ｐゴシック" pitchFamily="50" charset="-128"/>
              <a:cs typeface="+mn-cs"/>
            </a:endParaRPr>
          </a:p>
        </p:txBody>
      </p:sp>
      <p:sp>
        <p:nvSpPr>
          <p:cNvPr id="48" name="テキスト ボックス 47">
            <a:extLst>
              <a:ext uri="{FF2B5EF4-FFF2-40B4-BE49-F238E27FC236}">
                <a16:creationId xmlns:a16="http://schemas.microsoft.com/office/drawing/2014/main" id="{DDBD7518-20C3-3A21-1630-4F60F16A6FF9}"/>
              </a:ext>
            </a:extLst>
          </p:cNvPr>
          <p:cNvSpPr txBox="1"/>
          <p:nvPr/>
        </p:nvSpPr>
        <p:spPr>
          <a:xfrm>
            <a:off x="238576" y="3320785"/>
            <a:ext cx="2954649" cy="304699"/>
          </a:xfrm>
          <a:prstGeom prst="rect">
            <a:avLst/>
          </a:prstGeom>
          <a:noFill/>
        </p:spPr>
        <p:txBody>
          <a:bodyPr wrap="square" rtlCol="0">
            <a:spAutoFit/>
          </a:bodyPr>
          <a:lstStyle/>
          <a:p>
            <a:pPr marL="0" marR="0" lvl="0" indent="0" algn="l" defTabSz="457200" rtl="0" eaLnBrk="1" fontAlgn="auto" latinLnBrk="0" hangingPunct="1">
              <a:lnSpc>
                <a:spcPct val="120000"/>
              </a:lnSpc>
              <a:spcBef>
                <a:spcPts val="0"/>
              </a:spcBef>
              <a:spcAft>
                <a:spcPts val="600"/>
              </a:spcAft>
              <a:buClr>
                <a:srgbClr val="103185"/>
              </a:buClr>
              <a:buSzTx/>
              <a:buFontTx/>
              <a:buNone/>
              <a:tabLst/>
              <a:defRPr/>
            </a:pPr>
            <a:r>
              <a:rPr kumimoji="1" lang="ja-JP" altLang="en-US" sz="1200" b="0" i="0" u="none" strike="noStrike" kern="1200" cap="none" spc="0" normalizeH="0" baseline="0" noProof="0">
                <a:ln>
                  <a:noFill/>
                </a:ln>
                <a:solidFill>
                  <a:srgbClr val="000000"/>
                </a:solidFill>
                <a:effectLst/>
                <a:uLnTx/>
                <a:uFillTx/>
                <a:latin typeface="Segoe UI"/>
                <a:ea typeface="メイリオ"/>
                <a:cs typeface="+mn-cs"/>
              </a:rPr>
              <a:t>■給付率引上げ（イメージ）</a:t>
            </a:r>
          </a:p>
        </p:txBody>
      </p:sp>
      <p:sp>
        <p:nvSpPr>
          <p:cNvPr id="46" name="スライド番号プレースホルダー 45">
            <a:extLst>
              <a:ext uri="{FF2B5EF4-FFF2-40B4-BE49-F238E27FC236}">
                <a16:creationId xmlns:a16="http://schemas.microsoft.com/office/drawing/2014/main" id="{4104E127-C5C0-7EFD-BA5F-2FC8DBF25C9D}"/>
              </a:ext>
            </a:extLst>
          </p:cNvPr>
          <p:cNvSpPr>
            <a:spLocks noGrp="1"/>
          </p:cNvSpPr>
          <p:nvPr>
            <p:ph type="sldNum" sz="quarter" idx="12"/>
          </p:nvPr>
        </p:nvSpPr>
        <p:spPr>
          <a:xfrm>
            <a:off x="6457950" y="6384487"/>
            <a:ext cx="2026483" cy="365125"/>
          </a:xfrm>
        </p:spPr>
        <p:txBody>
          <a:bodyPr/>
          <a:lstStyle/>
          <a:p>
            <a:fld id="{35C33ED6-FC56-45B4-84A9-36DA83A7A0CD}" type="slidenum">
              <a:rPr kumimoji="1" lang="ja-JP" altLang="en-US" sz="1600" smtClean="0">
                <a:solidFill>
                  <a:schemeClr val="tx1"/>
                </a:solidFill>
              </a:rPr>
              <a:t>4</a:t>
            </a:fld>
            <a:endParaRPr kumimoji="1" lang="ja-JP" altLang="en-US" sz="1600">
              <a:solidFill>
                <a:schemeClr val="tx1"/>
              </a:solidFill>
            </a:endParaRPr>
          </a:p>
        </p:txBody>
      </p:sp>
      <p:sp>
        <p:nvSpPr>
          <p:cNvPr id="33" name="テキスト ボックス 32">
            <a:extLst>
              <a:ext uri="{FF2B5EF4-FFF2-40B4-BE49-F238E27FC236}">
                <a16:creationId xmlns:a16="http://schemas.microsoft.com/office/drawing/2014/main" id="{F973357B-55F1-EA60-3B26-9BD5423F920E}"/>
              </a:ext>
            </a:extLst>
          </p:cNvPr>
          <p:cNvSpPr txBox="1"/>
          <p:nvPr/>
        </p:nvSpPr>
        <p:spPr>
          <a:xfrm>
            <a:off x="568961" y="4913261"/>
            <a:ext cx="8874932" cy="234360"/>
          </a:xfrm>
          <a:prstGeom prst="rect">
            <a:avLst/>
          </a:prstGeom>
          <a:noFill/>
        </p:spPr>
        <p:txBody>
          <a:bodyPr wrap="square" rtlCol="0">
            <a:spAutoFit/>
          </a:bodyPr>
          <a:lstStyle/>
          <a:p>
            <a:pPr marL="246191" indent="-246191" defTabSz="844083">
              <a:defRPr/>
            </a:pPr>
            <a:r>
              <a:rPr kumimoji="1" lang="en-US" altLang="ja-JP" sz="923">
                <a:solidFill>
                  <a:prstClr val="black"/>
                </a:solidFill>
                <a:latin typeface="メイリオ"/>
                <a:ea typeface="メイリオ"/>
              </a:rPr>
              <a:t>※</a:t>
            </a:r>
            <a:r>
              <a:rPr kumimoji="1" lang="ja-JP" altLang="en-US" sz="923">
                <a:solidFill>
                  <a:prstClr val="black"/>
                </a:solidFill>
                <a:latin typeface="メイリオ"/>
                <a:ea typeface="メイリオ"/>
              </a:rPr>
              <a:t>健康保険等により、産前６週間、産後８週間について、過去</a:t>
            </a:r>
            <a:r>
              <a:rPr kumimoji="1" lang="en-US" altLang="ja-JP" sz="923">
                <a:solidFill>
                  <a:prstClr val="black"/>
                </a:solidFill>
                <a:latin typeface="メイリオ"/>
                <a:ea typeface="メイリオ"/>
              </a:rPr>
              <a:t>12</a:t>
            </a:r>
            <a:r>
              <a:rPr kumimoji="1" lang="ja-JP" altLang="en-US" sz="923">
                <a:solidFill>
                  <a:prstClr val="black"/>
                </a:solidFill>
                <a:latin typeface="メイリオ"/>
                <a:ea typeface="メイリオ"/>
              </a:rPr>
              <a:t>ヵ月における平均標準報酬月額の２</a:t>
            </a:r>
            <a:r>
              <a:rPr kumimoji="1" lang="en-US" altLang="ja-JP" sz="923">
                <a:solidFill>
                  <a:prstClr val="black"/>
                </a:solidFill>
                <a:latin typeface="メイリオ"/>
                <a:ea typeface="メイリオ"/>
              </a:rPr>
              <a:t>/</a:t>
            </a:r>
            <a:r>
              <a:rPr kumimoji="1" lang="ja-JP" altLang="en-US" sz="923">
                <a:solidFill>
                  <a:prstClr val="black"/>
                </a:solidFill>
                <a:latin typeface="メイリオ"/>
                <a:ea typeface="メイリオ"/>
              </a:rPr>
              <a:t>３相当額を支給</a:t>
            </a:r>
            <a:endParaRPr kumimoji="1" lang="en-US" altLang="ja-JP" sz="923">
              <a:solidFill>
                <a:prstClr val="black"/>
              </a:solidFill>
              <a:latin typeface="メイリオ"/>
              <a:ea typeface="メイリオ"/>
            </a:endParaRPr>
          </a:p>
        </p:txBody>
      </p:sp>
    </p:spTree>
    <p:extLst>
      <p:ext uri="{BB962C8B-B14F-4D97-AF65-F5344CB8AC3E}">
        <p14:creationId xmlns:p14="http://schemas.microsoft.com/office/powerpoint/2010/main" val="425766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245B42F-DD13-CAB2-27C6-541B6051E882}"/>
              </a:ext>
            </a:extLst>
          </p:cNvPr>
          <p:cNvSpPr/>
          <p:nvPr/>
        </p:nvSpPr>
        <p:spPr>
          <a:xfrm>
            <a:off x="73861" y="531171"/>
            <a:ext cx="8985734" cy="1714673"/>
          </a:xfrm>
          <a:prstGeom prst="rect">
            <a:avLst/>
          </a:prstGeom>
          <a:noFill/>
          <a:ln w="190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925" marR="0" lvl="0" indent="-285750" algn="just"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男性育休の大幅な取得増</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等に対応すべく、育児休業給付を支える財政基盤を強化するため、</a:t>
            </a:r>
            <a:endParaRPr kumimoji="1" lang="en-US" altLang="ja-JP"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endParaRPr>
          </a:p>
          <a:p>
            <a:pPr marL="800100" lvl="1" indent="-342900" algn="just" defTabSz="914400">
              <a:lnSpc>
                <a:spcPts val="1800"/>
              </a:lnSpc>
              <a:buFont typeface="+mj-ea"/>
              <a:buAutoNum type="circleNumDbPlain"/>
              <a:defRPr/>
            </a:pPr>
            <a:r>
              <a:rPr kumimoji="1" lang="en-US" altLang="ja-JP" sz="1600" b="1" u="sng" dirty="0">
                <a:solidFill>
                  <a:srgbClr val="000000"/>
                </a:solidFill>
                <a:latin typeface="Meiryo" panose="020B0604030504040204" pitchFamily="34" charset="-128"/>
                <a:ea typeface="Meiryo" panose="020B0604030504040204" pitchFamily="34" charset="-128"/>
              </a:rPr>
              <a:t>2024</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年度</a:t>
            </a:r>
            <a:r>
              <a:rPr kumimoji="1" lang="ja-JP" altLang="en-US" sz="1600"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から、</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国庫負担割合</a:t>
            </a:r>
            <a:r>
              <a:rPr kumimoji="1" lang="ja-JP" altLang="en-US" sz="1600" b="1" u="sng" dirty="0">
                <a:solidFill>
                  <a:srgbClr val="000000"/>
                </a:solidFill>
                <a:latin typeface="Meiryo" panose="020B0604030504040204" pitchFamily="34" charset="-128"/>
                <a:ea typeface="Meiryo" panose="020B0604030504040204" pitchFamily="34" charset="-128"/>
              </a:rPr>
              <a:t>（現在１</a:t>
            </a:r>
            <a:r>
              <a:rPr kumimoji="1" lang="en-US" altLang="ja-JP"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/80</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）を１</a:t>
            </a:r>
            <a:r>
              <a:rPr kumimoji="1" lang="en-US" altLang="ja-JP"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８（本則）へ復帰</a:t>
            </a:r>
            <a:endParaRPr kumimoji="1" lang="en-US" altLang="ja-JP"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endParaRPr>
          </a:p>
          <a:p>
            <a:pPr marL="800100" lvl="1" indent="-342900" algn="just" defTabSz="914400">
              <a:lnSpc>
                <a:spcPts val="1800"/>
              </a:lnSpc>
              <a:buFont typeface="+mj-ea"/>
              <a:buAutoNum type="circleNumDbPlain"/>
              <a:defRPr/>
            </a:pP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当面の</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保険料率は現行の</a:t>
            </a:r>
            <a:r>
              <a:rPr kumimoji="1" lang="en-US" altLang="ja-JP"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0.4</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％に据え置き</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つつ、今後の大幅支出に備えて、</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本則の保険料率を</a:t>
            </a:r>
            <a:r>
              <a:rPr kumimoji="1" lang="en-US" altLang="ja-JP" sz="1600" b="1" u="sng" dirty="0">
                <a:solidFill>
                  <a:srgbClr val="000000"/>
                </a:solidFill>
                <a:latin typeface="Meiryo" panose="020B0604030504040204" pitchFamily="34" charset="-128"/>
                <a:ea typeface="Meiryo" panose="020B0604030504040204" pitchFamily="34" charset="-128"/>
              </a:rPr>
              <a:t>2025</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年度から</a:t>
            </a:r>
            <a:r>
              <a:rPr kumimoji="1" lang="en-US" altLang="ja-JP"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0.5</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％に引き上げる</a:t>
            </a:r>
            <a:r>
              <a:rPr kumimoji="1" lang="ja-JP" altLang="en-US" sz="16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とともに、</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保険財政の状況に応じて弾力的に保険料率を調整する仕組み</a:t>
            </a:r>
            <a:r>
              <a:rPr kumimoji="1" lang="en-US" altLang="ja-JP" sz="1600" b="1" i="0" u="sng" strike="noStrike" kern="1200" cap="none" spc="0" normalizeH="0" baseline="30000" noProof="0" dirty="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6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を導入</a:t>
            </a:r>
            <a:endParaRPr kumimoji="1" lang="en-US" altLang="ja-JP" sz="1600" b="1" u="sng" dirty="0">
              <a:solidFill>
                <a:srgbClr val="000000"/>
              </a:solidFill>
              <a:latin typeface="Meiryo" panose="020B0604030504040204" pitchFamily="34" charset="-128"/>
              <a:ea typeface="Meiryo" panose="020B0604030504040204" pitchFamily="34" charset="-128"/>
            </a:endParaRPr>
          </a:p>
          <a:p>
            <a:pPr lvl="1" algn="just" defTabSz="914400">
              <a:lnSpc>
                <a:spcPts val="1800"/>
              </a:lnSpc>
              <a:defRPr/>
            </a:pPr>
            <a:r>
              <a:rPr kumimoji="1" lang="en-US" altLang="ja-JP"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該当年度の積立金残高</a:t>
            </a:r>
            <a:r>
              <a:rPr kumimoji="1" lang="en-US" altLang="ja-JP"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見込</a:t>
            </a:r>
            <a:r>
              <a:rPr kumimoji="1" lang="en-US" altLang="ja-JP"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と翌年度の収入</a:t>
            </a:r>
            <a:r>
              <a:rPr kumimoji="1" lang="en-US" altLang="ja-JP"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見込</a:t>
            </a:r>
            <a:r>
              <a:rPr kumimoji="1" lang="en-US" altLang="ja-JP"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の合計額が、翌年度の支出</a:t>
            </a:r>
            <a:r>
              <a:rPr kumimoji="1" lang="en-US" altLang="ja-JP"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見込</a:t>
            </a:r>
            <a:r>
              <a:rPr kumimoji="1" lang="en-US" altLang="ja-JP"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の</a:t>
            </a:r>
            <a:r>
              <a:rPr kumimoji="1" lang="en-US" altLang="ja-JP" sz="14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1.2</a:t>
            </a:r>
            <a:r>
              <a:rPr kumimoji="1" lang="ja-JP" altLang="en-US" sz="14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倍を超える</a:t>
            </a:r>
            <a:endParaRPr kumimoji="1" lang="en-US" altLang="ja-JP" sz="14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endParaRPr>
          </a:p>
          <a:p>
            <a:pPr lvl="1" algn="just" defTabSz="914400">
              <a:lnSpc>
                <a:spcPts val="1800"/>
              </a:lnSpc>
              <a:defRPr/>
            </a:pPr>
            <a:r>
              <a:rPr kumimoji="1" lang="en-US" altLang="ja-JP" sz="1400" b="1" dirty="0">
                <a:solidFill>
                  <a:srgbClr val="000000"/>
                </a:solidFill>
                <a:latin typeface="Meiryo" panose="020B0604030504040204" pitchFamily="34" charset="-128"/>
                <a:ea typeface="Meiryo" panose="020B0604030504040204" pitchFamily="34" charset="-128"/>
              </a:rPr>
              <a:t>   </a:t>
            </a:r>
            <a:r>
              <a:rPr kumimoji="1" lang="ja-JP" altLang="en-US" sz="14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場合は、翌年度の料率を</a:t>
            </a:r>
            <a:r>
              <a:rPr kumimoji="1" lang="en-US" altLang="ja-JP" sz="14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0.4</a:t>
            </a:r>
            <a:r>
              <a:rPr kumimoji="1" lang="ja-JP" altLang="en-US" sz="1400" b="1" i="0" u="sng"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400" i="0" strike="noStrike" kern="1200" cap="none" spc="0" normalizeH="0" baseline="0" noProof="0" dirty="0">
                <a:ln>
                  <a:noFill/>
                </a:ln>
                <a:solidFill>
                  <a:srgbClr val="000000"/>
                </a:solidFill>
                <a:effectLst/>
                <a:uLnTx/>
                <a:uFillTx/>
                <a:latin typeface="Meiryo" panose="020B0604030504040204" pitchFamily="34" charset="-128"/>
                <a:ea typeface="Meiryo" panose="020B0604030504040204" pitchFamily="34" charset="-128"/>
                <a:cs typeface="+mn-cs"/>
              </a:rPr>
              <a:t>とすることができる</a:t>
            </a:r>
          </a:p>
        </p:txBody>
      </p:sp>
      <p:sp>
        <p:nvSpPr>
          <p:cNvPr id="4" name="正方形/長方形 3">
            <a:extLst>
              <a:ext uri="{FF2B5EF4-FFF2-40B4-BE49-F238E27FC236}">
                <a16:creationId xmlns:a16="http://schemas.microsoft.com/office/drawing/2014/main" id="{875E1AD2-C256-2FE4-5849-38A71CA8FFB6}"/>
              </a:ext>
            </a:extLst>
          </p:cNvPr>
          <p:cNvSpPr/>
          <p:nvPr/>
        </p:nvSpPr>
        <p:spPr>
          <a:xfrm>
            <a:off x="0" y="0"/>
            <a:ext cx="9144000" cy="416560"/>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t>育児休業給付の財政運営</a:t>
            </a:r>
          </a:p>
        </p:txBody>
      </p:sp>
      <p:sp>
        <p:nvSpPr>
          <p:cNvPr id="5" name="スライド番号プレースホルダー 4">
            <a:extLst>
              <a:ext uri="{FF2B5EF4-FFF2-40B4-BE49-F238E27FC236}">
                <a16:creationId xmlns:a16="http://schemas.microsoft.com/office/drawing/2014/main" id="{22F16B09-ADDF-4846-477B-3D0F809375FD}"/>
              </a:ext>
            </a:extLst>
          </p:cNvPr>
          <p:cNvSpPr>
            <a:spLocks noGrp="1"/>
          </p:cNvSpPr>
          <p:nvPr>
            <p:ph type="sldNum" sz="quarter" idx="12"/>
          </p:nvPr>
        </p:nvSpPr>
        <p:spPr/>
        <p:txBody>
          <a:bodyPr/>
          <a:lstStyle/>
          <a:p>
            <a:fld id="{35C33ED6-FC56-45B4-84A9-36DA83A7A0CD}" type="slidenum">
              <a:rPr kumimoji="1" lang="ja-JP" altLang="en-US" sz="1600" smtClean="0">
                <a:solidFill>
                  <a:schemeClr val="tx1"/>
                </a:solidFill>
              </a:rPr>
              <a:t>5</a:t>
            </a:fld>
            <a:endParaRPr kumimoji="1" lang="ja-JP" altLang="en-US" sz="1600">
              <a:solidFill>
                <a:schemeClr val="tx1"/>
              </a:solidFill>
            </a:endParaRPr>
          </a:p>
        </p:txBody>
      </p:sp>
      <p:graphicFrame>
        <p:nvGraphicFramePr>
          <p:cNvPr id="3" name="表 2">
            <a:extLst>
              <a:ext uri="{FF2B5EF4-FFF2-40B4-BE49-F238E27FC236}">
                <a16:creationId xmlns:a16="http://schemas.microsoft.com/office/drawing/2014/main" id="{477DCD79-098D-A9D9-FE4E-376511311653}"/>
              </a:ext>
            </a:extLst>
          </p:cNvPr>
          <p:cNvGraphicFramePr>
            <a:graphicFrameLocks noGrp="1"/>
          </p:cNvGraphicFramePr>
          <p:nvPr/>
        </p:nvGraphicFramePr>
        <p:xfrm>
          <a:off x="302455" y="2360455"/>
          <a:ext cx="8419514" cy="3832021"/>
        </p:xfrm>
        <a:graphic>
          <a:graphicData uri="http://schemas.openxmlformats.org/drawingml/2006/table">
            <a:tbl>
              <a:tblPr/>
              <a:tblGrid>
                <a:gridCol w="971482">
                  <a:extLst>
                    <a:ext uri="{9D8B030D-6E8A-4147-A177-3AD203B41FA5}">
                      <a16:colId xmlns:a16="http://schemas.microsoft.com/office/drawing/2014/main" val="3644977842"/>
                    </a:ext>
                  </a:extLst>
                </a:gridCol>
                <a:gridCol w="883166">
                  <a:extLst>
                    <a:ext uri="{9D8B030D-6E8A-4147-A177-3AD203B41FA5}">
                      <a16:colId xmlns:a16="http://schemas.microsoft.com/office/drawing/2014/main" val="3514065211"/>
                    </a:ext>
                  </a:extLst>
                </a:gridCol>
                <a:gridCol w="809569">
                  <a:extLst>
                    <a:ext uri="{9D8B030D-6E8A-4147-A177-3AD203B41FA5}">
                      <a16:colId xmlns:a16="http://schemas.microsoft.com/office/drawing/2014/main" val="3487132362"/>
                    </a:ext>
                  </a:extLst>
                </a:gridCol>
                <a:gridCol w="809569">
                  <a:extLst>
                    <a:ext uri="{9D8B030D-6E8A-4147-A177-3AD203B41FA5}">
                      <a16:colId xmlns:a16="http://schemas.microsoft.com/office/drawing/2014/main" val="1932150893"/>
                    </a:ext>
                  </a:extLst>
                </a:gridCol>
                <a:gridCol w="809569">
                  <a:extLst>
                    <a:ext uri="{9D8B030D-6E8A-4147-A177-3AD203B41FA5}">
                      <a16:colId xmlns:a16="http://schemas.microsoft.com/office/drawing/2014/main" val="4062282148"/>
                    </a:ext>
                  </a:extLst>
                </a:gridCol>
                <a:gridCol w="824287">
                  <a:extLst>
                    <a:ext uri="{9D8B030D-6E8A-4147-A177-3AD203B41FA5}">
                      <a16:colId xmlns:a16="http://schemas.microsoft.com/office/drawing/2014/main" val="2956561135"/>
                    </a:ext>
                  </a:extLst>
                </a:gridCol>
                <a:gridCol w="827968">
                  <a:extLst>
                    <a:ext uri="{9D8B030D-6E8A-4147-A177-3AD203B41FA5}">
                      <a16:colId xmlns:a16="http://schemas.microsoft.com/office/drawing/2014/main" val="3315013504"/>
                    </a:ext>
                  </a:extLst>
                </a:gridCol>
                <a:gridCol w="827968">
                  <a:extLst>
                    <a:ext uri="{9D8B030D-6E8A-4147-A177-3AD203B41FA5}">
                      <a16:colId xmlns:a16="http://schemas.microsoft.com/office/drawing/2014/main" val="2360584137"/>
                    </a:ext>
                  </a:extLst>
                </a:gridCol>
                <a:gridCol w="827968">
                  <a:extLst>
                    <a:ext uri="{9D8B030D-6E8A-4147-A177-3AD203B41FA5}">
                      <a16:colId xmlns:a16="http://schemas.microsoft.com/office/drawing/2014/main" val="648085463"/>
                    </a:ext>
                  </a:extLst>
                </a:gridCol>
                <a:gridCol w="827968">
                  <a:extLst>
                    <a:ext uri="{9D8B030D-6E8A-4147-A177-3AD203B41FA5}">
                      <a16:colId xmlns:a16="http://schemas.microsoft.com/office/drawing/2014/main" val="3564790974"/>
                    </a:ext>
                  </a:extLst>
                </a:gridCol>
              </a:tblGrid>
              <a:tr h="231518">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rtl="0" fontAlgn="ctr"/>
                      <a:r>
                        <a:rPr lang="zh-TW" altLang="en-US" sz="1000" b="0" i="0" u="none" strike="noStrike">
                          <a:solidFill>
                            <a:srgbClr val="000000"/>
                          </a:solidFill>
                          <a:effectLst/>
                          <a:latin typeface="Meiryo UI" panose="020B0604030504040204" pitchFamily="50" charset="-128"/>
                          <a:ea typeface="Meiryo UI" panose="020B0604030504040204" pitchFamily="50" charset="-128"/>
                        </a:rPr>
                        <a:t>（単位：億円）</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8821385"/>
                  </a:ext>
                </a:extLst>
              </a:tr>
              <a:tr h="222613">
                <a:tc rowSpan="2">
                  <a:txBody>
                    <a:bodyPr/>
                    <a:lstStyle/>
                    <a:p>
                      <a:pPr algn="ct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収支見込</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en-US" altLang="ja-JP" sz="1200" b="0" i="0" u="none" strike="noStrike">
                          <a:solidFill>
                            <a:srgbClr val="000000"/>
                          </a:solidFill>
                          <a:effectLst/>
                          <a:latin typeface="Meiryo UI" panose="020B0604030504040204" pitchFamily="50" charset="-128"/>
                          <a:ea typeface="Meiryo UI" panose="020B0604030504040204" pitchFamily="50" charset="-128"/>
                        </a:rPr>
                        <a:t>2022</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年度</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tc>
                  <a:txBody>
                    <a:bodyPr/>
                    <a:lstStyle/>
                    <a:p>
                      <a:pPr algn="ctr" rtl="0" fontAlgn="b"/>
                      <a:r>
                        <a:rPr lang="en-US" altLang="ja-JP" sz="1200" b="0" i="0" u="none" strike="noStrike">
                          <a:solidFill>
                            <a:srgbClr val="000000"/>
                          </a:solidFill>
                          <a:effectLst/>
                          <a:latin typeface="Meiryo UI" panose="020B0604030504040204" pitchFamily="50" charset="-128"/>
                          <a:ea typeface="Meiryo UI" panose="020B0604030504040204" pitchFamily="50" charset="-128"/>
                        </a:rPr>
                        <a:t>2023</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年度</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tc>
                  <a:txBody>
                    <a:bodyPr/>
                    <a:lstStyle/>
                    <a:p>
                      <a:pPr algn="ctr" rtl="0" fontAlgn="b"/>
                      <a:r>
                        <a:rPr lang="en-US" altLang="ja-JP" sz="1200" b="0" i="0" u="none" strike="noStrike">
                          <a:solidFill>
                            <a:srgbClr val="000000"/>
                          </a:solidFill>
                          <a:effectLst/>
                          <a:latin typeface="Meiryo UI" panose="020B0604030504040204" pitchFamily="50" charset="-128"/>
                          <a:ea typeface="Meiryo UI" panose="020B0604030504040204" pitchFamily="50" charset="-128"/>
                        </a:rPr>
                        <a:t>2024</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年度</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tc>
                  <a:txBody>
                    <a:bodyPr/>
                    <a:lstStyle/>
                    <a:p>
                      <a:pPr algn="ctr" rtl="0" fontAlgn="b"/>
                      <a:r>
                        <a:rPr lang="en-US" altLang="ja-JP" sz="1200" b="0" i="0" u="none" strike="noStrike">
                          <a:solidFill>
                            <a:srgbClr val="000000"/>
                          </a:solidFill>
                          <a:effectLst/>
                          <a:latin typeface="Meiryo UI" panose="020B0604030504040204" pitchFamily="50" charset="-128"/>
                          <a:ea typeface="Meiryo UI" panose="020B0604030504040204" pitchFamily="50" charset="-128"/>
                        </a:rPr>
                        <a:t>2025</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年度</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tc>
                  <a:txBody>
                    <a:bodyPr/>
                    <a:lstStyle/>
                    <a:p>
                      <a:pPr algn="ctr" rtl="0" fontAlgn="b"/>
                      <a:r>
                        <a:rPr lang="en-US" altLang="ja-JP" sz="1200" b="0" i="0" u="none" strike="noStrike">
                          <a:solidFill>
                            <a:srgbClr val="000000"/>
                          </a:solidFill>
                          <a:effectLst/>
                          <a:latin typeface="Meiryo UI" panose="020B0604030504040204" pitchFamily="50" charset="-128"/>
                          <a:ea typeface="Meiryo UI" panose="020B0604030504040204" pitchFamily="50" charset="-128"/>
                        </a:rPr>
                        <a:t>2026</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年度</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tc>
                  <a:txBody>
                    <a:bodyPr/>
                    <a:lstStyle/>
                    <a:p>
                      <a:pPr algn="ctr" rtl="0" fontAlgn="b"/>
                      <a:r>
                        <a:rPr lang="en-US" altLang="ja-JP" sz="1200" b="0" i="0" u="none" strike="noStrike">
                          <a:solidFill>
                            <a:srgbClr val="000000"/>
                          </a:solidFill>
                          <a:effectLst/>
                          <a:latin typeface="Meiryo UI" panose="020B0604030504040204" pitchFamily="50" charset="-128"/>
                          <a:ea typeface="Meiryo UI" panose="020B0604030504040204" pitchFamily="50" charset="-128"/>
                        </a:rPr>
                        <a:t>2027</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年度</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tc>
                  <a:txBody>
                    <a:bodyPr/>
                    <a:lstStyle/>
                    <a:p>
                      <a:pPr algn="ctr" rtl="0" fontAlgn="b"/>
                      <a:r>
                        <a:rPr lang="en-US" altLang="ja-JP" sz="1200" b="0" i="0" u="none" strike="noStrike">
                          <a:solidFill>
                            <a:srgbClr val="000000"/>
                          </a:solidFill>
                          <a:effectLst/>
                          <a:latin typeface="Meiryo UI" panose="020B0604030504040204" pitchFamily="50" charset="-128"/>
                          <a:ea typeface="Meiryo UI" panose="020B0604030504040204" pitchFamily="50" charset="-128"/>
                        </a:rPr>
                        <a:t>2028</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年度</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tc>
                  <a:txBody>
                    <a:bodyPr/>
                    <a:lstStyle/>
                    <a:p>
                      <a:pPr algn="ctr" rtl="0" fontAlgn="b"/>
                      <a:r>
                        <a:rPr lang="en-US" altLang="ja-JP" sz="1200" b="0" i="0" u="none" strike="noStrike">
                          <a:solidFill>
                            <a:srgbClr val="000000"/>
                          </a:solidFill>
                          <a:effectLst/>
                          <a:latin typeface="Meiryo UI" panose="020B0604030504040204" pitchFamily="50" charset="-128"/>
                          <a:ea typeface="Meiryo UI" panose="020B0604030504040204" pitchFamily="50" charset="-128"/>
                        </a:rPr>
                        <a:t>2029</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年度</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tc>
                  <a:txBody>
                    <a:bodyPr/>
                    <a:lstStyle/>
                    <a:p>
                      <a:pPr algn="ctr" rtl="0" fontAlgn="b"/>
                      <a:r>
                        <a:rPr lang="en-US" altLang="ja-JP" sz="1200" b="0" i="0" u="none" strike="noStrike">
                          <a:solidFill>
                            <a:srgbClr val="000000"/>
                          </a:solidFill>
                          <a:effectLst/>
                          <a:latin typeface="Meiryo UI" panose="020B0604030504040204" pitchFamily="50" charset="-128"/>
                          <a:ea typeface="Meiryo UI" panose="020B0604030504040204" pitchFamily="50" charset="-128"/>
                        </a:rPr>
                        <a:t>2030</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年度</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ECFF"/>
                    </a:solidFill>
                  </a:tcPr>
                </a:tc>
                <a:extLst>
                  <a:ext uri="{0D108BD9-81ED-4DB2-BD59-A6C34878D82A}">
                    <a16:rowId xmlns:a16="http://schemas.microsoft.com/office/drawing/2014/main" val="2099829553"/>
                  </a:ext>
                </a:extLst>
              </a:tr>
              <a:tr h="293080">
                <a:tc vMerge="1">
                  <a:txBody>
                    <a:bodyPr/>
                    <a:lstStyle/>
                    <a:p>
                      <a:endParaRPr kumimoji="1" lang="ja-JP" altLang="en-US"/>
                    </a:p>
                  </a:txBody>
                  <a:tcPr/>
                </a:tc>
                <a:tc>
                  <a:txBody>
                    <a:bodyPr/>
                    <a:lstStyle/>
                    <a:p>
                      <a:pPr algn="ctr" rtl="0" fontAlgn="b"/>
                      <a:r>
                        <a:rPr lang="ja-JP" altLang="en-US" sz="1000" b="0" i="0" u="none" strike="noStrike">
                          <a:solidFill>
                            <a:srgbClr val="000000"/>
                          </a:solidFill>
                          <a:effectLst/>
                          <a:latin typeface="Meiryo UI" panose="020B0604030504040204" pitchFamily="50" charset="-128"/>
                          <a:ea typeface="Meiryo UI" panose="020B0604030504040204" pitchFamily="50" charset="-128"/>
                        </a:rPr>
                        <a:t>（決算）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ja-JP" altLang="en-US" sz="1000" b="0" i="0" u="none" strike="noStrike">
                          <a:solidFill>
                            <a:srgbClr val="000000"/>
                          </a:solidFill>
                          <a:effectLst/>
                          <a:latin typeface="Meiryo UI" panose="020B0604030504040204" pitchFamily="50" charset="-128"/>
                          <a:ea typeface="Meiryo UI" panose="020B0604030504040204" pitchFamily="50" charset="-128"/>
                        </a:rPr>
                        <a:t>（予算）</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ja-JP" altLang="en-US" sz="1000" b="0" i="0" u="none" strike="noStrike">
                          <a:solidFill>
                            <a:srgbClr val="000000"/>
                          </a:solidFill>
                          <a:effectLst/>
                          <a:latin typeface="Meiryo UI" panose="020B0604030504040204" pitchFamily="50" charset="-128"/>
                          <a:ea typeface="Meiryo UI" panose="020B0604030504040204" pitchFamily="50" charset="-128"/>
                        </a:rPr>
                        <a:t>（見込）</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ja-JP" altLang="en-US" sz="1000" b="0" i="0" u="none" strike="noStrike">
                          <a:solidFill>
                            <a:srgbClr val="000000"/>
                          </a:solidFill>
                          <a:effectLst/>
                          <a:latin typeface="Meiryo UI" panose="020B0604030504040204" pitchFamily="50" charset="-128"/>
                          <a:ea typeface="Meiryo UI" panose="020B0604030504040204" pitchFamily="50" charset="-128"/>
                        </a:rPr>
                        <a:t>（見込）</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ja-JP" altLang="en-US" sz="1000" b="0" i="0" u="none" strike="noStrike">
                          <a:solidFill>
                            <a:srgbClr val="000000"/>
                          </a:solidFill>
                          <a:effectLst/>
                          <a:latin typeface="Meiryo UI" panose="020B0604030504040204" pitchFamily="50" charset="-128"/>
                          <a:ea typeface="Meiryo UI" panose="020B0604030504040204" pitchFamily="50" charset="-128"/>
                        </a:rPr>
                        <a:t>（見込）</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ja-JP" altLang="en-US" sz="1000" b="0" i="0" u="none" strike="noStrike">
                          <a:solidFill>
                            <a:srgbClr val="000000"/>
                          </a:solidFill>
                          <a:effectLst/>
                          <a:latin typeface="Meiryo UI" panose="020B0604030504040204" pitchFamily="50" charset="-128"/>
                          <a:ea typeface="Meiryo UI" panose="020B0604030504040204" pitchFamily="50" charset="-128"/>
                        </a:rPr>
                        <a:t>（見込）</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ja-JP" altLang="en-US" sz="1000" b="0" i="0" u="none" strike="noStrike">
                          <a:solidFill>
                            <a:srgbClr val="000000"/>
                          </a:solidFill>
                          <a:effectLst/>
                          <a:latin typeface="Meiryo UI" panose="020B0604030504040204" pitchFamily="50" charset="-128"/>
                          <a:ea typeface="Meiryo UI" panose="020B0604030504040204" pitchFamily="50" charset="-128"/>
                        </a:rPr>
                        <a:t>（見込）</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ja-JP" altLang="en-US" sz="1000" b="0" i="0" u="none" strike="noStrike">
                          <a:solidFill>
                            <a:srgbClr val="000000"/>
                          </a:solidFill>
                          <a:effectLst/>
                          <a:latin typeface="Meiryo UI" panose="020B0604030504040204" pitchFamily="50" charset="-128"/>
                          <a:ea typeface="Meiryo UI" panose="020B0604030504040204" pitchFamily="50" charset="-128"/>
                        </a:rPr>
                        <a:t>（見込）</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tc>
                  <a:txBody>
                    <a:bodyPr/>
                    <a:lstStyle/>
                    <a:p>
                      <a:pPr algn="ctr" rtl="0" fontAlgn="b"/>
                      <a:r>
                        <a:rPr lang="ja-JP" altLang="en-US" sz="1000" b="0" i="0" u="none" strike="noStrike">
                          <a:solidFill>
                            <a:srgbClr val="000000"/>
                          </a:solidFill>
                          <a:effectLst/>
                          <a:latin typeface="Meiryo UI" panose="020B0604030504040204" pitchFamily="50" charset="-128"/>
                          <a:ea typeface="Meiryo UI" panose="020B0604030504040204" pitchFamily="50" charset="-128"/>
                        </a:rPr>
                        <a:t>（見込）</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ECFF"/>
                    </a:solidFill>
                  </a:tcPr>
                </a:tc>
                <a:extLst>
                  <a:ext uri="{0D108BD9-81ED-4DB2-BD59-A6C34878D82A}">
                    <a16:rowId xmlns:a16="http://schemas.microsoft.com/office/drawing/2014/main" val="2344926573"/>
                  </a:ext>
                </a:extLst>
              </a:tr>
              <a:tr h="382895">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収入</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7,898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7,999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9,376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9,463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9,536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9,596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11,716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11,749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9,708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0225664"/>
                  </a:ext>
                </a:extLst>
              </a:tr>
              <a:tr h="382895">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支出</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7,117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7,780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8,710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9,401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9,985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10,465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10,839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11,107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11,360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929209"/>
                  </a:ext>
                </a:extLst>
              </a:tr>
              <a:tr h="382895">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差引剰余</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780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666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en-US" altLang="ja-JP" sz="1100" b="0" i="0" u="none" strike="noStrike">
                          <a:solidFill>
                            <a:srgbClr val="000000"/>
                          </a:solidFill>
                          <a:effectLst/>
                          <a:latin typeface="Meiryo UI" panose="020B0604030504040204" pitchFamily="50" charset="-128"/>
                          <a:ea typeface="Meiryo UI" panose="020B0604030504040204" pitchFamily="50" charset="-128"/>
                        </a:rPr>
                        <a:t>449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en-US" altLang="ja-JP" sz="1100" b="0" i="0" u="none" strike="noStrike">
                          <a:solidFill>
                            <a:srgbClr val="000000"/>
                          </a:solidFill>
                          <a:effectLst/>
                          <a:latin typeface="Meiryo UI" panose="020B0604030504040204" pitchFamily="50" charset="-128"/>
                          <a:ea typeface="Meiryo UI" panose="020B0604030504040204" pitchFamily="50" charset="-128"/>
                        </a:rPr>
                        <a:t>869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r>
                        <a:rPr lang="en-US" altLang="ja-JP" sz="1100" b="0" i="0" u="none" strike="noStrike">
                          <a:solidFill>
                            <a:srgbClr val="000000"/>
                          </a:solidFill>
                          <a:effectLst/>
                          <a:latin typeface="Meiryo UI" panose="020B0604030504040204" pitchFamily="50" charset="-128"/>
                          <a:ea typeface="Meiryo UI" panose="020B0604030504040204" pitchFamily="50" charset="-128"/>
                        </a:rPr>
                        <a:t>1,652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2044449"/>
                  </a:ext>
                </a:extLst>
              </a:tr>
              <a:tr h="382895">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資金残高</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3,090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3,309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3,975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4,037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3,588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2,719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3,596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4,237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2,585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94584480"/>
                  </a:ext>
                </a:extLst>
              </a:tr>
              <a:tr h="211209">
                <a:tc>
                  <a:txBody>
                    <a:bodyPr/>
                    <a:lstStyle/>
                    <a:p>
                      <a:pPr algn="ctr" rtl="0"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51170127"/>
                  </a:ext>
                </a:extLst>
              </a:tr>
              <a:tr h="374311">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保険料率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a:solidFill>
                            <a:srgbClr val="000000"/>
                          </a:solidFill>
                          <a:effectLst/>
                          <a:latin typeface="Meiryo UI" panose="020B0604030504040204" pitchFamily="50" charset="-128"/>
                          <a:ea typeface="Meiryo UI" panose="020B0604030504040204" pitchFamily="50" charset="-128"/>
                        </a:rPr>
                        <a:t>0.4%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a:solidFill>
                            <a:srgbClr val="000000"/>
                          </a:solidFill>
                          <a:effectLst/>
                          <a:latin typeface="Meiryo UI" panose="020B0604030504040204" pitchFamily="50" charset="-128"/>
                          <a:ea typeface="Meiryo UI" panose="020B0604030504040204" pitchFamily="50" charset="-128"/>
                        </a:rPr>
                        <a:t>0.4%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a:solidFill>
                            <a:srgbClr val="000000"/>
                          </a:solidFill>
                          <a:effectLst/>
                          <a:latin typeface="Meiryo UI" panose="020B0604030504040204" pitchFamily="50" charset="-128"/>
                          <a:ea typeface="Meiryo UI" panose="020B0604030504040204" pitchFamily="50" charset="-128"/>
                        </a:rPr>
                        <a:t>0.4%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a:solidFill>
                            <a:srgbClr val="000000"/>
                          </a:solidFill>
                          <a:effectLst/>
                          <a:latin typeface="Meiryo UI" panose="020B0604030504040204" pitchFamily="50" charset="-128"/>
                          <a:ea typeface="Meiryo UI" panose="020B0604030504040204" pitchFamily="50" charset="-128"/>
                        </a:rPr>
                        <a:t>0.4%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a:solidFill>
                            <a:srgbClr val="000000"/>
                          </a:solidFill>
                          <a:effectLst/>
                          <a:latin typeface="Meiryo UI" panose="020B0604030504040204" pitchFamily="50" charset="-128"/>
                          <a:ea typeface="Meiryo UI" panose="020B0604030504040204" pitchFamily="50" charset="-128"/>
                        </a:rPr>
                        <a:t>0.4%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a:solidFill>
                            <a:srgbClr val="000000"/>
                          </a:solidFill>
                          <a:effectLst/>
                          <a:latin typeface="Meiryo UI" panose="020B0604030504040204" pitchFamily="50" charset="-128"/>
                          <a:ea typeface="Meiryo UI" panose="020B0604030504040204" pitchFamily="50" charset="-128"/>
                        </a:rPr>
                        <a:t>0.5%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a:solidFill>
                            <a:srgbClr val="000000"/>
                          </a:solidFill>
                          <a:effectLst/>
                          <a:latin typeface="Meiryo UI" panose="020B0604030504040204" pitchFamily="50" charset="-128"/>
                          <a:ea typeface="Meiryo UI" panose="020B0604030504040204" pitchFamily="50" charset="-128"/>
                        </a:rPr>
                        <a:t>0.5%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100" b="0" i="0" u="none" strike="noStrike">
                          <a:solidFill>
                            <a:srgbClr val="000000"/>
                          </a:solidFill>
                          <a:effectLst/>
                          <a:latin typeface="Meiryo UI" panose="020B0604030504040204" pitchFamily="50" charset="-128"/>
                          <a:ea typeface="Meiryo UI" panose="020B0604030504040204" pitchFamily="50" charset="-128"/>
                        </a:rPr>
                        <a:t>0.4%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3501384"/>
                  </a:ext>
                </a:extLst>
              </a:tr>
              <a:tr h="373606">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国庫負担</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rtl="0"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１</a:t>
                      </a:r>
                      <a:r>
                        <a:rPr lang="en-US" altLang="ja-JP" sz="1100" b="0" i="0" u="none" strike="noStrike">
                          <a:solidFill>
                            <a:srgbClr val="000000"/>
                          </a:solidFill>
                          <a:effectLst/>
                          <a:latin typeface="Meiryo UI" panose="020B0604030504040204" pitchFamily="50" charset="-128"/>
                          <a:ea typeface="Meiryo UI" panose="020B0604030504040204" pitchFamily="50" charset="-128"/>
                        </a:rPr>
                        <a:t>/80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１</a:t>
                      </a:r>
                      <a:r>
                        <a:rPr lang="en-US" altLang="ja-JP" sz="1100" b="0" i="0" u="none" strike="noStrike">
                          <a:solidFill>
                            <a:srgbClr val="000000"/>
                          </a:solidFill>
                          <a:effectLst/>
                          <a:latin typeface="Meiryo UI" panose="020B0604030504040204" pitchFamily="50" charset="-128"/>
                          <a:ea typeface="Meiryo UI" panose="020B0604030504040204" pitchFamily="50" charset="-128"/>
                        </a:rPr>
                        <a:t>/80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1100" b="0" i="0" u="none" strike="noStrike">
                          <a:solidFill>
                            <a:srgbClr val="000000"/>
                          </a:solidFill>
                          <a:effectLst/>
                          <a:latin typeface="Meiryo UI" panose="020B0604030504040204" pitchFamily="50" charset="-128"/>
                          <a:ea typeface="Meiryo UI" panose="020B0604030504040204" pitchFamily="50" charset="-128"/>
                        </a:rPr>
                        <a:t>１</a:t>
                      </a: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r>
                        <a:rPr lang="ja-JP" altLang="en-US" sz="1100" b="0" i="0" u="none" strike="noStrike">
                          <a:solidFill>
                            <a:srgbClr val="000000"/>
                          </a:solidFill>
                          <a:effectLst/>
                          <a:latin typeface="Meiryo UI" panose="020B0604030504040204" pitchFamily="50" charset="-128"/>
                          <a:ea typeface="Meiryo UI" panose="020B0604030504040204" pitchFamily="50" charset="-128"/>
                        </a:rPr>
                        <a:t>８</a:t>
                      </a: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2669619"/>
                  </a:ext>
                </a:extLst>
              </a:tr>
              <a:tr h="211209">
                <a:tc>
                  <a:txBody>
                    <a:bodyPr/>
                    <a:lstStyle/>
                    <a:p>
                      <a:pPr algn="ctr" rtl="0" fontAlgn="ct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12914243"/>
                  </a:ext>
                </a:extLst>
              </a:tr>
              <a:tr h="382895">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弾力倍率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algn="ct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1.41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rtl="0"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849119312"/>
                  </a:ext>
                </a:extLst>
              </a:tr>
            </a:tbl>
          </a:graphicData>
        </a:graphic>
      </p:graphicFrame>
      <p:sp>
        <p:nvSpPr>
          <p:cNvPr id="6" name="正方形/長方形 5">
            <a:extLst>
              <a:ext uri="{FF2B5EF4-FFF2-40B4-BE49-F238E27FC236}">
                <a16:creationId xmlns:a16="http://schemas.microsoft.com/office/drawing/2014/main" id="{BFE0DAC8-6BE9-1C11-126F-570BB71CED73}"/>
              </a:ext>
            </a:extLst>
          </p:cNvPr>
          <p:cNvSpPr/>
          <p:nvPr/>
        </p:nvSpPr>
        <p:spPr>
          <a:xfrm>
            <a:off x="302455" y="6187899"/>
            <a:ext cx="8712968" cy="646331"/>
          </a:xfrm>
          <a:prstGeom prst="rect">
            <a:avLst/>
          </a:prstGeom>
        </p:spPr>
        <p:txBody>
          <a:bodyPr wrap="square">
            <a:spAutoFit/>
          </a:bodyPr>
          <a:lstStyle/>
          <a:p>
            <a:pPr marR="0" lvl="0" algn="l" defTabSz="914400" rtl="0" eaLnBrk="1" fontAlgn="auto" latinLnBrk="0" hangingPunct="1">
              <a:spcAft>
                <a:spcPts val="0"/>
              </a:spcAft>
              <a:buClrTx/>
              <a:buSzTx/>
              <a:buFontTx/>
              <a:buNone/>
              <a:tabLst/>
              <a:defRPr/>
            </a:pPr>
            <a:r>
              <a:rPr kumimoji="1" lang="ja-JP" altLang="en-US" sz="900">
                <a:solidFill>
                  <a:prstClr val="black"/>
                </a:solidFill>
                <a:latin typeface="メイリオ"/>
                <a:ea typeface="メイリオ"/>
              </a:rPr>
              <a:t>注１：</a:t>
            </a:r>
            <a:r>
              <a:rPr kumimoji="1" lang="ja-JP" altLang="en-US" sz="900" b="0" i="0" u="none" strike="noStrike" kern="1200" cap="none" spc="0" normalizeH="0" baseline="0" noProof="0">
                <a:ln>
                  <a:noFill/>
                </a:ln>
                <a:solidFill>
                  <a:prstClr val="black"/>
                </a:solidFill>
                <a:effectLst/>
                <a:uLnTx/>
                <a:uFillTx/>
                <a:latin typeface="メイリオ"/>
                <a:ea typeface="メイリオ"/>
                <a:cs typeface="+mn-cs"/>
              </a:rPr>
              <a:t>支出については、</a:t>
            </a:r>
            <a:r>
              <a:rPr kumimoji="1" lang="en-US" altLang="ja-JP" sz="900">
                <a:solidFill>
                  <a:prstClr val="black"/>
                </a:solidFill>
                <a:latin typeface="メイリオ"/>
                <a:ea typeface="メイリオ"/>
              </a:rPr>
              <a:t>2022</a:t>
            </a:r>
            <a:r>
              <a:rPr kumimoji="1" lang="ja-JP" altLang="en-US" sz="900" b="0" i="0" u="none" strike="noStrike" kern="1200" cap="none" spc="0" normalizeH="0" baseline="0" noProof="0">
                <a:ln>
                  <a:noFill/>
                </a:ln>
                <a:solidFill>
                  <a:prstClr val="black"/>
                </a:solidFill>
                <a:effectLst/>
                <a:uLnTx/>
                <a:uFillTx/>
                <a:latin typeface="メイリオ"/>
                <a:ea typeface="メイリオ"/>
                <a:cs typeface="+mn-cs"/>
              </a:rPr>
              <a:t>年度決算をベースに、「こども未来戦略方針」において男性育休の取得促進などが掲げられたことなどを加味して試算。</a:t>
            </a:r>
            <a:endParaRPr kumimoji="1" lang="en-US" altLang="ja-JP" sz="900" b="0" i="0" u="none" strike="noStrike" kern="1200" cap="none" spc="0" normalizeH="0" baseline="0" noProof="0">
              <a:ln>
                <a:noFill/>
              </a:ln>
              <a:solidFill>
                <a:prstClr val="black"/>
              </a:solidFill>
              <a:effectLst/>
              <a:uLnTx/>
              <a:uFillTx/>
              <a:latin typeface="メイリオ"/>
              <a:ea typeface="メイリオ"/>
              <a:cs typeface="+mn-cs"/>
            </a:endParaRPr>
          </a:p>
          <a:p>
            <a:pPr marR="0" lvl="0" algn="l" defTabSz="914400" rtl="0" eaLnBrk="1" fontAlgn="auto" latinLnBrk="0" hangingPunct="1">
              <a:spcAft>
                <a:spcPts val="0"/>
              </a:spcAft>
              <a:buClrTx/>
              <a:buSzTx/>
              <a:buFontTx/>
              <a:buNone/>
              <a:tabLst/>
              <a:defRPr/>
            </a:pPr>
            <a:r>
              <a:rPr kumimoji="1" lang="ja-JP" altLang="en-US" sz="900">
                <a:solidFill>
                  <a:prstClr val="black"/>
                </a:solidFill>
                <a:latin typeface="メイリオ"/>
                <a:ea typeface="メイリオ"/>
              </a:rPr>
              <a:t>注２：</a:t>
            </a:r>
            <a:r>
              <a:rPr kumimoji="1" lang="ja-JP" altLang="en-US" sz="900" b="0" i="0" u="none" strike="noStrike" kern="1200" cap="none" spc="0" normalizeH="0" baseline="0" noProof="0">
                <a:ln>
                  <a:noFill/>
                </a:ln>
                <a:solidFill>
                  <a:prstClr val="black"/>
                </a:solidFill>
                <a:effectLst/>
                <a:uLnTx/>
                <a:uFillTx/>
                <a:latin typeface="メイリオ"/>
                <a:ea typeface="メイリオ"/>
                <a:cs typeface="+mn-cs"/>
              </a:rPr>
              <a:t>弾力倍率が「</a:t>
            </a:r>
            <a:r>
              <a:rPr kumimoji="1" lang="en-US" altLang="ja-JP" sz="900" b="0" i="0" u="none" strike="noStrike" kern="1200" cap="none" spc="0" normalizeH="0" baseline="0" noProof="0">
                <a:ln>
                  <a:noFill/>
                </a:ln>
                <a:solidFill>
                  <a:prstClr val="black"/>
                </a:solidFill>
                <a:effectLst/>
                <a:uLnTx/>
                <a:uFillTx/>
                <a:latin typeface="メイリオ"/>
                <a:ea typeface="メイリオ"/>
                <a:cs typeface="+mn-cs"/>
              </a:rPr>
              <a:t>1.2</a:t>
            </a:r>
            <a:r>
              <a:rPr kumimoji="1" lang="ja-JP" altLang="en-US" sz="900" b="0" i="0" u="none" strike="noStrike" kern="1200" cap="none" spc="0" normalizeH="0" baseline="0" noProof="0">
                <a:ln>
                  <a:noFill/>
                </a:ln>
                <a:solidFill>
                  <a:prstClr val="black"/>
                </a:solidFill>
                <a:effectLst/>
                <a:uLnTx/>
                <a:uFillTx/>
                <a:latin typeface="メイリオ"/>
                <a:ea typeface="メイリオ"/>
                <a:cs typeface="+mn-cs"/>
              </a:rPr>
              <a:t>」を超えた場合、本資料では、機械的に、雇用保険料率を</a:t>
            </a:r>
            <a:r>
              <a:rPr kumimoji="1" lang="en-US" altLang="ja-JP" sz="900" b="0" i="0" u="none" strike="noStrike" kern="1200" cap="none" spc="0" normalizeH="0" baseline="0" noProof="0">
                <a:ln>
                  <a:noFill/>
                </a:ln>
                <a:solidFill>
                  <a:prstClr val="black"/>
                </a:solidFill>
                <a:effectLst/>
                <a:uLnTx/>
                <a:uFillTx/>
                <a:latin typeface="メイリオ"/>
                <a:ea typeface="メイリオ"/>
                <a:cs typeface="+mn-cs"/>
              </a:rPr>
              <a:t>0.4</a:t>
            </a:r>
            <a:r>
              <a:rPr kumimoji="1" lang="ja-JP" altLang="en-US" sz="900" b="0" i="0" u="none" strike="noStrike" kern="1200" cap="none" spc="0" normalizeH="0" baseline="0" noProof="0">
                <a:ln>
                  <a:noFill/>
                </a:ln>
                <a:solidFill>
                  <a:prstClr val="black"/>
                </a:solidFill>
                <a:effectLst/>
                <a:uLnTx/>
                <a:uFillTx/>
                <a:latin typeface="メイリオ"/>
                <a:ea typeface="メイリオ"/>
                <a:cs typeface="+mn-cs"/>
              </a:rPr>
              <a:t>％としている。</a:t>
            </a:r>
            <a:endParaRPr kumimoji="1" lang="en-US" altLang="ja-JP" sz="900" b="0" i="0" u="none" strike="noStrike" kern="1200" cap="none" spc="0" normalizeH="0" baseline="0" noProof="0">
              <a:ln>
                <a:noFill/>
              </a:ln>
              <a:solidFill>
                <a:prstClr val="black"/>
              </a:solidFill>
              <a:effectLst/>
              <a:uLnTx/>
              <a:uFillTx/>
              <a:latin typeface="メイリオ"/>
              <a:ea typeface="メイリオ"/>
              <a:cs typeface="+mn-cs"/>
            </a:endParaRPr>
          </a:p>
          <a:p>
            <a:pPr marR="0" lvl="0" algn="l" defTabSz="914400" rtl="0" eaLnBrk="1" fontAlgn="auto" latinLnBrk="0" hangingPunct="1">
              <a:spcAft>
                <a:spcPts val="0"/>
              </a:spcAft>
              <a:buClrTx/>
              <a:buSzTx/>
              <a:buFontTx/>
              <a:buNone/>
              <a:tabLst/>
              <a:defRPr/>
            </a:pPr>
            <a:r>
              <a:rPr kumimoji="1" lang="ja-JP" altLang="en-US" sz="900">
                <a:solidFill>
                  <a:prstClr val="black"/>
                </a:solidFill>
                <a:latin typeface="メイリオ"/>
                <a:ea typeface="メイリオ"/>
              </a:rPr>
              <a:t>注３：</a:t>
            </a:r>
            <a:r>
              <a:rPr kumimoji="1" lang="ja-JP" altLang="en-US" sz="900" b="0" i="0" u="none" strike="noStrike" kern="1200" cap="none" spc="0" normalizeH="0" baseline="0" noProof="0">
                <a:ln>
                  <a:noFill/>
                </a:ln>
                <a:solidFill>
                  <a:prstClr val="black"/>
                </a:solidFill>
                <a:effectLst/>
                <a:uLnTx/>
                <a:uFillTx/>
                <a:latin typeface="メイリオ"/>
                <a:ea typeface="メイリオ"/>
                <a:cs typeface="+mn-cs"/>
              </a:rPr>
              <a:t>適用拡大（</a:t>
            </a:r>
            <a:r>
              <a:rPr kumimoji="1" lang="en-US" altLang="ja-JP" sz="900">
                <a:solidFill>
                  <a:prstClr val="black"/>
                </a:solidFill>
                <a:latin typeface="メイリオ"/>
                <a:ea typeface="メイリオ"/>
              </a:rPr>
              <a:t>2028</a:t>
            </a:r>
            <a:r>
              <a:rPr kumimoji="1" lang="ja-JP" altLang="en-US" sz="900" b="0" i="0" u="none" strike="noStrike" kern="1200" cap="none" spc="0" normalizeH="0" baseline="0" noProof="0">
                <a:ln>
                  <a:noFill/>
                </a:ln>
                <a:solidFill>
                  <a:prstClr val="black"/>
                </a:solidFill>
                <a:effectLst/>
                <a:uLnTx/>
                <a:uFillTx/>
                <a:latin typeface="メイリオ"/>
                <a:ea typeface="メイリオ"/>
                <a:cs typeface="+mn-cs"/>
              </a:rPr>
              <a:t>年</a:t>
            </a:r>
            <a:r>
              <a:rPr kumimoji="1" lang="en-US" altLang="ja-JP" sz="900" b="0" i="0" u="none" strike="noStrike" kern="1200" cap="none" spc="0" normalizeH="0" baseline="0" noProof="0">
                <a:ln>
                  <a:noFill/>
                </a:ln>
                <a:solidFill>
                  <a:prstClr val="black"/>
                </a:solidFill>
                <a:effectLst/>
                <a:uLnTx/>
                <a:uFillTx/>
                <a:latin typeface="メイリオ"/>
                <a:ea typeface="メイリオ"/>
                <a:cs typeface="+mn-cs"/>
              </a:rPr>
              <a:t>10</a:t>
            </a:r>
            <a:r>
              <a:rPr kumimoji="1" lang="ja-JP" altLang="en-US" sz="900" b="0" i="0" u="none" strike="noStrike" kern="1200" cap="none" spc="0" normalizeH="0" baseline="0" noProof="0">
                <a:ln>
                  <a:noFill/>
                </a:ln>
                <a:solidFill>
                  <a:prstClr val="black"/>
                </a:solidFill>
                <a:effectLst/>
                <a:uLnTx/>
                <a:uFillTx/>
                <a:latin typeface="メイリオ"/>
                <a:ea typeface="メイリオ"/>
                <a:cs typeface="+mn-cs"/>
              </a:rPr>
              <a:t>月施行を想定）に伴う収入・支出の影響額については、計上していない。</a:t>
            </a:r>
            <a:endParaRPr kumimoji="1" lang="en-US" altLang="ja-JP" sz="900" b="0" i="0" u="none" strike="noStrike" kern="1200" cap="none" spc="0" normalizeH="0" baseline="0" noProof="0">
              <a:ln>
                <a:noFill/>
              </a:ln>
              <a:solidFill>
                <a:prstClr val="black"/>
              </a:solidFill>
              <a:effectLst/>
              <a:uLnTx/>
              <a:uFillTx/>
              <a:latin typeface="メイリオ"/>
              <a:ea typeface="メイリオ"/>
              <a:cs typeface="+mn-cs"/>
            </a:endParaRPr>
          </a:p>
          <a:p>
            <a:pPr defTabSz="914400">
              <a:defRPr/>
            </a:pPr>
            <a:r>
              <a:rPr kumimoji="1" lang="ja-JP" altLang="en-US" sz="900">
                <a:solidFill>
                  <a:srgbClr val="000000"/>
                </a:solidFill>
                <a:latin typeface="メイリオ"/>
                <a:ea typeface="メイリオ"/>
              </a:rPr>
              <a:t>出典：厚生労働省「第</a:t>
            </a:r>
            <a:r>
              <a:rPr kumimoji="1" lang="en-US" altLang="ja-JP" sz="900">
                <a:solidFill>
                  <a:srgbClr val="000000"/>
                </a:solidFill>
                <a:latin typeface="メイリオ"/>
                <a:ea typeface="メイリオ"/>
              </a:rPr>
              <a:t>190</a:t>
            </a:r>
            <a:r>
              <a:rPr kumimoji="1" lang="ja-JP" altLang="en-US" sz="900">
                <a:solidFill>
                  <a:srgbClr val="000000"/>
                </a:solidFill>
                <a:latin typeface="メイリオ"/>
                <a:ea typeface="メイリオ"/>
              </a:rPr>
              <a:t>回雇用保険部会資料」（</a:t>
            </a:r>
            <a:r>
              <a:rPr kumimoji="1" lang="en-US" altLang="ja-JP" sz="900">
                <a:solidFill>
                  <a:srgbClr val="000000"/>
                </a:solidFill>
                <a:latin typeface="メイリオ"/>
                <a:ea typeface="メイリオ"/>
              </a:rPr>
              <a:t>2023</a:t>
            </a:r>
            <a:r>
              <a:rPr kumimoji="1" lang="ja-JP" altLang="en-US" sz="900">
                <a:solidFill>
                  <a:srgbClr val="000000"/>
                </a:solidFill>
                <a:latin typeface="メイリオ"/>
                <a:ea typeface="メイリオ"/>
              </a:rPr>
              <a:t>年</a:t>
            </a:r>
            <a:r>
              <a:rPr kumimoji="1" lang="en-US" altLang="ja-JP" sz="900">
                <a:solidFill>
                  <a:srgbClr val="000000"/>
                </a:solidFill>
                <a:latin typeface="メイリオ"/>
                <a:ea typeface="メイリオ"/>
              </a:rPr>
              <a:t>12</a:t>
            </a:r>
            <a:r>
              <a:rPr kumimoji="1" lang="ja-JP" altLang="en-US" sz="900">
                <a:solidFill>
                  <a:srgbClr val="000000"/>
                </a:solidFill>
                <a:latin typeface="メイリオ"/>
                <a:ea typeface="メイリオ"/>
              </a:rPr>
              <a:t>月</a:t>
            </a:r>
            <a:r>
              <a:rPr kumimoji="1" lang="en-US" altLang="ja-JP" sz="900">
                <a:solidFill>
                  <a:srgbClr val="000000"/>
                </a:solidFill>
                <a:latin typeface="メイリオ"/>
                <a:ea typeface="メイリオ"/>
              </a:rPr>
              <a:t>21</a:t>
            </a:r>
            <a:r>
              <a:rPr kumimoji="1" lang="ja-JP" altLang="en-US" sz="900">
                <a:solidFill>
                  <a:srgbClr val="000000"/>
                </a:solidFill>
                <a:latin typeface="メイリオ"/>
                <a:ea typeface="メイリオ"/>
              </a:rPr>
              <a:t>日）</a:t>
            </a:r>
            <a:endParaRPr kumimoji="1" lang="ja-JP" altLang="ja-JP" sz="900" b="0" i="0" u="none" strike="noStrike" kern="1200" cap="none" spc="0" normalizeH="0" baseline="0" noProof="0">
              <a:ln>
                <a:noFill/>
              </a:ln>
              <a:solidFill>
                <a:prstClr val="black"/>
              </a:solidFill>
              <a:effectLst/>
              <a:uLnTx/>
              <a:uFillTx/>
              <a:latin typeface="Arial" panose="020B0604020202020204" pitchFamily="34" charset="0"/>
              <a:ea typeface="ＭＳ Ｐゴシック" pitchFamily="50" charset="-128"/>
              <a:cs typeface="+mn-cs"/>
            </a:endParaRPr>
          </a:p>
        </p:txBody>
      </p:sp>
      <p:sp>
        <p:nvSpPr>
          <p:cNvPr id="23" name="テキスト ボックス 22">
            <a:extLst>
              <a:ext uri="{FF2B5EF4-FFF2-40B4-BE49-F238E27FC236}">
                <a16:creationId xmlns:a16="http://schemas.microsoft.com/office/drawing/2014/main" id="{D66BB519-5883-0B30-9C61-0042C5A8E8CC}"/>
              </a:ext>
            </a:extLst>
          </p:cNvPr>
          <p:cNvSpPr txBox="1"/>
          <p:nvPr/>
        </p:nvSpPr>
        <p:spPr>
          <a:xfrm>
            <a:off x="196373" y="2262021"/>
            <a:ext cx="2954649" cy="304699"/>
          </a:xfrm>
          <a:prstGeom prst="rect">
            <a:avLst/>
          </a:prstGeom>
          <a:noFill/>
        </p:spPr>
        <p:txBody>
          <a:bodyPr wrap="square" rtlCol="0">
            <a:spAutoFit/>
          </a:bodyPr>
          <a:lstStyle/>
          <a:p>
            <a:pPr marL="0" marR="0" lvl="0" indent="0" algn="l" defTabSz="457200" rtl="0" eaLnBrk="1" fontAlgn="auto" latinLnBrk="0" hangingPunct="1">
              <a:lnSpc>
                <a:spcPct val="120000"/>
              </a:lnSpc>
              <a:spcBef>
                <a:spcPts val="0"/>
              </a:spcBef>
              <a:spcAft>
                <a:spcPts val="600"/>
              </a:spcAft>
              <a:buClr>
                <a:srgbClr val="103185"/>
              </a:buClr>
              <a:buSzTx/>
              <a:buFontTx/>
              <a:buNone/>
              <a:tabLst/>
              <a:defRPr/>
            </a:pPr>
            <a:r>
              <a:rPr kumimoji="1" lang="ja-JP" altLang="en-US" sz="1200" b="0" i="0" u="none" strike="noStrike" kern="1200" cap="none" spc="0" normalizeH="0" baseline="0" noProof="0">
                <a:ln>
                  <a:noFill/>
                </a:ln>
                <a:solidFill>
                  <a:srgbClr val="000000"/>
                </a:solidFill>
                <a:effectLst/>
                <a:uLnTx/>
                <a:uFillTx/>
                <a:latin typeface="Segoe UI"/>
                <a:ea typeface="メイリオ"/>
                <a:cs typeface="+mn-cs"/>
              </a:rPr>
              <a:t>■育児休業給付の財政運営試算</a:t>
            </a:r>
          </a:p>
        </p:txBody>
      </p:sp>
      <p:cxnSp>
        <p:nvCxnSpPr>
          <p:cNvPr id="30" name="直線矢印コネクタ 29">
            <a:extLst>
              <a:ext uri="{FF2B5EF4-FFF2-40B4-BE49-F238E27FC236}">
                <a16:creationId xmlns:a16="http://schemas.microsoft.com/office/drawing/2014/main" id="{8D016C9C-1830-2FCD-6D81-87D2AA506739}"/>
              </a:ext>
            </a:extLst>
          </p:cNvPr>
          <p:cNvCxnSpPr>
            <a:cxnSpLocks/>
          </p:cNvCxnSpPr>
          <p:nvPr/>
        </p:nvCxnSpPr>
        <p:spPr>
          <a:xfrm>
            <a:off x="3826412" y="5401994"/>
            <a:ext cx="4895557" cy="0"/>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0384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13C8DAA-9A8C-9353-8D0D-E22C0D36A279}"/>
              </a:ext>
            </a:extLst>
          </p:cNvPr>
          <p:cNvSpPr/>
          <p:nvPr/>
        </p:nvSpPr>
        <p:spPr>
          <a:xfrm>
            <a:off x="73860" y="510735"/>
            <a:ext cx="8985734" cy="2381409"/>
          </a:xfrm>
          <a:prstGeom prst="rect">
            <a:avLst/>
          </a:prstGeom>
          <a:noFill/>
          <a:ln w="190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925" marR="0" lvl="0" indent="-285750" algn="l"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転職を試みる労働者が安心して就職活動</a:t>
            </a:r>
            <a:r>
              <a:rPr kumimoji="1" lang="ja-JP" altLang="en-US" sz="16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を行えるよう、</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自己都合離職者の給付制限期間</a:t>
            </a:r>
            <a:r>
              <a:rPr kumimoji="1" lang="ja-JP" altLang="en-US" sz="16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を</a:t>
            </a:r>
            <a:endParaRPr kumimoji="1" lang="en-US" altLang="ja-JP" sz="16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endParaRPr>
          </a:p>
          <a:p>
            <a:pPr marR="0" lvl="0" algn="l" defTabSz="914400" rtl="0" eaLnBrk="1" fontAlgn="auto" latinLnBrk="0" hangingPunct="1">
              <a:lnSpc>
                <a:spcPts val="1800"/>
              </a:lnSpc>
              <a:spcBef>
                <a:spcPts val="0"/>
              </a:spcBef>
              <a:spcAft>
                <a:spcPts val="0"/>
              </a:spcAft>
              <a:buClrTx/>
              <a:buSzTx/>
              <a:tabLst/>
              <a:defRPr/>
            </a:pPr>
            <a:r>
              <a:rPr kumimoji="1" lang="en-US" altLang="ja-JP" sz="1600">
                <a:solidFill>
                  <a:srgbClr val="000000"/>
                </a:solidFill>
                <a:latin typeface="Meiryo" panose="020B0604030504040204" pitchFamily="34" charset="-128"/>
                <a:ea typeface="Meiryo" panose="020B0604030504040204" pitchFamily="34" charset="-128"/>
              </a:rPr>
              <a:t>    </a:t>
            </a:r>
            <a:r>
              <a:rPr kumimoji="1" lang="ja-JP" altLang="en-US" sz="1600" b="0"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現行の</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２ヵ月から１ヵ月へ短縮</a:t>
            </a:r>
            <a:endParaRPr kumimoji="1" lang="en-US" altLang="ja-JP" sz="1600">
              <a:solidFill>
                <a:srgbClr val="000000"/>
              </a:solidFill>
              <a:latin typeface="Meiryo" panose="020B0604030504040204" pitchFamily="34" charset="-128"/>
              <a:ea typeface="Meiryo" panose="020B0604030504040204" pitchFamily="34" charset="-128"/>
            </a:endParaRPr>
          </a:p>
          <a:p>
            <a:pPr marL="180000" marR="0" lvl="0" indent="-250825" algn="l" defTabSz="914400" rtl="0" eaLnBrk="1" fontAlgn="auto" latinLnBrk="0" hangingPunct="1">
              <a:lnSpc>
                <a:spcPts val="1800"/>
              </a:lnSpc>
              <a:spcBef>
                <a:spcPts val="0"/>
              </a:spcBef>
              <a:spcAft>
                <a:spcPts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　</a:t>
            </a:r>
            <a:r>
              <a:rPr kumimoji="1" lang="en-US" altLang="ja-JP" sz="14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4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５年間で３回以上、正当な理由のない自己都合離職をした場合の給付制限期間は３ヵ月</a:t>
            </a:r>
            <a:endParaRPr kumimoji="1" lang="en-US" altLang="ja-JP" sz="1600" noProof="0">
              <a:solidFill>
                <a:srgbClr val="000000"/>
              </a:solidFill>
              <a:latin typeface="Meiryo" panose="020B0604030504040204" pitchFamily="34" charset="-128"/>
              <a:ea typeface="Meiryo" panose="020B0604030504040204" pitchFamily="34" charset="-128"/>
            </a:endParaRPr>
          </a:p>
          <a:p>
            <a:pPr marL="180000" marR="0" lvl="0" indent="-250825" algn="l" defTabSz="914400" rtl="0" eaLnBrk="1" fontAlgn="auto" latinLnBrk="0" hangingPunct="1">
              <a:lnSpc>
                <a:spcPts val="1800"/>
              </a:lnSpc>
              <a:spcBef>
                <a:spcPts val="0"/>
              </a:spcBef>
              <a:spcAft>
                <a:spcPts val="0"/>
              </a:spcAft>
              <a:buClrTx/>
              <a:buSzTx/>
              <a:buFontTx/>
              <a:buNone/>
              <a:tabLst/>
              <a:defRPr/>
            </a:pPr>
            <a:endParaRPr kumimoji="1" lang="en-US" altLang="ja-JP" sz="1600" b="0" i="0" u="none" strike="noStrike" kern="1200" cap="none" spc="0" normalizeH="0" baseline="0">
              <a:ln>
                <a:noFill/>
              </a:ln>
              <a:solidFill>
                <a:srgbClr val="000000"/>
              </a:solidFill>
              <a:effectLst/>
              <a:uLnTx/>
              <a:uFillTx/>
              <a:latin typeface="Meiryo" panose="020B0604030504040204" pitchFamily="34" charset="-128"/>
              <a:ea typeface="Meiryo" panose="020B0604030504040204" pitchFamily="34" charset="-128"/>
              <a:cs typeface="+mn-cs"/>
            </a:endParaRPr>
          </a:p>
          <a:p>
            <a:pPr marL="214925" marR="0" lvl="0" indent="-285750" algn="l"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r>
              <a:rPr kumimoji="1" lang="ja-JP" altLang="en-US" sz="16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離職期間中や離職日前１年以内に、</a:t>
            </a:r>
            <a:r>
              <a:rPr kumimoji="1" lang="ja-JP" altLang="en-US" sz="1600" b="1"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自ら雇用の安定</a:t>
            </a:r>
            <a:r>
              <a:rPr kumimoji="1" lang="ja-JP" altLang="en-US" sz="1600" b="1" u="sng">
                <a:solidFill>
                  <a:srgbClr val="000000"/>
                </a:solidFill>
                <a:latin typeface="Meiryo" panose="020B0604030504040204" pitchFamily="34" charset="-128"/>
                <a:ea typeface="Meiryo" panose="020B0604030504040204" pitchFamily="34" charset="-128"/>
              </a:rPr>
              <a:t>や</a:t>
            </a:r>
            <a:r>
              <a:rPr kumimoji="1" lang="ja-JP" altLang="en-US" sz="1600" b="1"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就職の促進に資する教育訓練を</a:t>
            </a:r>
            <a:r>
              <a:rPr kumimoji="1" lang="ja-JP" altLang="en-US" sz="1600" b="1" u="sng">
                <a:solidFill>
                  <a:srgbClr val="000000"/>
                </a:solidFill>
                <a:latin typeface="Meiryo" panose="020B0604030504040204" pitchFamily="34" charset="-128"/>
                <a:ea typeface="Meiryo" panose="020B0604030504040204" pitchFamily="34" charset="-128"/>
              </a:rPr>
              <a:t>行った</a:t>
            </a:r>
            <a:r>
              <a:rPr kumimoji="1" lang="ja-JP" altLang="en-US" sz="1600" b="1"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場合には、給付制限を解除</a:t>
            </a:r>
            <a:r>
              <a:rPr kumimoji="1" lang="ja-JP" altLang="en-US" sz="160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（待機期間のみ）</a:t>
            </a:r>
            <a:endParaRPr kumimoji="1" lang="en-US" altLang="ja-JP" sz="1600">
              <a:solidFill>
                <a:srgbClr val="000000"/>
              </a:solidFill>
              <a:latin typeface="Meiryo" panose="020B0604030504040204" pitchFamily="34" charset="-128"/>
              <a:ea typeface="Meiryo" panose="020B0604030504040204" pitchFamily="34" charset="-128"/>
            </a:endParaRPr>
          </a:p>
          <a:p>
            <a:pPr marL="214925" marR="0" lvl="0" indent="-285750" algn="l"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endParaRPr kumimoji="1" lang="en-US" altLang="ja-JP" sz="1600" b="1" u="sng">
              <a:solidFill>
                <a:srgbClr val="000000"/>
              </a:solidFill>
              <a:latin typeface="Meiryo" panose="020B0604030504040204" pitchFamily="34" charset="-128"/>
              <a:ea typeface="Meiryo" panose="020B0604030504040204" pitchFamily="34" charset="-128"/>
            </a:endParaRPr>
          </a:p>
          <a:p>
            <a:pPr marL="214925" marR="0" lvl="0" indent="-285750" algn="l"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r>
              <a:rPr kumimoji="1" lang="ja-JP" altLang="en-US" sz="1600">
                <a:solidFill>
                  <a:srgbClr val="000000"/>
                </a:solidFill>
                <a:latin typeface="Meiryo" panose="020B0604030504040204" pitchFamily="34" charset="-128"/>
                <a:ea typeface="Meiryo" panose="020B0604030504040204" pitchFamily="34" charset="-128"/>
              </a:rPr>
              <a:t>いずれも、</a:t>
            </a:r>
            <a:r>
              <a:rPr kumimoji="1" lang="en-US" altLang="ja-JP" sz="1600" b="1" u="sng">
                <a:solidFill>
                  <a:srgbClr val="000000"/>
                </a:solidFill>
                <a:latin typeface="Meiryo" panose="020B0604030504040204" pitchFamily="34" charset="-128"/>
                <a:ea typeface="Meiryo" panose="020B0604030504040204" pitchFamily="34" charset="-128"/>
              </a:rPr>
              <a:t>2025</a:t>
            </a:r>
            <a:r>
              <a:rPr kumimoji="1" lang="ja-JP" altLang="en-US" sz="1600" b="1" u="sng">
                <a:solidFill>
                  <a:srgbClr val="000000"/>
                </a:solidFill>
                <a:latin typeface="Meiryo" panose="020B0604030504040204" pitchFamily="34" charset="-128"/>
                <a:ea typeface="Meiryo" panose="020B0604030504040204" pitchFamily="34" charset="-128"/>
              </a:rPr>
              <a:t>年度から施行</a:t>
            </a:r>
            <a:endParaRPr kumimoji="1" lang="en-US" altLang="ja-JP" sz="1600" b="1" u="sng">
              <a:solidFill>
                <a:srgbClr val="000000"/>
              </a:solidFill>
              <a:latin typeface="Meiryo" panose="020B0604030504040204" pitchFamily="34" charset="-128"/>
              <a:ea typeface="Meiryo" panose="020B0604030504040204" pitchFamily="34" charset="-128"/>
            </a:endParaRPr>
          </a:p>
          <a:p>
            <a:pPr marL="214925" marR="0" lvl="0" indent="-285750" algn="l"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endParaRPr kumimoji="1" lang="en-US" altLang="ja-JP" sz="1600">
              <a:solidFill>
                <a:srgbClr val="000000"/>
              </a:solidFill>
              <a:latin typeface="Meiryo" panose="020B0604030504040204" pitchFamily="34" charset="-128"/>
              <a:ea typeface="Meiryo" panose="020B0604030504040204" pitchFamily="34" charset="-128"/>
            </a:endParaRPr>
          </a:p>
          <a:p>
            <a:pPr marR="0" lvl="0" algn="l" defTabSz="914400" rtl="0" eaLnBrk="1" fontAlgn="auto" latinLnBrk="0" hangingPunct="1">
              <a:lnSpc>
                <a:spcPts val="1800"/>
              </a:lnSpc>
              <a:spcBef>
                <a:spcPts val="0"/>
              </a:spcBef>
              <a:spcAft>
                <a:spcPts val="0"/>
              </a:spcAft>
              <a:buClrTx/>
              <a:buSzTx/>
              <a:tabLst/>
              <a:defRPr/>
            </a:pPr>
            <a:r>
              <a:rPr kumimoji="1" lang="ja-JP" altLang="en-US" sz="1600">
                <a:solidFill>
                  <a:srgbClr val="000000"/>
                </a:solidFill>
                <a:latin typeface="Meiryo" panose="020B0604030504040204" pitchFamily="34" charset="-128"/>
                <a:ea typeface="Meiryo" panose="020B0604030504040204" pitchFamily="34" charset="-128"/>
              </a:rPr>
              <a:t>　</a:t>
            </a:r>
            <a:r>
              <a:rPr kumimoji="1" lang="en-US" altLang="ja-JP" sz="1400">
                <a:solidFill>
                  <a:srgbClr val="000000"/>
                </a:solidFill>
                <a:latin typeface="Meiryo" panose="020B0604030504040204" pitchFamily="34" charset="-128"/>
                <a:ea typeface="Meiryo" panose="020B0604030504040204" pitchFamily="34" charset="-128"/>
              </a:rPr>
              <a:t>※</a:t>
            </a:r>
            <a:r>
              <a:rPr kumimoji="1" lang="ja-JP" altLang="en-US" sz="1400">
                <a:solidFill>
                  <a:srgbClr val="000000"/>
                </a:solidFill>
                <a:latin typeface="Meiryo" panose="020B0604030504040204" pitchFamily="34" charset="-128"/>
                <a:ea typeface="Meiryo" panose="020B0604030504040204" pitchFamily="34" charset="-128"/>
              </a:rPr>
              <a:t>基本手当の給付水準（給付率や給付日数等）は現状維持。</a:t>
            </a:r>
            <a:endParaRPr kumimoji="1" lang="en-US" altLang="ja-JP" sz="16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endParaRPr>
          </a:p>
        </p:txBody>
      </p:sp>
      <p:sp>
        <p:nvSpPr>
          <p:cNvPr id="3" name="テキスト ボックス 2">
            <a:extLst>
              <a:ext uri="{FF2B5EF4-FFF2-40B4-BE49-F238E27FC236}">
                <a16:creationId xmlns:a16="http://schemas.microsoft.com/office/drawing/2014/main" id="{0838BF1A-6135-D97F-C2C4-136572CE8664}"/>
              </a:ext>
            </a:extLst>
          </p:cNvPr>
          <p:cNvSpPr txBox="1"/>
          <p:nvPr/>
        </p:nvSpPr>
        <p:spPr>
          <a:xfrm>
            <a:off x="0" y="3077261"/>
            <a:ext cx="4955203" cy="304699"/>
          </a:xfrm>
          <a:prstGeom prst="rect">
            <a:avLst/>
          </a:prstGeom>
          <a:noFill/>
        </p:spPr>
        <p:txBody>
          <a:bodyPr wrap="none" rtlCol="0">
            <a:spAutoFit/>
          </a:bodyPr>
          <a:lstStyle/>
          <a:p>
            <a:pPr marL="0" marR="0" lvl="0" indent="0" algn="l" defTabSz="457200" rtl="0" eaLnBrk="1" fontAlgn="auto" latinLnBrk="0" hangingPunct="1">
              <a:lnSpc>
                <a:spcPct val="120000"/>
              </a:lnSpc>
              <a:spcBef>
                <a:spcPts val="0"/>
              </a:spcBef>
              <a:spcAft>
                <a:spcPts val="600"/>
              </a:spcAft>
              <a:buClr>
                <a:srgbClr val="103185"/>
              </a:buClr>
              <a:buSzTx/>
              <a:buFontTx/>
              <a:buNone/>
              <a:tabLst/>
              <a:defRPr/>
            </a:pPr>
            <a:r>
              <a:rPr kumimoji="1" lang="ja-JP" altLang="en-US" sz="1200" i="0" u="none" strike="noStrike" kern="1200" cap="none" spc="0" normalizeH="0" baseline="0" noProof="0">
                <a:ln>
                  <a:noFill/>
                </a:ln>
                <a:solidFill>
                  <a:srgbClr val="000000"/>
                </a:solidFill>
                <a:effectLst/>
                <a:uLnTx/>
                <a:uFillTx/>
                <a:latin typeface="Segoe UI"/>
                <a:ea typeface="メイリオ"/>
                <a:cs typeface="+mn-cs"/>
              </a:rPr>
              <a:t>■基本手当の受給手続の流れ（正当な理由のない自己都合離職者）</a:t>
            </a:r>
          </a:p>
        </p:txBody>
      </p:sp>
      <p:sp>
        <p:nvSpPr>
          <p:cNvPr id="4" name="吹き出し: 角を丸めた四角形 3">
            <a:extLst>
              <a:ext uri="{FF2B5EF4-FFF2-40B4-BE49-F238E27FC236}">
                <a16:creationId xmlns:a16="http://schemas.microsoft.com/office/drawing/2014/main" id="{E6EB751F-0D3D-BBE5-EC42-0735325389C6}"/>
              </a:ext>
            </a:extLst>
          </p:cNvPr>
          <p:cNvSpPr/>
          <p:nvPr/>
        </p:nvSpPr>
        <p:spPr>
          <a:xfrm>
            <a:off x="1857258" y="5537895"/>
            <a:ext cx="2311400" cy="471585"/>
          </a:xfrm>
          <a:prstGeom prst="wedgeRoundRectCallout">
            <a:avLst>
              <a:gd name="adj1" fmla="val 46844"/>
              <a:gd name="adj2" fmla="val -120868"/>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Segoe UI"/>
                <a:ea typeface="メイリオ"/>
                <a:cs typeface="+mn-cs"/>
              </a:rPr>
              <a:t>改正前　　　　　改正後</a:t>
            </a:r>
            <a:endParaRPr kumimoji="1" lang="en-US" altLang="ja-JP" sz="1200" b="0" i="0" u="none" strike="noStrike" kern="1200" cap="none" spc="0" normalizeH="0" baseline="0" noProof="0">
              <a:ln>
                <a:noFill/>
              </a:ln>
              <a:solidFill>
                <a:srgbClr val="000000"/>
              </a:solidFill>
              <a:effectLst/>
              <a:uLnTx/>
              <a:uFillTx/>
              <a:latin typeface="Segoe UI"/>
              <a:ea typeface="メイリオ"/>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Segoe UI"/>
                <a:ea typeface="メイリオ"/>
                <a:cs typeface="+mn-cs"/>
              </a:rPr>
              <a:t>２ヵ月　⇒　</a:t>
            </a:r>
            <a:r>
              <a:rPr kumimoji="1" lang="ja-JP" altLang="en-US" sz="1600" b="1" i="0" u="none" strike="noStrike" kern="1200" cap="none" spc="0" normalizeH="0" baseline="0" noProof="0">
                <a:ln>
                  <a:noFill/>
                </a:ln>
                <a:solidFill>
                  <a:srgbClr val="FF0000"/>
                </a:solidFill>
                <a:effectLst/>
                <a:uLnTx/>
                <a:uFillTx/>
                <a:latin typeface="Segoe UI"/>
                <a:ea typeface="メイリオ"/>
                <a:cs typeface="+mn-cs"/>
              </a:rPr>
              <a:t>１ヵ月</a:t>
            </a:r>
            <a:endParaRPr kumimoji="1" lang="en-US" altLang="ja-JP" sz="1100" b="1" i="0" u="none" strike="noStrike" kern="1200" cap="none" spc="0" normalizeH="0" baseline="0" noProof="0">
              <a:ln>
                <a:noFill/>
              </a:ln>
              <a:solidFill>
                <a:srgbClr val="FF0000"/>
              </a:solidFill>
              <a:effectLst/>
              <a:uLnTx/>
              <a:uFillTx/>
              <a:latin typeface="Segoe UI"/>
              <a:ea typeface="メイリオ"/>
              <a:cs typeface="+mn-cs"/>
            </a:endParaRPr>
          </a:p>
        </p:txBody>
      </p:sp>
      <p:sp>
        <p:nvSpPr>
          <p:cNvPr id="5" name="吹き出し: 角を丸めた四角形 4">
            <a:extLst>
              <a:ext uri="{FF2B5EF4-FFF2-40B4-BE49-F238E27FC236}">
                <a16:creationId xmlns:a16="http://schemas.microsoft.com/office/drawing/2014/main" id="{9AB1AF0A-36CC-FC02-5695-0065E8755EE1}"/>
              </a:ext>
            </a:extLst>
          </p:cNvPr>
          <p:cNvSpPr/>
          <p:nvPr/>
        </p:nvSpPr>
        <p:spPr>
          <a:xfrm>
            <a:off x="4669302" y="5537894"/>
            <a:ext cx="3024336" cy="471585"/>
          </a:xfrm>
          <a:prstGeom prst="wedgeRoundRectCallout">
            <a:avLst>
              <a:gd name="adj1" fmla="val -55609"/>
              <a:gd name="adj2" fmla="val -11902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srgbClr val="FF0000"/>
                </a:solidFill>
                <a:effectLst/>
                <a:uLnTx/>
                <a:uFillTx/>
                <a:latin typeface="Segoe UI"/>
                <a:ea typeface="メイリオ"/>
                <a:cs typeface="+mn-cs"/>
              </a:rPr>
              <a:t>自ら教育訓練を行った場合、解除</a:t>
            </a:r>
            <a:endParaRPr kumimoji="1" lang="en-US" altLang="ja-JP" sz="1050" b="1" i="0" u="none" strike="noStrike" kern="1200" cap="none" spc="0" normalizeH="0" baseline="0" noProof="0">
              <a:ln>
                <a:noFill/>
              </a:ln>
              <a:solidFill>
                <a:srgbClr val="FF0000"/>
              </a:solidFill>
              <a:effectLst/>
              <a:uLnTx/>
              <a:uFillTx/>
              <a:latin typeface="Segoe UI"/>
              <a:ea typeface="メイリオ"/>
              <a:cs typeface="+mn-cs"/>
            </a:endParaRPr>
          </a:p>
        </p:txBody>
      </p:sp>
      <p:pic>
        <p:nvPicPr>
          <p:cNvPr id="6" name="図 5">
            <a:extLst>
              <a:ext uri="{FF2B5EF4-FFF2-40B4-BE49-F238E27FC236}">
                <a16:creationId xmlns:a16="http://schemas.microsoft.com/office/drawing/2014/main" id="{ED9D8284-3397-8540-DFAD-766801AD1805}"/>
              </a:ext>
            </a:extLst>
          </p:cNvPr>
          <p:cNvPicPr>
            <a:picLocks noChangeAspect="1"/>
          </p:cNvPicPr>
          <p:nvPr/>
        </p:nvPicPr>
        <p:blipFill>
          <a:blip r:embed="rId2"/>
          <a:stretch>
            <a:fillRect/>
          </a:stretch>
        </p:blipFill>
        <p:spPr>
          <a:xfrm>
            <a:off x="302206" y="3420597"/>
            <a:ext cx="8529043" cy="1816765"/>
          </a:xfrm>
          <a:prstGeom prst="rect">
            <a:avLst/>
          </a:prstGeom>
        </p:spPr>
      </p:pic>
      <p:sp>
        <p:nvSpPr>
          <p:cNvPr id="7" name="正方形/長方形 6">
            <a:extLst>
              <a:ext uri="{FF2B5EF4-FFF2-40B4-BE49-F238E27FC236}">
                <a16:creationId xmlns:a16="http://schemas.microsoft.com/office/drawing/2014/main" id="{006080A5-89E0-781B-DC8A-3D1541CB9916}"/>
              </a:ext>
            </a:extLst>
          </p:cNvPr>
          <p:cNvSpPr/>
          <p:nvPr/>
        </p:nvSpPr>
        <p:spPr>
          <a:xfrm>
            <a:off x="0" y="0"/>
            <a:ext cx="9144000" cy="416560"/>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t>自己都合離職者の給付期間制限の短縮</a:t>
            </a:r>
          </a:p>
        </p:txBody>
      </p:sp>
      <p:sp>
        <p:nvSpPr>
          <p:cNvPr id="8" name="スライド番号プレースホルダー 7">
            <a:extLst>
              <a:ext uri="{FF2B5EF4-FFF2-40B4-BE49-F238E27FC236}">
                <a16:creationId xmlns:a16="http://schemas.microsoft.com/office/drawing/2014/main" id="{6C0726A6-0167-8EBC-95B0-CD2E7AF1364D}"/>
              </a:ext>
            </a:extLst>
          </p:cNvPr>
          <p:cNvSpPr>
            <a:spLocks noGrp="1"/>
          </p:cNvSpPr>
          <p:nvPr>
            <p:ph type="sldNum" sz="quarter" idx="12"/>
          </p:nvPr>
        </p:nvSpPr>
        <p:spPr/>
        <p:txBody>
          <a:bodyPr/>
          <a:lstStyle/>
          <a:p>
            <a:fld id="{35C33ED6-FC56-45B4-84A9-36DA83A7A0CD}" type="slidenum">
              <a:rPr kumimoji="1" lang="ja-JP" altLang="en-US" sz="1600" smtClean="0">
                <a:solidFill>
                  <a:schemeClr val="tx1"/>
                </a:solidFill>
              </a:rPr>
              <a:t>6</a:t>
            </a:fld>
            <a:endParaRPr kumimoji="1" lang="ja-JP" altLang="en-US" sz="1600">
              <a:solidFill>
                <a:schemeClr val="tx1"/>
              </a:solidFill>
            </a:endParaRPr>
          </a:p>
        </p:txBody>
      </p:sp>
      <p:sp>
        <p:nvSpPr>
          <p:cNvPr id="9" name="正方形/長方形 8">
            <a:extLst>
              <a:ext uri="{FF2B5EF4-FFF2-40B4-BE49-F238E27FC236}">
                <a16:creationId xmlns:a16="http://schemas.microsoft.com/office/drawing/2014/main" id="{576B1F4C-7FFE-7BE7-EED4-8EEEA05026A2}"/>
              </a:ext>
            </a:extLst>
          </p:cNvPr>
          <p:cNvSpPr/>
          <p:nvPr/>
        </p:nvSpPr>
        <p:spPr>
          <a:xfrm>
            <a:off x="302206" y="6194597"/>
            <a:ext cx="4070761" cy="230832"/>
          </a:xfrm>
          <a:prstGeom prst="rect">
            <a:avLst/>
          </a:prstGeom>
        </p:spPr>
        <p:txBody>
          <a:bodyPr wrap="square">
            <a:spAutoFit/>
          </a:bodyPr>
          <a:lstStyle/>
          <a:p>
            <a:pPr defTabSz="914400">
              <a:defRPr/>
            </a:pPr>
            <a:r>
              <a:rPr kumimoji="1" lang="ja-JP" altLang="en-US" sz="900">
                <a:solidFill>
                  <a:srgbClr val="000000"/>
                </a:solidFill>
                <a:latin typeface="メイリオ"/>
                <a:ea typeface="メイリオ"/>
              </a:rPr>
              <a:t>出典：厚生労働省「第</a:t>
            </a:r>
            <a:r>
              <a:rPr kumimoji="1" lang="en-US" altLang="ja-JP" sz="900">
                <a:solidFill>
                  <a:srgbClr val="000000"/>
                </a:solidFill>
                <a:latin typeface="メイリオ"/>
                <a:ea typeface="メイリオ"/>
              </a:rPr>
              <a:t>189</a:t>
            </a:r>
            <a:r>
              <a:rPr kumimoji="1" lang="ja-JP" altLang="en-US" sz="900">
                <a:solidFill>
                  <a:srgbClr val="000000"/>
                </a:solidFill>
                <a:latin typeface="メイリオ"/>
                <a:ea typeface="メイリオ"/>
              </a:rPr>
              <a:t>回雇用保険部会資料」（</a:t>
            </a:r>
            <a:r>
              <a:rPr kumimoji="1" lang="en-US" altLang="ja-JP" sz="900">
                <a:solidFill>
                  <a:srgbClr val="000000"/>
                </a:solidFill>
                <a:latin typeface="メイリオ"/>
                <a:ea typeface="メイリオ"/>
              </a:rPr>
              <a:t>2023</a:t>
            </a:r>
            <a:r>
              <a:rPr kumimoji="1" lang="ja-JP" altLang="en-US" sz="900">
                <a:solidFill>
                  <a:srgbClr val="000000"/>
                </a:solidFill>
                <a:latin typeface="メイリオ"/>
                <a:ea typeface="メイリオ"/>
              </a:rPr>
              <a:t>年</a:t>
            </a:r>
            <a:r>
              <a:rPr kumimoji="1" lang="en-US" altLang="ja-JP" sz="900">
                <a:solidFill>
                  <a:srgbClr val="000000"/>
                </a:solidFill>
                <a:latin typeface="メイリオ"/>
                <a:ea typeface="メイリオ"/>
              </a:rPr>
              <a:t>12</a:t>
            </a:r>
            <a:r>
              <a:rPr kumimoji="1" lang="ja-JP" altLang="en-US" sz="900">
                <a:solidFill>
                  <a:srgbClr val="000000"/>
                </a:solidFill>
                <a:latin typeface="メイリオ"/>
                <a:ea typeface="メイリオ"/>
              </a:rPr>
              <a:t>月</a:t>
            </a:r>
            <a:r>
              <a:rPr kumimoji="1" lang="en-US" altLang="ja-JP" sz="900">
                <a:solidFill>
                  <a:srgbClr val="000000"/>
                </a:solidFill>
                <a:latin typeface="メイリオ"/>
                <a:ea typeface="メイリオ"/>
              </a:rPr>
              <a:t>13</a:t>
            </a:r>
            <a:r>
              <a:rPr kumimoji="1" lang="ja-JP" altLang="en-US" sz="900">
                <a:solidFill>
                  <a:srgbClr val="000000"/>
                </a:solidFill>
                <a:latin typeface="メイリオ"/>
                <a:ea typeface="メイリオ"/>
              </a:rPr>
              <a:t>日）</a:t>
            </a:r>
            <a:endParaRPr kumimoji="1" lang="ja-JP" altLang="ja-JP" sz="900" b="0" i="0" u="none" strike="noStrike" kern="1200" cap="none" spc="0" normalizeH="0" baseline="0" noProof="0">
              <a:ln>
                <a:noFill/>
              </a:ln>
              <a:solidFill>
                <a:prstClr val="black"/>
              </a:solidFill>
              <a:effectLst/>
              <a:uLnTx/>
              <a:uFillTx/>
              <a:latin typeface="Arial" panose="020B0604020202020204" pitchFamily="34" charset="0"/>
              <a:ea typeface="ＭＳ Ｐゴシック" pitchFamily="50" charset="-128"/>
              <a:cs typeface="+mn-cs"/>
            </a:endParaRPr>
          </a:p>
        </p:txBody>
      </p:sp>
    </p:spTree>
    <p:extLst>
      <p:ext uri="{BB962C8B-B14F-4D97-AF65-F5344CB8AC3E}">
        <p14:creationId xmlns:p14="http://schemas.microsoft.com/office/powerpoint/2010/main" val="4030117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EAB269AC-9D11-7A75-C4DD-6DCD8C8ACC61}"/>
              </a:ext>
            </a:extLst>
          </p:cNvPr>
          <p:cNvSpPr/>
          <p:nvPr/>
        </p:nvSpPr>
        <p:spPr>
          <a:xfrm>
            <a:off x="73861" y="567760"/>
            <a:ext cx="8985734" cy="3070245"/>
          </a:xfrm>
          <a:prstGeom prst="rect">
            <a:avLst/>
          </a:prstGeom>
          <a:noFill/>
          <a:ln w="190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925" marR="0" lvl="0" indent="-285750" algn="just"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r>
              <a:rPr kumimoji="1" lang="ja-JP" altLang="en-US" sz="16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「専門実践」教育訓練給付金について、</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教育訓練の受講後に賃金が上昇</a:t>
            </a:r>
            <a:r>
              <a:rPr kumimoji="1" lang="ja-JP" altLang="en-US" sz="16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した場合には、</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受講費用の</a:t>
            </a:r>
            <a:r>
              <a:rPr kumimoji="1" lang="en-US" altLang="ja-JP"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10</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％を追加支給（最大</a:t>
            </a:r>
            <a:r>
              <a:rPr kumimoji="1" lang="en-US" altLang="ja-JP"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80%</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a:t>
            </a:r>
            <a:endParaRPr kumimoji="1" lang="en-US" altLang="ja-JP" sz="1600" b="1" u="sng">
              <a:solidFill>
                <a:srgbClr val="000000"/>
              </a:solidFill>
              <a:latin typeface="Meiryo" panose="020B0604030504040204" pitchFamily="34" charset="-128"/>
              <a:ea typeface="Meiryo" panose="020B0604030504040204" pitchFamily="34" charset="-128"/>
            </a:endParaRPr>
          </a:p>
          <a:p>
            <a:pPr marL="214925" marR="0" lvl="0" indent="-285750" algn="just"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endParaRPr kumimoji="1" lang="en-US" altLang="ja-JP"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endParaRPr>
          </a:p>
          <a:p>
            <a:pPr marL="214925" indent="-285750" algn="just" defTabSz="914400">
              <a:lnSpc>
                <a:spcPts val="1800"/>
              </a:lnSpc>
              <a:buFont typeface="Meiryo UI" panose="020B0604030504040204" pitchFamily="50" charset="-128"/>
              <a:buChar char="◯"/>
              <a:defRPr/>
            </a:pPr>
            <a:r>
              <a:rPr kumimoji="1" lang="ja-JP" altLang="en-US" sz="16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「特定一般」教育訓練給付金について、</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資格を取得して就職</a:t>
            </a:r>
            <a:r>
              <a:rPr kumimoji="1" lang="ja-JP" altLang="en-US" sz="16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した場合には、</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受講費用の</a:t>
            </a:r>
            <a:r>
              <a:rPr kumimoji="1" lang="en-US" altLang="ja-JP"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10</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％を追加支給（最大</a:t>
            </a:r>
            <a:r>
              <a:rPr kumimoji="1" lang="en-US" altLang="ja-JP" sz="1600" b="1" u="sng">
                <a:solidFill>
                  <a:srgbClr val="000000"/>
                </a:solidFill>
                <a:latin typeface="Meiryo" panose="020B0604030504040204" pitchFamily="34" charset="-128"/>
                <a:ea typeface="Meiryo" panose="020B0604030504040204" pitchFamily="34" charset="-128"/>
              </a:rPr>
              <a:t>5</a:t>
            </a:r>
            <a:r>
              <a:rPr kumimoji="1" lang="en-US" altLang="ja-JP"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0%</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a:t>
            </a:r>
            <a:endParaRPr kumimoji="1" lang="en-US" altLang="ja-JP" sz="1600" b="1" u="sng">
              <a:solidFill>
                <a:srgbClr val="000000"/>
              </a:solidFill>
              <a:latin typeface="Meiryo" panose="020B0604030504040204" pitchFamily="34" charset="-128"/>
              <a:ea typeface="Meiryo" panose="020B0604030504040204" pitchFamily="34" charset="-128"/>
            </a:endParaRPr>
          </a:p>
          <a:p>
            <a:pPr marL="214925" marR="0" lvl="0" indent="-285750" algn="just"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endParaRPr kumimoji="1" lang="en-US" altLang="ja-JP" sz="1600" b="1" u="sng">
              <a:solidFill>
                <a:srgbClr val="000000"/>
              </a:solidFill>
              <a:latin typeface="Meiryo" panose="020B0604030504040204" pitchFamily="34" charset="-128"/>
              <a:ea typeface="Meiryo" panose="020B0604030504040204" pitchFamily="34" charset="-128"/>
            </a:endParaRPr>
          </a:p>
          <a:p>
            <a:pPr marL="214925" marR="0" lvl="0" indent="-285750" algn="just"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r>
              <a:rPr kumimoji="1" lang="ja-JP" altLang="en-US" sz="1600">
                <a:solidFill>
                  <a:srgbClr val="000000"/>
                </a:solidFill>
                <a:latin typeface="Meiryo" panose="020B0604030504040204" pitchFamily="34" charset="-128"/>
                <a:ea typeface="Meiryo" panose="020B0604030504040204" pitchFamily="34" charset="-128"/>
              </a:rPr>
              <a:t>いずれも、</a:t>
            </a:r>
            <a:r>
              <a:rPr kumimoji="1" lang="en-US" altLang="ja-JP" sz="1600" b="1" u="sng">
                <a:solidFill>
                  <a:srgbClr val="000000"/>
                </a:solidFill>
                <a:latin typeface="Meiryo" panose="020B0604030504040204" pitchFamily="34" charset="-128"/>
                <a:ea typeface="Meiryo" panose="020B0604030504040204" pitchFamily="34" charset="-128"/>
              </a:rPr>
              <a:t>2024</a:t>
            </a:r>
            <a:r>
              <a:rPr kumimoji="1" lang="ja-JP" altLang="en-US" sz="1600" b="1" u="sng">
                <a:solidFill>
                  <a:srgbClr val="000000"/>
                </a:solidFill>
                <a:latin typeface="Meiryo" panose="020B0604030504040204" pitchFamily="34" charset="-128"/>
                <a:ea typeface="Meiryo" panose="020B0604030504040204" pitchFamily="34" charset="-128"/>
              </a:rPr>
              <a:t>年度中に施行</a:t>
            </a:r>
            <a:endParaRPr kumimoji="1" lang="en-US" altLang="ja-JP" sz="1600" b="1" u="sng">
              <a:solidFill>
                <a:srgbClr val="000000"/>
              </a:solidFill>
              <a:latin typeface="Meiryo" panose="020B0604030504040204" pitchFamily="34" charset="-128"/>
              <a:ea typeface="Meiryo" panose="020B0604030504040204" pitchFamily="34" charset="-128"/>
            </a:endParaRPr>
          </a:p>
          <a:p>
            <a:pPr marR="0" lvl="0" algn="just" defTabSz="914400" rtl="0" eaLnBrk="1" fontAlgn="auto" latinLnBrk="0" hangingPunct="1">
              <a:lnSpc>
                <a:spcPts val="1800"/>
              </a:lnSpc>
              <a:spcBef>
                <a:spcPts val="0"/>
              </a:spcBef>
              <a:spcAft>
                <a:spcPts val="0"/>
              </a:spcAft>
              <a:buClrTx/>
              <a:buSzTx/>
              <a:tabLst/>
              <a:defRPr/>
            </a:pPr>
            <a:r>
              <a:rPr kumimoji="1" lang="ja-JP" altLang="en-US" sz="1600">
                <a:solidFill>
                  <a:srgbClr val="000000"/>
                </a:solidFill>
                <a:latin typeface="Meiryo" panose="020B0604030504040204" pitchFamily="34" charset="-128"/>
                <a:ea typeface="Meiryo" panose="020B0604030504040204" pitchFamily="34" charset="-128"/>
              </a:rPr>
              <a:t>　</a:t>
            </a:r>
            <a:r>
              <a:rPr kumimoji="1" lang="en-US" altLang="ja-JP" sz="1600">
                <a:solidFill>
                  <a:srgbClr val="000000"/>
                </a:solidFill>
                <a:latin typeface="Meiryo" panose="020B0604030504040204" pitchFamily="34" charset="-128"/>
                <a:ea typeface="Meiryo" panose="020B0604030504040204" pitchFamily="34" charset="-128"/>
              </a:rPr>
              <a:t>※</a:t>
            </a:r>
            <a:r>
              <a:rPr kumimoji="1" lang="ja-JP" altLang="en-US" sz="1400">
                <a:solidFill>
                  <a:srgbClr val="000000"/>
                </a:solidFill>
                <a:latin typeface="Meiryo" panose="020B0604030504040204" pitchFamily="34" charset="-128"/>
                <a:ea typeface="Meiryo" panose="020B0604030504040204" pitchFamily="34" charset="-128"/>
              </a:rPr>
              <a:t>教育訓練給付は、厚生労働大臣が指定する教育訓練を受講･修了した場合にその費用の一部を支給し、労　</a:t>
            </a:r>
            <a:endParaRPr kumimoji="1" lang="en-US" altLang="ja-JP" sz="1400">
              <a:solidFill>
                <a:srgbClr val="000000"/>
              </a:solidFill>
              <a:latin typeface="Meiryo" panose="020B0604030504040204" pitchFamily="34" charset="-128"/>
              <a:ea typeface="Meiryo" panose="020B0604030504040204" pitchFamily="34" charset="-128"/>
            </a:endParaRPr>
          </a:p>
          <a:p>
            <a:pPr marR="0" lvl="0" algn="just" defTabSz="914400" rtl="0" eaLnBrk="1" fontAlgn="auto" latinLnBrk="0" hangingPunct="1">
              <a:lnSpc>
                <a:spcPts val="1800"/>
              </a:lnSpc>
              <a:spcBef>
                <a:spcPts val="0"/>
              </a:spcBef>
              <a:spcAft>
                <a:spcPts val="0"/>
              </a:spcAft>
              <a:buClrTx/>
              <a:buSzTx/>
              <a:tabLst/>
              <a:defRPr/>
            </a:pPr>
            <a:r>
              <a:rPr kumimoji="1" lang="ja-JP" altLang="en-US" sz="1400">
                <a:solidFill>
                  <a:srgbClr val="000000"/>
                </a:solidFill>
                <a:latin typeface="Meiryo" panose="020B0604030504040204" pitchFamily="34" charset="-128"/>
                <a:ea typeface="Meiryo" panose="020B0604030504040204" pitchFamily="34" charset="-128"/>
              </a:rPr>
              <a:t>　　働者の学び直し等を支援するもの</a:t>
            </a:r>
            <a:endParaRPr kumimoji="1" lang="en-US" altLang="ja-JP" sz="1400">
              <a:solidFill>
                <a:srgbClr val="000000"/>
              </a:solidFill>
              <a:latin typeface="Meiryo" panose="020B0604030504040204" pitchFamily="34" charset="-128"/>
              <a:ea typeface="Meiryo" panose="020B0604030504040204" pitchFamily="34" charset="-128"/>
            </a:endParaRPr>
          </a:p>
          <a:p>
            <a:pPr marL="180000" marR="0" lvl="0" indent="-250825" algn="just" defTabSz="914400" rtl="0" eaLnBrk="1" fontAlgn="auto" latinLnBrk="0" hangingPunct="1">
              <a:lnSpc>
                <a:spcPts val="1800"/>
              </a:lnSpc>
              <a:spcBef>
                <a:spcPts val="0"/>
              </a:spcBef>
              <a:spcAft>
                <a:spcPts val="0"/>
              </a:spcAft>
              <a:buClrTx/>
              <a:buSzTx/>
              <a:buFontTx/>
              <a:buNone/>
              <a:tabLst/>
              <a:defRPr/>
            </a:pPr>
            <a:endParaRPr kumimoji="1" lang="en-US" altLang="ja-JP" sz="1600" b="1" u="sng">
              <a:solidFill>
                <a:srgbClr val="000000"/>
              </a:solidFill>
              <a:latin typeface="Meiryo" panose="020B0604030504040204" pitchFamily="34" charset="-128"/>
              <a:ea typeface="Meiryo" panose="020B0604030504040204" pitchFamily="34" charset="-128"/>
            </a:endParaRPr>
          </a:p>
          <a:p>
            <a:pPr marL="214925" indent="-285750" algn="just" defTabSz="914400">
              <a:lnSpc>
                <a:spcPts val="1800"/>
              </a:lnSpc>
              <a:buFont typeface="Meiryo UI" panose="020B0604030504040204" pitchFamily="50" charset="-128"/>
              <a:buChar char="◯"/>
              <a:defRPr/>
            </a:pP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教育訓練支援給付金</a:t>
            </a:r>
            <a:r>
              <a:rPr kumimoji="1" lang="en-US" altLang="ja-JP" sz="1600" b="1" i="0" u="sng" strike="noStrike" kern="1200" cap="none" spc="0" normalizeH="0" baseline="30000" noProof="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の給付率を基本手当の</a:t>
            </a:r>
            <a:r>
              <a:rPr kumimoji="1" lang="en-US" altLang="ja-JP"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60</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％に縮減（現行</a:t>
            </a:r>
            <a:r>
              <a:rPr kumimoji="1" lang="en-US" altLang="ja-JP"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80</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600"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し</a:t>
            </a:r>
            <a:r>
              <a:rPr kumimoji="1" lang="en-US" altLang="ja-JP"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2026</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年度まで延長</a:t>
            </a:r>
            <a:r>
              <a:rPr kumimoji="1" lang="ja-JP" altLang="en-US" sz="16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　</a:t>
            </a:r>
            <a:endParaRPr kumimoji="1" lang="en-US" altLang="ja-JP" sz="1600">
              <a:solidFill>
                <a:srgbClr val="000000"/>
              </a:solidFill>
              <a:latin typeface="Meiryo" panose="020B0604030504040204" pitchFamily="34" charset="-128"/>
              <a:ea typeface="Meiryo" panose="020B0604030504040204" pitchFamily="34" charset="-128"/>
            </a:endParaRPr>
          </a:p>
          <a:p>
            <a:pPr algn="just" defTabSz="914400">
              <a:lnSpc>
                <a:spcPts val="1800"/>
              </a:lnSpc>
              <a:defRPr/>
            </a:pPr>
            <a:r>
              <a:rPr kumimoji="1" lang="ja-JP" altLang="en-US" sz="1600">
                <a:solidFill>
                  <a:srgbClr val="000000"/>
                </a:solidFill>
                <a:latin typeface="Meiryo" panose="020B0604030504040204" pitchFamily="34" charset="-128"/>
                <a:ea typeface="Meiryo" panose="020B0604030504040204" pitchFamily="34" charset="-128"/>
              </a:rPr>
              <a:t>　</a:t>
            </a:r>
            <a:r>
              <a:rPr kumimoji="1" lang="en-US" altLang="ja-JP" sz="1400">
                <a:solidFill>
                  <a:srgbClr val="000000"/>
                </a:solidFill>
                <a:latin typeface="Meiryo" panose="020B0604030504040204" pitchFamily="34" charset="-128"/>
                <a:ea typeface="Meiryo" panose="020B0604030504040204" pitchFamily="34" charset="-128"/>
              </a:rPr>
              <a:t>※</a:t>
            </a:r>
            <a:r>
              <a:rPr kumimoji="1" lang="ja-JP" altLang="en-US" sz="1400">
                <a:solidFill>
                  <a:srgbClr val="000000"/>
                </a:solidFill>
                <a:latin typeface="Meiryo" panose="020B0604030504040204" pitchFamily="34" charset="-128"/>
                <a:ea typeface="Meiryo" panose="020B0604030504040204" pitchFamily="34" charset="-128"/>
              </a:rPr>
              <a:t>「</a:t>
            </a:r>
            <a:r>
              <a:rPr kumimoji="1" lang="ja-JP" altLang="en-US" sz="1400"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専門実践」教育訓練を受講し修了する見込みがあり、一定要件（</a:t>
            </a:r>
            <a:r>
              <a:rPr kumimoji="1" lang="en-US" altLang="ja-JP" sz="1400"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45</a:t>
            </a:r>
            <a:r>
              <a:rPr kumimoji="1" lang="ja-JP" altLang="en-US" sz="1400"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歳未満の失業者等）を満たす者に対</a:t>
            </a:r>
            <a:endParaRPr kumimoji="1" lang="en-US" altLang="ja-JP" sz="1400"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endParaRPr>
          </a:p>
          <a:p>
            <a:pPr algn="just" defTabSz="914400">
              <a:lnSpc>
                <a:spcPts val="1800"/>
              </a:lnSpc>
              <a:defRPr/>
            </a:pPr>
            <a:r>
              <a:rPr kumimoji="1" lang="ja-JP" altLang="en-US" sz="1400">
                <a:solidFill>
                  <a:srgbClr val="000000"/>
                </a:solidFill>
                <a:latin typeface="Meiryo" panose="020B0604030504040204" pitchFamily="34" charset="-128"/>
                <a:ea typeface="Meiryo" panose="020B0604030504040204" pitchFamily="34" charset="-128"/>
              </a:rPr>
              <a:t>　　</a:t>
            </a:r>
            <a:r>
              <a:rPr kumimoji="1" lang="ja-JP" altLang="en-US" sz="1400"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して、基本手当日額の</a:t>
            </a:r>
            <a:r>
              <a:rPr kumimoji="1" lang="en-US" altLang="ja-JP" sz="1400"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80</a:t>
            </a:r>
            <a:r>
              <a:rPr kumimoji="1" lang="ja-JP" altLang="en-US" sz="1400"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％を訓練受講中に２ヵ月ごとに支給</a:t>
            </a:r>
          </a:p>
        </p:txBody>
      </p:sp>
      <p:sp>
        <p:nvSpPr>
          <p:cNvPr id="6" name="正方形/長方形 5">
            <a:extLst>
              <a:ext uri="{FF2B5EF4-FFF2-40B4-BE49-F238E27FC236}">
                <a16:creationId xmlns:a16="http://schemas.microsoft.com/office/drawing/2014/main" id="{2BC9EE53-17D4-DB8C-5CDD-E0B42ABEDB1C}"/>
              </a:ext>
            </a:extLst>
          </p:cNvPr>
          <p:cNvSpPr/>
          <p:nvPr/>
        </p:nvSpPr>
        <p:spPr>
          <a:xfrm>
            <a:off x="0" y="0"/>
            <a:ext cx="9144000" cy="416560"/>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t>教育訓練給付の給付率引上げ等</a:t>
            </a:r>
          </a:p>
        </p:txBody>
      </p:sp>
      <p:graphicFrame>
        <p:nvGraphicFramePr>
          <p:cNvPr id="20" name="表 7">
            <a:extLst>
              <a:ext uri="{FF2B5EF4-FFF2-40B4-BE49-F238E27FC236}">
                <a16:creationId xmlns:a16="http://schemas.microsoft.com/office/drawing/2014/main" id="{9A6600FA-1B31-458B-646F-876861F7051E}"/>
              </a:ext>
            </a:extLst>
          </p:cNvPr>
          <p:cNvGraphicFramePr>
            <a:graphicFrameLocks noGrp="1"/>
          </p:cNvGraphicFramePr>
          <p:nvPr/>
        </p:nvGraphicFramePr>
        <p:xfrm>
          <a:off x="4789672" y="3986242"/>
          <a:ext cx="3791618" cy="2460792"/>
        </p:xfrm>
        <a:graphic>
          <a:graphicData uri="http://schemas.openxmlformats.org/drawingml/2006/table">
            <a:tbl>
              <a:tblPr firstRow="1" bandRow="1"/>
              <a:tblGrid>
                <a:gridCol w="1371116">
                  <a:extLst>
                    <a:ext uri="{9D8B030D-6E8A-4147-A177-3AD203B41FA5}">
                      <a16:colId xmlns:a16="http://schemas.microsoft.com/office/drawing/2014/main" val="1212665299"/>
                    </a:ext>
                  </a:extLst>
                </a:gridCol>
                <a:gridCol w="1204318">
                  <a:extLst>
                    <a:ext uri="{9D8B030D-6E8A-4147-A177-3AD203B41FA5}">
                      <a16:colId xmlns:a16="http://schemas.microsoft.com/office/drawing/2014/main" val="3385296876"/>
                    </a:ext>
                  </a:extLst>
                </a:gridCol>
                <a:gridCol w="1216184">
                  <a:extLst>
                    <a:ext uri="{9D8B030D-6E8A-4147-A177-3AD203B41FA5}">
                      <a16:colId xmlns:a16="http://schemas.microsoft.com/office/drawing/2014/main" val="2715989574"/>
                    </a:ext>
                  </a:extLst>
                </a:gridCol>
              </a:tblGrid>
              <a:tr h="443705">
                <a:tc>
                  <a:txBody>
                    <a:bodyPr/>
                    <a:lstStyle>
                      <a:lvl1pPr marL="0" algn="l" defTabSz="914400" rtl="0" eaLnBrk="1" latinLnBrk="0" hangingPunct="1">
                        <a:defRPr kumimoji="1" sz="1800" b="1" kern="1200">
                          <a:solidFill>
                            <a:schemeClr val="lt1"/>
                          </a:solidFill>
                          <a:latin typeface="Segoe UI"/>
                          <a:ea typeface="メイリオ"/>
                        </a:defRPr>
                      </a:lvl1pPr>
                      <a:lvl2pPr marL="457200" algn="l" defTabSz="914400" rtl="0" eaLnBrk="1" latinLnBrk="0" hangingPunct="1">
                        <a:defRPr kumimoji="1" sz="1800" b="1" kern="1200">
                          <a:solidFill>
                            <a:schemeClr val="lt1"/>
                          </a:solidFill>
                          <a:latin typeface="Segoe UI"/>
                          <a:ea typeface="メイリオ"/>
                        </a:defRPr>
                      </a:lvl2pPr>
                      <a:lvl3pPr marL="914400" algn="l" defTabSz="914400" rtl="0" eaLnBrk="1" latinLnBrk="0" hangingPunct="1">
                        <a:defRPr kumimoji="1" sz="1800" b="1" kern="1200">
                          <a:solidFill>
                            <a:schemeClr val="lt1"/>
                          </a:solidFill>
                          <a:latin typeface="Segoe UI"/>
                          <a:ea typeface="メイリオ"/>
                        </a:defRPr>
                      </a:lvl3pPr>
                      <a:lvl4pPr marL="1371600" algn="l" defTabSz="914400" rtl="0" eaLnBrk="1" latinLnBrk="0" hangingPunct="1">
                        <a:defRPr kumimoji="1" sz="1800" b="1" kern="1200">
                          <a:solidFill>
                            <a:schemeClr val="lt1"/>
                          </a:solidFill>
                          <a:latin typeface="Segoe UI"/>
                          <a:ea typeface="メイリオ"/>
                        </a:defRPr>
                      </a:lvl4pPr>
                      <a:lvl5pPr marL="1828800" algn="l" defTabSz="914400" rtl="0" eaLnBrk="1" latinLnBrk="0" hangingPunct="1">
                        <a:defRPr kumimoji="1" sz="1800" b="1" kern="1200">
                          <a:solidFill>
                            <a:schemeClr val="lt1"/>
                          </a:solidFill>
                          <a:latin typeface="Segoe UI"/>
                          <a:ea typeface="メイリオ"/>
                        </a:defRPr>
                      </a:lvl5pPr>
                      <a:lvl6pPr marL="2286000" algn="l" defTabSz="914400" rtl="0" eaLnBrk="1" latinLnBrk="0" hangingPunct="1">
                        <a:defRPr kumimoji="1" sz="1800" b="1" kern="1200">
                          <a:solidFill>
                            <a:schemeClr val="lt1"/>
                          </a:solidFill>
                          <a:latin typeface="Segoe UI"/>
                          <a:ea typeface="メイリオ"/>
                        </a:defRPr>
                      </a:lvl6pPr>
                      <a:lvl7pPr marL="2743200" algn="l" defTabSz="914400" rtl="0" eaLnBrk="1" latinLnBrk="0" hangingPunct="1">
                        <a:defRPr kumimoji="1" sz="1800" b="1" kern="1200">
                          <a:solidFill>
                            <a:schemeClr val="lt1"/>
                          </a:solidFill>
                          <a:latin typeface="Segoe UI"/>
                          <a:ea typeface="メイリオ"/>
                        </a:defRPr>
                      </a:lvl7pPr>
                      <a:lvl8pPr marL="3200400" algn="l" defTabSz="914400" rtl="0" eaLnBrk="1" latinLnBrk="0" hangingPunct="1">
                        <a:defRPr kumimoji="1" sz="1800" b="1" kern="1200">
                          <a:solidFill>
                            <a:schemeClr val="lt1"/>
                          </a:solidFill>
                          <a:latin typeface="Segoe UI"/>
                          <a:ea typeface="メイリオ"/>
                        </a:defRPr>
                      </a:lvl8pPr>
                      <a:lvl9pPr marL="3657600" algn="l" defTabSz="914400" rtl="0" eaLnBrk="1" latinLnBrk="0" hangingPunct="1">
                        <a:defRPr kumimoji="1" sz="1800" b="1" kern="1200">
                          <a:solidFill>
                            <a:schemeClr val="lt1"/>
                          </a:solidFill>
                          <a:latin typeface="Segoe UI"/>
                          <a:ea typeface="メイリオ"/>
                        </a:defRPr>
                      </a:lvl9pPr>
                    </a:lstStyle>
                    <a:p>
                      <a:endParaRPr kumimoji="1" lang="ja-JP" altLang="en-US" sz="120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Segoe UI"/>
                          <a:ea typeface="メイリオ"/>
                        </a:defRPr>
                      </a:lvl1pPr>
                      <a:lvl2pPr marL="457200" algn="l" defTabSz="914400" rtl="0" eaLnBrk="1" latinLnBrk="0" hangingPunct="1">
                        <a:defRPr kumimoji="1" sz="1800" b="1" kern="1200">
                          <a:solidFill>
                            <a:schemeClr val="lt1"/>
                          </a:solidFill>
                          <a:latin typeface="Segoe UI"/>
                          <a:ea typeface="メイリオ"/>
                        </a:defRPr>
                      </a:lvl2pPr>
                      <a:lvl3pPr marL="914400" algn="l" defTabSz="914400" rtl="0" eaLnBrk="1" latinLnBrk="0" hangingPunct="1">
                        <a:defRPr kumimoji="1" sz="1800" b="1" kern="1200">
                          <a:solidFill>
                            <a:schemeClr val="lt1"/>
                          </a:solidFill>
                          <a:latin typeface="Segoe UI"/>
                          <a:ea typeface="メイリオ"/>
                        </a:defRPr>
                      </a:lvl3pPr>
                      <a:lvl4pPr marL="1371600" algn="l" defTabSz="914400" rtl="0" eaLnBrk="1" latinLnBrk="0" hangingPunct="1">
                        <a:defRPr kumimoji="1" sz="1800" b="1" kern="1200">
                          <a:solidFill>
                            <a:schemeClr val="lt1"/>
                          </a:solidFill>
                          <a:latin typeface="Segoe UI"/>
                          <a:ea typeface="メイリオ"/>
                        </a:defRPr>
                      </a:lvl4pPr>
                      <a:lvl5pPr marL="1828800" algn="l" defTabSz="914400" rtl="0" eaLnBrk="1" latinLnBrk="0" hangingPunct="1">
                        <a:defRPr kumimoji="1" sz="1800" b="1" kern="1200">
                          <a:solidFill>
                            <a:schemeClr val="lt1"/>
                          </a:solidFill>
                          <a:latin typeface="Segoe UI"/>
                          <a:ea typeface="メイリオ"/>
                        </a:defRPr>
                      </a:lvl5pPr>
                      <a:lvl6pPr marL="2286000" algn="l" defTabSz="914400" rtl="0" eaLnBrk="1" latinLnBrk="0" hangingPunct="1">
                        <a:defRPr kumimoji="1" sz="1800" b="1" kern="1200">
                          <a:solidFill>
                            <a:schemeClr val="lt1"/>
                          </a:solidFill>
                          <a:latin typeface="Segoe UI"/>
                          <a:ea typeface="メイリオ"/>
                        </a:defRPr>
                      </a:lvl6pPr>
                      <a:lvl7pPr marL="2743200" algn="l" defTabSz="914400" rtl="0" eaLnBrk="1" latinLnBrk="0" hangingPunct="1">
                        <a:defRPr kumimoji="1" sz="1800" b="1" kern="1200">
                          <a:solidFill>
                            <a:schemeClr val="lt1"/>
                          </a:solidFill>
                          <a:latin typeface="Segoe UI"/>
                          <a:ea typeface="メイリオ"/>
                        </a:defRPr>
                      </a:lvl7pPr>
                      <a:lvl8pPr marL="3200400" algn="l" defTabSz="914400" rtl="0" eaLnBrk="1" latinLnBrk="0" hangingPunct="1">
                        <a:defRPr kumimoji="1" sz="1800" b="1" kern="1200">
                          <a:solidFill>
                            <a:schemeClr val="lt1"/>
                          </a:solidFill>
                          <a:latin typeface="Segoe UI"/>
                          <a:ea typeface="メイリオ"/>
                        </a:defRPr>
                      </a:lvl8pPr>
                      <a:lvl9pPr marL="3657600" algn="l" defTabSz="914400" rtl="0" eaLnBrk="1" latinLnBrk="0" hangingPunct="1">
                        <a:defRPr kumimoji="1" sz="1800" b="1" kern="1200">
                          <a:solidFill>
                            <a:schemeClr val="lt1"/>
                          </a:solidFill>
                          <a:latin typeface="Segoe UI"/>
                          <a:ea typeface="メイリオ"/>
                        </a:defRPr>
                      </a:lvl9pPr>
                    </a:lstStyle>
                    <a:p>
                      <a:pPr algn="ctr"/>
                      <a:r>
                        <a:rPr kumimoji="1" lang="ja-JP" altLang="en-US" sz="1200" b="0">
                          <a:solidFill>
                            <a:schemeClr val="tx1"/>
                          </a:solidFill>
                        </a:rPr>
                        <a:t>専門実践</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Segoe UI"/>
                          <a:ea typeface="メイリオ"/>
                        </a:defRPr>
                      </a:lvl1pPr>
                      <a:lvl2pPr marL="457200" algn="l" defTabSz="914400" rtl="0" eaLnBrk="1" latinLnBrk="0" hangingPunct="1">
                        <a:defRPr kumimoji="1" sz="1800" b="1" kern="1200">
                          <a:solidFill>
                            <a:schemeClr val="lt1"/>
                          </a:solidFill>
                          <a:latin typeface="Segoe UI"/>
                          <a:ea typeface="メイリオ"/>
                        </a:defRPr>
                      </a:lvl2pPr>
                      <a:lvl3pPr marL="914400" algn="l" defTabSz="914400" rtl="0" eaLnBrk="1" latinLnBrk="0" hangingPunct="1">
                        <a:defRPr kumimoji="1" sz="1800" b="1" kern="1200">
                          <a:solidFill>
                            <a:schemeClr val="lt1"/>
                          </a:solidFill>
                          <a:latin typeface="Segoe UI"/>
                          <a:ea typeface="メイリオ"/>
                        </a:defRPr>
                      </a:lvl3pPr>
                      <a:lvl4pPr marL="1371600" algn="l" defTabSz="914400" rtl="0" eaLnBrk="1" latinLnBrk="0" hangingPunct="1">
                        <a:defRPr kumimoji="1" sz="1800" b="1" kern="1200">
                          <a:solidFill>
                            <a:schemeClr val="lt1"/>
                          </a:solidFill>
                          <a:latin typeface="Segoe UI"/>
                          <a:ea typeface="メイリオ"/>
                        </a:defRPr>
                      </a:lvl4pPr>
                      <a:lvl5pPr marL="1828800" algn="l" defTabSz="914400" rtl="0" eaLnBrk="1" latinLnBrk="0" hangingPunct="1">
                        <a:defRPr kumimoji="1" sz="1800" b="1" kern="1200">
                          <a:solidFill>
                            <a:schemeClr val="lt1"/>
                          </a:solidFill>
                          <a:latin typeface="Segoe UI"/>
                          <a:ea typeface="メイリオ"/>
                        </a:defRPr>
                      </a:lvl5pPr>
                      <a:lvl6pPr marL="2286000" algn="l" defTabSz="914400" rtl="0" eaLnBrk="1" latinLnBrk="0" hangingPunct="1">
                        <a:defRPr kumimoji="1" sz="1800" b="1" kern="1200">
                          <a:solidFill>
                            <a:schemeClr val="lt1"/>
                          </a:solidFill>
                          <a:latin typeface="Segoe UI"/>
                          <a:ea typeface="メイリオ"/>
                        </a:defRPr>
                      </a:lvl6pPr>
                      <a:lvl7pPr marL="2743200" algn="l" defTabSz="914400" rtl="0" eaLnBrk="1" latinLnBrk="0" hangingPunct="1">
                        <a:defRPr kumimoji="1" sz="1800" b="1" kern="1200">
                          <a:solidFill>
                            <a:schemeClr val="lt1"/>
                          </a:solidFill>
                          <a:latin typeface="Segoe UI"/>
                          <a:ea typeface="メイリオ"/>
                        </a:defRPr>
                      </a:lvl7pPr>
                      <a:lvl8pPr marL="3200400" algn="l" defTabSz="914400" rtl="0" eaLnBrk="1" latinLnBrk="0" hangingPunct="1">
                        <a:defRPr kumimoji="1" sz="1800" b="1" kern="1200">
                          <a:solidFill>
                            <a:schemeClr val="lt1"/>
                          </a:solidFill>
                          <a:latin typeface="Segoe UI"/>
                          <a:ea typeface="メイリオ"/>
                        </a:defRPr>
                      </a:lvl8pPr>
                      <a:lvl9pPr marL="3657600" algn="l" defTabSz="914400" rtl="0" eaLnBrk="1" latinLnBrk="0" hangingPunct="1">
                        <a:defRPr kumimoji="1" sz="1800" b="1" kern="1200">
                          <a:solidFill>
                            <a:schemeClr val="lt1"/>
                          </a:solidFill>
                          <a:latin typeface="Segoe UI"/>
                          <a:ea typeface="メイリオ"/>
                        </a:defRPr>
                      </a:lvl9pPr>
                    </a:lstStyle>
                    <a:p>
                      <a:pPr algn="ctr"/>
                      <a:r>
                        <a:rPr kumimoji="1" lang="ja-JP" altLang="en-US" sz="1200" b="0">
                          <a:solidFill>
                            <a:schemeClr val="tx1"/>
                          </a:solidFill>
                        </a:rPr>
                        <a:t>特定一般</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1039244"/>
                  </a:ext>
                </a:extLst>
              </a:tr>
              <a:tr h="588724">
                <a:tc>
                  <a:txBody>
                    <a:bodyPr/>
                    <a:lstStyle>
                      <a:lvl1pPr marL="0" algn="l" defTabSz="914400" rtl="0" eaLnBrk="1" latinLnBrk="0" hangingPunct="1">
                        <a:defRPr kumimoji="1" sz="1800" kern="1200">
                          <a:solidFill>
                            <a:schemeClr val="dk1"/>
                          </a:solidFill>
                          <a:latin typeface="Segoe UI"/>
                          <a:ea typeface="メイリオ"/>
                        </a:defRPr>
                      </a:lvl1pPr>
                      <a:lvl2pPr marL="457200" algn="l" defTabSz="914400" rtl="0" eaLnBrk="1" latinLnBrk="0" hangingPunct="1">
                        <a:defRPr kumimoji="1" sz="1800" kern="1200">
                          <a:solidFill>
                            <a:schemeClr val="dk1"/>
                          </a:solidFill>
                          <a:latin typeface="Segoe UI"/>
                          <a:ea typeface="メイリオ"/>
                        </a:defRPr>
                      </a:lvl2pPr>
                      <a:lvl3pPr marL="914400" algn="l" defTabSz="914400" rtl="0" eaLnBrk="1" latinLnBrk="0" hangingPunct="1">
                        <a:defRPr kumimoji="1" sz="1800" kern="1200">
                          <a:solidFill>
                            <a:schemeClr val="dk1"/>
                          </a:solidFill>
                          <a:latin typeface="Segoe UI"/>
                          <a:ea typeface="メイリオ"/>
                        </a:defRPr>
                      </a:lvl3pPr>
                      <a:lvl4pPr marL="1371600" algn="l" defTabSz="914400" rtl="0" eaLnBrk="1" latinLnBrk="0" hangingPunct="1">
                        <a:defRPr kumimoji="1" sz="1800" kern="1200">
                          <a:solidFill>
                            <a:schemeClr val="dk1"/>
                          </a:solidFill>
                          <a:latin typeface="Segoe UI"/>
                          <a:ea typeface="メイリオ"/>
                        </a:defRPr>
                      </a:lvl4pPr>
                      <a:lvl5pPr marL="1828800" algn="l" defTabSz="914400" rtl="0" eaLnBrk="1" latinLnBrk="0" hangingPunct="1">
                        <a:defRPr kumimoji="1" sz="1800" kern="1200">
                          <a:solidFill>
                            <a:schemeClr val="dk1"/>
                          </a:solidFill>
                          <a:latin typeface="Segoe UI"/>
                          <a:ea typeface="メイリオ"/>
                        </a:defRPr>
                      </a:lvl5pPr>
                      <a:lvl6pPr marL="2286000" algn="l" defTabSz="914400" rtl="0" eaLnBrk="1" latinLnBrk="0" hangingPunct="1">
                        <a:defRPr kumimoji="1" sz="1800" kern="1200">
                          <a:solidFill>
                            <a:schemeClr val="dk1"/>
                          </a:solidFill>
                          <a:latin typeface="Segoe UI"/>
                          <a:ea typeface="メイリオ"/>
                        </a:defRPr>
                      </a:lvl6pPr>
                      <a:lvl7pPr marL="2743200" algn="l" defTabSz="914400" rtl="0" eaLnBrk="1" latinLnBrk="0" hangingPunct="1">
                        <a:defRPr kumimoji="1" sz="1800" kern="1200">
                          <a:solidFill>
                            <a:schemeClr val="dk1"/>
                          </a:solidFill>
                          <a:latin typeface="Segoe UI"/>
                          <a:ea typeface="メイリオ"/>
                        </a:defRPr>
                      </a:lvl7pPr>
                      <a:lvl8pPr marL="3200400" algn="l" defTabSz="914400" rtl="0" eaLnBrk="1" latinLnBrk="0" hangingPunct="1">
                        <a:defRPr kumimoji="1" sz="1800" kern="1200">
                          <a:solidFill>
                            <a:schemeClr val="dk1"/>
                          </a:solidFill>
                          <a:latin typeface="Segoe UI"/>
                          <a:ea typeface="メイリオ"/>
                        </a:defRPr>
                      </a:lvl8pPr>
                      <a:lvl9pPr marL="3657600" algn="l" defTabSz="914400" rtl="0" eaLnBrk="1" latinLnBrk="0" hangingPunct="1">
                        <a:defRPr kumimoji="1" sz="1800" kern="1200">
                          <a:solidFill>
                            <a:schemeClr val="dk1"/>
                          </a:solidFill>
                          <a:latin typeface="Segoe UI"/>
                          <a:ea typeface="メイリオ"/>
                        </a:defRPr>
                      </a:lvl9pPr>
                    </a:lstStyle>
                    <a:p>
                      <a:pPr algn="ctr"/>
                      <a:r>
                        <a:rPr kumimoji="1" lang="ja-JP" altLang="en-US" sz="1200">
                          <a:solidFill>
                            <a:schemeClr val="tx1"/>
                          </a:solidFill>
                        </a:rPr>
                        <a:t>本体給付</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Segoe UI"/>
                          <a:ea typeface="メイリオ"/>
                        </a:defRPr>
                      </a:lvl1pPr>
                      <a:lvl2pPr marL="457200" algn="l" defTabSz="914400" rtl="0" eaLnBrk="1" latinLnBrk="0" hangingPunct="1">
                        <a:defRPr kumimoji="1" sz="1800" kern="1200">
                          <a:solidFill>
                            <a:schemeClr val="dk1"/>
                          </a:solidFill>
                          <a:latin typeface="Segoe UI"/>
                          <a:ea typeface="メイリオ"/>
                        </a:defRPr>
                      </a:lvl2pPr>
                      <a:lvl3pPr marL="914400" algn="l" defTabSz="914400" rtl="0" eaLnBrk="1" latinLnBrk="0" hangingPunct="1">
                        <a:defRPr kumimoji="1" sz="1800" kern="1200">
                          <a:solidFill>
                            <a:schemeClr val="dk1"/>
                          </a:solidFill>
                          <a:latin typeface="Segoe UI"/>
                          <a:ea typeface="メイリオ"/>
                        </a:defRPr>
                      </a:lvl3pPr>
                      <a:lvl4pPr marL="1371600" algn="l" defTabSz="914400" rtl="0" eaLnBrk="1" latinLnBrk="0" hangingPunct="1">
                        <a:defRPr kumimoji="1" sz="1800" kern="1200">
                          <a:solidFill>
                            <a:schemeClr val="dk1"/>
                          </a:solidFill>
                          <a:latin typeface="Segoe UI"/>
                          <a:ea typeface="メイリオ"/>
                        </a:defRPr>
                      </a:lvl4pPr>
                      <a:lvl5pPr marL="1828800" algn="l" defTabSz="914400" rtl="0" eaLnBrk="1" latinLnBrk="0" hangingPunct="1">
                        <a:defRPr kumimoji="1" sz="1800" kern="1200">
                          <a:solidFill>
                            <a:schemeClr val="dk1"/>
                          </a:solidFill>
                          <a:latin typeface="Segoe UI"/>
                          <a:ea typeface="メイリオ"/>
                        </a:defRPr>
                      </a:lvl5pPr>
                      <a:lvl6pPr marL="2286000" algn="l" defTabSz="914400" rtl="0" eaLnBrk="1" latinLnBrk="0" hangingPunct="1">
                        <a:defRPr kumimoji="1" sz="1800" kern="1200">
                          <a:solidFill>
                            <a:schemeClr val="dk1"/>
                          </a:solidFill>
                          <a:latin typeface="Segoe UI"/>
                          <a:ea typeface="メイリオ"/>
                        </a:defRPr>
                      </a:lvl6pPr>
                      <a:lvl7pPr marL="2743200" algn="l" defTabSz="914400" rtl="0" eaLnBrk="1" latinLnBrk="0" hangingPunct="1">
                        <a:defRPr kumimoji="1" sz="1800" kern="1200">
                          <a:solidFill>
                            <a:schemeClr val="dk1"/>
                          </a:solidFill>
                          <a:latin typeface="Segoe UI"/>
                          <a:ea typeface="メイリオ"/>
                        </a:defRPr>
                      </a:lvl7pPr>
                      <a:lvl8pPr marL="3200400" algn="l" defTabSz="914400" rtl="0" eaLnBrk="1" latinLnBrk="0" hangingPunct="1">
                        <a:defRPr kumimoji="1" sz="1800" kern="1200">
                          <a:solidFill>
                            <a:schemeClr val="dk1"/>
                          </a:solidFill>
                          <a:latin typeface="Segoe UI"/>
                          <a:ea typeface="メイリオ"/>
                        </a:defRPr>
                      </a:lvl8pPr>
                      <a:lvl9pPr marL="3657600" algn="l" defTabSz="914400" rtl="0" eaLnBrk="1" latinLnBrk="0" hangingPunct="1">
                        <a:defRPr kumimoji="1" sz="1800" kern="1200">
                          <a:solidFill>
                            <a:schemeClr val="dk1"/>
                          </a:solidFill>
                          <a:latin typeface="Segoe UI"/>
                          <a:ea typeface="メイリオ"/>
                        </a:defRPr>
                      </a:lvl9pPr>
                    </a:lstStyle>
                    <a:p>
                      <a:pPr algn="ctr"/>
                      <a:r>
                        <a:rPr kumimoji="1" lang="en-US" altLang="ja-JP" sz="1200" b="0">
                          <a:solidFill>
                            <a:schemeClr val="tx1"/>
                          </a:solidFill>
                        </a:rPr>
                        <a:t>50%</a:t>
                      </a:r>
                      <a:endParaRPr kumimoji="1" lang="ja-JP" altLang="en-US" sz="1200" b="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Segoe UI"/>
                          <a:ea typeface="メイリオ"/>
                        </a:defRPr>
                      </a:lvl1pPr>
                      <a:lvl2pPr marL="457200" algn="l" defTabSz="914400" rtl="0" eaLnBrk="1" latinLnBrk="0" hangingPunct="1">
                        <a:defRPr kumimoji="1" sz="1800" kern="1200">
                          <a:solidFill>
                            <a:schemeClr val="dk1"/>
                          </a:solidFill>
                          <a:latin typeface="Segoe UI"/>
                          <a:ea typeface="メイリオ"/>
                        </a:defRPr>
                      </a:lvl2pPr>
                      <a:lvl3pPr marL="914400" algn="l" defTabSz="914400" rtl="0" eaLnBrk="1" latinLnBrk="0" hangingPunct="1">
                        <a:defRPr kumimoji="1" sz="1800" kern="1200">
                          <a:solidFill>
                            <a:schemeClr val="dk1"/>
                          </a:solidFill>
                          <a:latin typeface="Segoe UI"/>
                          <a:ea typeface="メイリオ"/>
                        </a:defRPr>
                      </a:lvl3pPr>
                      <a:lvl4pPr marL="1371600" algn="l" defTabSz="914400" rtl="0" eaLnBrk="1" latinLnBrk="0" hangingPunct="1">
                        <a:defRPr kumimoji="1" sz="1800" kern="1200">
                          <a:solidFill>
                            <a:schemeClr val="dk1"/>
                          </a:solidFill>
                          <a:latin typeface="Segoe UI"/>
                          <a:ea typeface="メイリオ"/>
                        </a:defRPr>
                      </a:lvl4pPr>
                      <a:lvl5pPr marL="1828800" algn="l" defTabSz="914400" rtl="0" eaLnBrk="1" latinLnBrk="0" hangingPunct="1">
                        <a:defRPr kumimoji="1" sz="1800" kern="1200">
                          <a:solidFill>
                            <a:schemeClr val="dk1"/>
                          </a:solidFill>
                          <a:latin typeface="Segoe UI"/>
                          <a:ea typeface="メイリオ"/>
                        </a:defRPr>
                      </a:lvl5pPr>
                      <a:lvl6pPr marL="2286000" algn="l" defTabSz="914400" rtl="0" eaLnBrk="1" latinLnBrk="0" hangingPunct="1">
                        <a:defRPr kumimoji="1" sz="1800" kern="1200">
                          <a:solidFill>
                            <a:schemeClr val="dk1"/>
                          </a:solidFill>
                          <a:latin typeface="Segoe UI"/>
                          <a:ea typeface="メイリオ"/>
                        </a:defRPr>
                      </a:lvl6pPr>
                      <a:lvl7pPr marL="2743200" algn="l" defTabSz="914400" rtl="0" eaLnBrk="1" latinLnBrk="0" hangingPunct="1">
                        <a:defRPr kumimoji="1" sz="1800" kern="1200">
                          <a:solidFill>
                            <a:schemeClr val="dk1"/>
                          </a:solidFill>
                          <a:latin typeface="Segoe UI"/>
                          <a:ea typeface="メイリオ"/>
                        </a:defRPr>
                      </a:lvl7pPr>
                      <a:lvl8pPr marL="3200400" algn="l" defTabSz="914400" rtl="0" eaLnBrk="1" latinLnBrk="0" hangingPunct="1">
                        <a:defRPr kumimoji="1" sz="1800" kern="1200">
                          <a:solidFill>
                            <a:schemeClr val="dk1"/>
                          </a:solidFill>
                          <a:latin typeface="Segoe UI"/>
                          <a:ea typeface="メイリオ"/>
                        </a:defRPr>
                      </a:lvl8pPr>
                      <a:lvl9pPr marL="3657600" algn="l" defTabSz="914400" rtl="0" eaLnBrk="1" latinLnBrk="0" hangingPunct="1">
                        <a:defRPr kumimoji="1" sz="1800" kern="1200">
                          <a:solidFill>
                            <a:schemeClr val="dk1"/>
                          </a:solidFill>
                          <a:latin typeface="Segoe UI"/>
                          <a:ea typeface="メイリオ"/>
                        </a:defRPr>
                      </a:lvl9pPr>
                    </a:lstStyle>
                    <a:p>
                      <a:pPr algn="ctr"/>
                      <a:r>
                        <a:rPr kumimoji="1" lang="en-US" altLang="ja-JP" sz="1200" b="0">
                          <a:solidFill>
                            <a:schemeClr val="tx1"/>
                          </a:solidFill>
                        </a:rPr>
                        <a:t>40%</a:t>
                      </a:r>
                      <a:endParaRPr kumimoji="1" lang="ja-JP" altLang="en-US" sz="1200" b="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8036089"/>
                  </a:ext>
                </a:extLst>
              </a:tr>
              <a:tr h="492329">
                <a:tc>
                  <a:txBody>
                    <a:bodyPr/>
                    <a:lstStyle>
                      <a:lvl1pPr marL="0" algn="l" defTabSz="914400" rtl="0" eaLnBrk="1" latinLnBrk="0" hangingPunct="1">
                        <a:defRPr kumimoji="1" sz="1800" kern="1200">
                          <a:solidFill>
                            <a:schemeClr val="dk1"/>
                          </a:solidFill>
                          <a:latin typeface="Segoe UI"/>
                          <a:ea typeface="メイリオ"/>
                        </a:defRPr>
                      </a:lvl1pPr>
                      <a:lvl2pPr marL="457200" algn="l" defTabSz="914400" rtl="0" eaLnBrk="1" latinLnBrk="0" hangingPunct="1">
                        <a:defRPr kumimoji="1" sz="1800" kern="1200">
                          <a:solidFill>
                            <a:schemeClr val="dk1"/>
                          </a:solidFill>
                          <a:latin typeface="Segoe UI"/>
                          <a:ea typeface="メイリオ"/>
                        </a:defRPr>
                      </a:lvl2pPr>
                      <a:lvl3pPr marL="914400" algn="l" defTabSz="914400" rtl="0" eaLnBrk="1" latinLnBrk="0" hangingPunct="1">
                        <a:defRPr kumimoji="1" sz="1800" kern="1200">
                          <a:solidFill>
                            <a:schemeClr val="dk1"/>
                          </a:solidFill>
                          <a:latin typeface="Segoe UI"/>
                          <a:ea typeface="メイリオ"/>
                        </a:defRPr>
                      </a:lvl3pPr>
                      <a:lvl4pPr marL="1371600" algn="l" defTabSz="914400" rtl="0" eaLnBrk="1" latinLnBrk="0" hangingPunct="1">
                        <a:defRPr kumimoji="1" sz="1800" kern="1200">
                          <a:solidFill>
                            <a:schemeClr val="dk1"/>
                          </a:solidFill>
                          <a:latin typeface="Segoe UI"/>
                          <a:ea typeface="メイリオ"/>
                        </a:defRPr>
                      </a:lvl4pPr>
                      <a:lvl5pPr marL="1828800" algn="l" defTabSz="914400" rtl="0" eaLnBrk="1" latinLnBrk="0" hangingPunct="1">
                        <a:defRPr kumimoji="1" sz="1800" kern="1200">
                          <a:solidFill>
                            <a:schemeClr val="dk1"/>
                          </a:solidFill>
                          <a:latin typeface="Segoe UI"/>
                          <a:ea typeface="メイリオ"/>
                        </a:defRPr>
                      </a:lvl5pPr>
                      <a:lvl6pPr marL="2286000" algn="l" defTabSz="914400" rtl="0" eaLnBrk="1" latinLnBrk="0" hangingPunct="1">
                        <a:defRPr kumimoji="1" sz="1800" kern="1200">
                          <a:solidFill>
                            <a:schemeClr val="dk1"/>
                          </a:solidFill>
                          <a:latin typeface="Segoe UI"/>
                          <a:ea typeface="メイリオ"/>
                        </a:defRPr>
                      </a:lvl6pPr>
                      <a:lvl7pPr marL="2743200" algn="l" defTabSz="914400" rtl="0" eaLnBrk="1" latinLnBrk="0" hangingPunct="1">
                        <a:defRPr kumimoji="1" sz="1800" kern="1200">
                          <a:solidFill>
                            <a:schemeClr val="dk1"/>
                          </a:solidFill>
                          <a:latin typeface="Segoe UI"/>
                          <a:ea typeface="メイリオ"/>
                        </a:defRPr>
                      </a:lvl7pPr>
                      <a:lvl8pPr marL="3200400" algn="l" defTabSz="914400" rtl="0" eaLnBrk="1" latinLnBrk="0" hangingPunct="1">
                        <a:defRPr kumimoji="1" sz="1800" kern="1200">
                          <a:solidFill>
                            <a:schemeClr val="dk1"/>
                          </a:solidFill>
                          <a:latin typeface="Segoe UI"/>
                          <a:ea typeface="メイリオ"/>
                        </a:defRPr>
                      </a:lvl8pPr>
                      <a:lvl9pPr marL="3657600" algn="l" defTabSz="914400" rtl="0" eaLnBrk="1" latinLnBrk="0" hangingPunct="1">
                        <a:defRPr kumimoji="1" sz="1800" kern="1200">
                          <a:solidFill>
                            <a:schemeClr val="dk1"/>
                          </a:solidFill>
                          <a:latin typeface="Segoe UI"/>
                          <a:ea typeface="メイリオ"/>
                        </a:defRPr>
                      </a:lvl9pPr>
                    </a:lstStyle>
                    <a:p>
                      <a:pPr algn="ctr"/>
                      <a:r>
                        <a:rPr kumimoji="1" lang="ja-JP" altLang="en-US" sz="1200">
                          <a:solidFill>
                            <a:schemeClr val="tx1"/>
                          </a:solidFill>
                        </a:rPr>
                        <a:t>追加給付①</a:t>
                      </a:r>
                      <a:endParaRPr kumimoji="1" lang="en-US" altLang="ja-JP" sz="1200">
                        <a:solidFill>
                          <a:schemeClr val="tx1"/>
                        </a:solidFill>
                      </a:endParaRPr>
                    </a:p>
                    <a:p>
                      <a:pPr algn="ctr"/>
                      <a:r>
                        <a:rPr kumimoji="1" lang="en-US" altLang="ja-JP" sz="1200">
                          <a:solidFill>
                            <a:schemeClr val="tx1"/>
                          </a:solidFill>
                        </a:rPr>
                        <a:t>(</a:t>
                      </a:r>
                      <a:r>
                        <a:rPr kumimoji="1" lang="ja-JP" altLang="en-US" sz="1200">
                          <a:solidFill>
                            <a:schemeClr val="tx1"/>
                          </a:solidFill>
                        </a:rPr>
                        <a:t>資格取得等</a:t>
                      </a:r>
                      <a:r>
                        <a:rPr kumimoji="1" lang="en-US" altLang="ja-JP" sz="1200">
                          <a:solidFill>
                            <a:schemeClr val="tx1"/>
                          </a:solidFill>
                        </a:rPr>
                        <a:t>)</a:t>
                      </a:r>
                      <a:endParaRPr kumimoji="1" lang="ja-JP" altLang="en-US" sz="12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Segoe UI"/>
                          <a:ea typeface="メイリオ"/>
                        </a:defRPr>
                      </a:lvl1pPr>
                      <a:lvl2pPr marL="457200" algn="l" defTabSz="914400" rtl="0" eaLnBrk="1" latinLnBrk="0" hangingPunct="1">
                        <a:defRPr kumimoji="1" sz="1800" kern="1200">
                          <a:solidFill>
                            <a:schemeClr val="dk1"/>
                          </a:solidFill>
                          <a:latin typeface="Segoe UI"/>
                          <a:ea typeface="メイリオ"/>
                        </a:defRPr>
                      </a:lvl2pPr>
                      <a:lvl3pPr marL="914400" algn="l" defTabSz="914400" rtl="0" eaLnBrk="1" latinLnBrk="0" hangingPunct="1">
                        <a:defRPr kumimoji="1" sz="1800" kern="1200">
                          <a:solidFill>
                            <a:schemeClr val="dk1"/>
                          </a:solidFill>
                          <a:latin typeface="Segoe UI"/>
                          <a:ea typeface="メイリオ"/>
                        </a:defRPr>
                      </a:lvl3pPr>
                      <a:lvl4pPr marL="1371600" algn="l" defTabSz="914400" rtl="0" eaLnBrk="1" latinLnBrk="0" hangingPunct="1">
                        <a:defRPr kumimoji="1" sz="1800" kern="1200">
                          <a:solidFill>
                            <a:schemeClr val="dk1"/>
                          </a:solidFill>
                          <a:latin typeface="Segoe UI"/>
                          <a:ea typeface="メイリオ"/>
                        </a:defRPr>
                      </a:lvl4pPr>
                      <a:lvl5pPr marL="1828800" algn="l" defTabSz="914400" rtl="0" eaLnBrk="1" latinLnBrk="0" hangingPunct="1">
                        <a:defRPr kumimoji="1" sz="1800" kern="1200">
                          <a:solidFill>
                            <a:schemeClr val="dk1"/>
                          </a:solidFill>
                          <a:latin typeface="Segoe UI"/>
                          <a:ea typeface="メイリオ"/>
                        </a:defRPr>
                      </a:lvl5pPr>
                      <a:lvl6pPr marL="2286000" algn="l" defTabSz="914400" rtl="0" eaLnBrk="1" latinLnBrk="0" hangingPunct="1">
                        <a:defRPr kumimoji="1" sz="1800" kern="1200">
                          <a:solidFill>
                            <a:schemeClr val="dk1"/>
                          </a:solidFill>
                          <a:latin typeface="Segoe UI"/>
                          <a:ea typeface="メイリオ"/>
                        </a:defRPr>
                      </a:lvl6pPr>
                      <a:lvl7pPr marL="2743200" algn="l" defTabSz="914400" rtl="0" eaLnBrk="1" latinLnBrk="0" hangingPunct="1">
                        <a:defRPr kumimoji="1" sz="1800" kern="1200">
                          <a:solidFill>
                            <a:schemeClr val="dk1"/>
                          </a:solidFill>
                          <a:latin typeface="Segoe UI"/>
                          <a:ea typeface="メイリオ"/>
                        </a:defRPr>
                      </a:lvl7pPr>
                      <a:lvl8pPr marL="3200400" algn="l" defTabSz="914400" rtl="0" eaLnBrk="1" latinLnBrk="0" hangingPunct="1">
                        <a:defRPr kumimoji="1" sz="1800" kern="1200">
                          <a:solidFill>
                            <a:schemeClr val="dk1"/>
                          </a:solidFill>
                          <a:latin typeface="Segoe UI"/>
                          <a:ea typeface="メイリオ"/>
                        </a:defRPr>
                      </a:lvl8pPr>
                      <a:lvl9pPr marL="3657600" algn="l" defTabSz="914400" rtl="0" eaLnBrk="1" latinLnBrk="0" hangingPunct="1">
                        <a:defRPr kumimoji="1" sz="1800" kern="1200">
                          <a:solidFill>
                            <a:schemeClr val="dk1"/>
                          </a:solidFill>
                          <a:latin typeface="Segoe UI"/>
                          <a:ea typeface="メイリオ"/>
                        </a:defRPr>
                      </a:lvl9pPr>
                    </a:lstStyle>
                    <a:p>
                      <a:pPr algn="ctr"/>
                      <a:r>
                        <a:rPr kumimoji="1" lang="en-US" altLang="ja-JP" sz="1200" b="0">
                          <a:solidFill>
                            <a:schemeClr val="tx1"/>
                          </a:solidFill>
                        </a:rPr>
                        <a:t>20%</a:t>
                      </a:r>
                      <a:endParaRPr kumimoji="1" lang="ja-JP" altLang="en-US" sz="1200" b="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Segoe UI"/>
                          <a:ea typeface="メイリオ"/>
                        </a:defRPr>
                      </a:lvl1pPr>
                      <a:lvl2pPr marL="457200" algn="l" defTabSz="914400" rtl="0" eaLnBrk="1" latinLnBrk="0" hangingPunct="1">
                        <a:defRPr kumimoji="1" sz="1800" kern="1200">
                          <a:solidFill>
                            <a:schemeClr val="dk1"/>
                          </a:solidFill>
                          <a:latin typeface="Segoe UI"/>
                          <a:ea typeface="メイリオ"/>
                        </a:defRPr>
                      </a:lvl2pPr>
                      <a:lvl3pPr marL="914400" algn="l" defTabSz="914400" rtl="0" eaLnBrk="1" latinLnBrk="0" hangingPunct="1">
                        <a:defRPr kumimoji="1" sz="1800" kern="1200">
                          <a:solidFill>
                            <a:schemeClr val="dk1"/>
                          </a:solidFill>
                          <a:latin typeface="Segoe UI"/>
                          <a:ea typeface="メイリオ"/>
                        </a:defRPr>
                      </a:lvl3pPr>
                      <a:lvl4pPr marL="1371600" algn="l" defTabSz="914400" rtl="0" eaLnBrk="1" latinLnBrk="0" hangingPunct="1">
                        <a:defRPr kumimoji="1" sz="1800" kern="1200">
                          <a:solidFill>
                            <a:schemeClr val="dk1"/>
                          </a:solidFill>
                          <a:latin typeface="Segoe UI"/>
                          <a:ea typeface="メイリオ"/>
                        </a:defRPr>
                      </a:lvl4pPr>
                      <a:lvl5pPr marL="1828800" algn="l" defTabSz="914400" rtl="0" eaLnBrk="1" latinLnBrk="0" hangingPunct="1">
                        <a:defRPr kumimoji="1" sz="1800" kern="1200">
                          <a:solidFill>
                            <a:schemeClr val="dk1"/>
                          </a:solidFill>
                          <a:latin typeface="Segoe UI"/>
                          <a:ea typeface="メイリオ"/>
                        </a:defRPr>
                      </a:lvl5pPr>
                      <a:lvl6pPr marL="2286000" algn="l" defTabSz="914400" rtl="0" eaLnBrk="1" latinLnBrk="0" hangingPunct="1">
                        <a:defRPr kumimoji="1" sz="1800" kern="1200">
                          <a:solidFill>
                            <a:schemeClr val="dk1"/>
                          </a:solidFill>
                          <a:latin typeface="Segoe UI"/>
                          <a:ea typeface="メイリオ"/>
                        </a:defRPr>
                      </a:lvl6pPr>
                      <a:lvl7pPr marL="2743200" algn="l" defTabSz="914400" rtl="0" eaLnBrk="1" latinLnBrk="0" hangingPunct="1">
                        <a:defRPr kumimoji="1" sz="1800" kern="1200">
                          <a:solidFill>
                            <a:schemeClr val="dk1"/>
                          </a:solidFill>
                          <a:latin typeface="Segoe UI"/>
                          <a:ea typeface="メイリオ"/>
                        </a:defRPr>
                      </a:lvl7pPr>
                      <a:lvl8pPr marL="3200400" algn="l" defTabSz="914400" rtl="0" eaLnBrk="1" latinLnBrk="0" hangingPunct="1">
                        <a:defRPr kumimoji="1" sz="1800" kern="1200">
                          <a:solidFill>
                            <a:schemeClr val="dk1"/>
                          </a:solidFill>
                          <a:latin typeface="Segoe UI"/>
                          <a:ea typeface="メイリオ"/>
                        </a:defRPr>
                      </a:lvl8pPr>
                      <a:lvl9pPr marL="3657600" algn="l" defTabSz="914400" rtl="0" eaLnBrk="1" latinLnBrk="0" hangingPunct="1">
                        <a:defRPr kumimoji="1" sz="1800" kern="1200">
                          <a:solidFill>
                            <a:schemeClr val="dk1"/>
                          </a:solidFill>
                          <a:latin typeface="Segoe UI"/>
                          <a:ea typeface="メイリオ"/>
                        </a:defRPr>
                      </a:lvl9pPr>
                    </a:lstStyle>
                    <a:p>
                      <a:pPr algn="ctr"/>
                      <a:r>
                        <a:rPr kumimoji="1" lang="en-US" altLang="ja-JP" sz="1200" b="1" u="sng">
                          <a:solidFill>
                            <a:srgbClr val="FF0000"/>
                          </a:solidFill>
                        </a:rPr>
                        <a:t>10</a:t>
                      </a:r>
                      <a:r>
                        <a:rPr kumimoji="1" lang="ja-JP" altLang="en-US" sz="1200" b="1" u="sng">
                          <a:solidFill>
                            <a:srgbClr val="FF0000"/>
                          </a:solidFill>
                        </a:rPr>
                        <a:t>％</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8936512"/>
                  </a:ext>
                </a:extLst>
              </a:tr>
              <a:tr h="492329">
                <a:tc>
                  <a:txBody>
                    <a:bodyPr/>
                    <a:lstStyle>
                      <a:lvl1pPr marL="0" algn="l" defTabSz="914400" rtl="0" eaLnBrk="1" latinLnBrk="0" hangingPunct="1">
                        <a:defRPr kumimoji="1" sz="1800" kern="1200">
                          <a:solidFill>
                            <a:schemeClr val="dk1"/>
                          </a:solidFill>
                          <a:latin typeface="Segoe UI"/>
                          <a:ea typeface="メイリオ"/>
                        </a:defRPr>
                      </a:lvl1pPr>
                      <a:lvl2pPr marL="457200" algn="l" defTabSz="914400" rtl="0" eaLnBrk="1" latinLnBrk="0" hangingPunct="1">
                        <a:defRPr kumimoji="1" sz="1800" kern="1200">
                          <a:solidFill>
                            <a:schemeClr val="dk1"/>
                          </a:solidFill>
                          <a:latin typeface="Segoe UI"/>
                          <a:ea typeface="メイリオ"/>
                        </a:defRPr>
                      </a:lvl2pPr>
                      <a:lvl3pPr marL="914400" algn="l" defTabSz="914400" rtl="0" eaLnBrk="1" latinLnBrk="0" hangingPunct="1">
                        <a:defRPr kumimoji="1" sz="1800" kern="1200">
                          <a:solidFill>
                            <a:schemeClr val="dk1"/>
                          </a:solidFill>
                          <a:latin typeface="Segoe UI"/>
                          <a:ea typeface="メイリオ"/>
                        </a:defRPr>
                      </a:lvl3pPr>
                      <a:lvl4pPr marL="1371600" algn="l" defTabSz="914400" rtl="0" eaLnBrk="1" latinLnBrk="0" hangingPunct="1">
                        <a:defRPr kumimoji="1" sz="1800" kern="1200">
                          <a:solidFill>
                            <a:schemeClr val="dk1"/>
                          </a:solidFill>
                          <a:latin typeface="Segoe UI"/>
                          <a:ea typeface="メイリオ"/>
                        </a:defRPr>
                      </a:lvl4pPr>
                      <a:lvl5pPr marL="1828800" algn="l" defTabSz="914400" rtl="0" eaLnBrk="1" latinLnBrk="0" hangingPunct="1">
                        <a:defRPr kumimoji="1" sz="1800" kern="1200">
                          <a:solidFill>
                            <a:schemeClr val="dk1"/>
                          </a:solidFill>
                          <a:latin typeface="Segoe UI"/>
                          <a:ea typeface="メイリオ"/>
                        </a:defRPr>
                      </a:lvl5pPr>
                      <a:lvl6pPr marL="2286000" algn="l" defTabSz="914400" rtl="0" eaLnBrk="1" latinLnBrk="0" hangingPunct="1">
                        <a:defRPr kumimoji="1" sz="1800" kern="1200">
                          <a:solidFill>
                            <a:schemeClr val="dk1"/>
                          </a:solidFill>
                          <a:latin typeface="Segoe UI"/>
                          <a:ea typeface="メイリオ"/>
                        </a:defRPr>
                      </a:lvl6pPr>
                      <a:lvl7pPr marL="2743200" algn="l" defTabSz="914400" rtl="0" eaLnBrk="1" latinLnBrk="0" hangingPunct="1">
                        <a:defRPr kumimoji="1" sz="1800" kern="1200">
                          <a:solidFill>
                            <a:schemeClr val="dk1"/>
                          </a:solidFill>
                          <a:latin typeface="Segoe UI"/>
                          <a:ea typeface="メイリオ"/>
                        </a:defRPr>
                      </a:lvl7pPr>
                      <a:lvl8pPr marL="3200400" algn="l" defTabSz="914400" rtl="0" eaLnBrk="1" latinLnBrk="0" hangingPunct="1">
                        <a:defRPr kumimoji="1" sz="1800" kern="1200">
                          <a:solidFill>
                            <a:schemeClr val="dk1"/>
                          </a:solidFill>
                          <a:latin typeface="Segoe UI"/>
                          <a:ea typeface="メイリオ"/>
                        </a:defRPr>
                      </a:lvl8pPr>
                      <a:lvl9pPr marL="3657600" algn="l" defTabSz="914400" rtl="0" eaLnBrk="1" latinLnBrk="0" hangingPunct="1">
                        <a:defRPr kumimoji="1" sz="1800" kern="1200">
                          <a:solidFill>
                            <a:schemeClr val="dk1"/>
                          </a:solidFill>
                          <a:latin typeface="Segoe UI"/>
                          <a:ea typeface="メイリオ"/>
                        </a:defRPr>
                      </a:lvl9pPr>
                    </a:lstStyle>
                    <a:p>
                      <a:pPr algn="ctr"/>
                      <a:r>
                        <a:rPr kumimoji="1" lang="ja-JP" altLang="en-US" sz="1200">
                          <a:solidFill>
                            <a:schemeClr val="tx1"/>
                          </a:solidFill>
                        </a:rPr>
                        <a:t>追加給付②</a:t>
                      </a:r>
                      <a:endParaRPr kumimoji="1" lang="en-US" altLang="ja-JP" sz="1200">
                        <a:solidFill>
                          <a:schemeClr val="tx1"/>
                        </a:solidFill>
                      </a:endParaRPr>
                    </a:p>
                    <a:p>
                      <a:pPr algn="ctr"/>
                      <a:r>
                        <a:rPr kumimoji="1" lang="en-US" altLang="ja-JP" sz="1200">
                          <a:solidFill>
                            <a:schemeClr val="tx1"/>
                          </a:solidFill>
                        </a:rPr>
                        <a:t>(</a:t>
                      </a:r>
                      <a:r>
                        <a:rPr kumimoji="1" lang="ja-JP" altLang="en-US" sz="1200">
                          <a:solidFill>
                            <a:schemeClr val="tx1"/>
                          </a:solidFill>
                        </a:rPr>
                        <a:t>賃金上昇</a:t>
                      </a:r>
                      <a:r>
                        <a:rPr kumimoji="1" lang="en-US" altLang="ja-JP" sz="1200">
                          <a:solidFill>
                            <a:schemeClr val="tx1"/>
                          </a:solidFill>
                        </a:rPr>
                        <a:t>)</a:t>
                      </a:r>
                      <a:endParaRPr kumimoji="1" lang="ja-JP" altLang="en-US" sz="12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Segoe UI"/>
                          <a:ea typeface="メイリオ"/>
                        </a:defRPr>
                      </a:lvl1pPr>
                      <a:lvl2pPr marL="457200" algn="l" defTabSz="914400" rtl="0" eaLnBrk="1" latinLnBrk="0" hangingPunct="1">
                        <a:defRPr kumimoji="1" sz="1800" kern="1200">
                          <a:solidFill>
                            <a:schemeClr val="dk1"/>
                          </a:solidFill>
                          <a:latin typeface="Segoe UI"/>
                          <a:ea typeface="メイリオ"/>
                        </a:defRPr>
                      </a:lvl2pPr>
                      <a:lvl3pPr marL="914400" algn="l" defTabSz="914400" rtl="0" eaLnBrk="1" latinLnBrk="0" hangingPunct="1">
                        <a:defRPr kumimoji="1" sz="1800" kern="1200">
                          <a:solidFill>
                            <a:schemeClr val="dk1"/>
                          </a:solidFill>
                          <a:latin typeface="Segoe UI"/>
                          <a:ea typeface="メイリオ"/>
                        </a:defRPr>
                      </a:lvl3pPr>
                      <a:lvl4pPr marL="1371600" algn="l" defTabSz="914400" rtl="0" eaLnBrk="1" latinLnBrk="0" hangingPunct="1">
                        <a:defRPr kumimoji="1" sz="1800" kern="1200">
                          <a:solidFill>
                            <a:schemeClr val="dk1"/>
                          </a:solidFill>
                          <a:latin typeface="Segoe UI"/>
                          <a:ea typeface="メイリオ"/>
                        </a:defRPr>
                      </a:lvl4pPr>
                      <a:lvl5pPr marL="1828800" algn="l" defTabSz="914400" rtl="0" eaLnBrk="1" latinLnBrk="0" hangingPunct="1">
                        <a:defRPr kumimoji="1" sz="1800" kern="1200">
                          <a:solidFill>
                            <a:schemeClr val="dk1"/>
                          </a:solidFill>
                          <a:latin typeface="Segoe UI"/>
                          <a:ea typeface="メイリオ"/>
                        </a:defRPr>
                      </a:lvl5pPr>
                      <a:lvl6pPr marL="2286000" algn="l" defTabSz="914400" rtl="0" eaLnBrk="1" latinLnBrk="0" hangingPunct="1">
                        <a:defRPr kumimoji="1" sz="1800" kern="1200">
                          <a:solidFill>
                            <a:schemeClr val="dk1"/>
                          </a:solidFill>
                          <a:latin typeface="Segoe UI"/>
                          <a:ea typeface="メイリオ"/>
                        </a:defRPr>
                      </a:lvl6pPr>
                      <a:lvl7pPr marL="2743200" algn="l" defTabSz="914400" rtl="0" eaLnBrk="1" latinLnBrk="0" hangingPunct="1">
                        <a:defRPr kumimoji="1" sz="1800" kern="1200">
                          <a:solidFill>
                            <a:schemeClr val="dk1"/>
                          </a:solidFill>
                          <a:latin typeface="Segoe UI"/>
                          <a:ea typeface="メイリオ"/>
                        </a:defRPr>
                      </a:lvl7pPr>
                      <a:lvl8pPr marL="3200400" algn="l" defTabSz="914400" rtl="0" eaLnBrk="1" latinLnBrk="0" hangingPunct="1">
                        <a:defRPr kumimoji="1" sz="1800" kern="1200">
                          <a:solidFill>
                            <a:schemeClr val="dk1"/>
                          </a:solidFill>
                          <a:latin typeface="Segoe UI"/>
                          <a:ea typeface="メイリオ"/>
                        </a:defRPr>
                      </a:lvl8pPr>
                      <a:lvl9pPr marL="3657600" algn="l" defTabSz="914400" rtl="0" eaLnBrk="1" latinLnBrk="0" hangingPunct="1">
                        <a:defRPr kumimoji="1" sz="1800" kern="1200">
                          <a:solidFill>
                            <a:schemeClr val="dk1"/>
                          </a:solidFill>
                          <a:latin typeface="Segoe UI"/>
                          <a:ea typeface="メイリオ"/>
                        </a:defRPr>
                      </a:lvl9pPr>
                    </a:lstStyle>
                    <a:p>
                      <a:pPr algn="ctr"/>
                      <a:r>
                        <a:rPr kumimoji="1" lang="en-US" altLang="ja-JP" sz="1200" b="1" u="sng">
                          <a:solidFill>
                            <a:srgbClr val="FF0000"/>
                          </a:solidFill>
                        </a:rPr>
                        <a:t>10</a:t>
                      </a:r>
                      <a:r>
                        <a:rPr kumimoji="1" lang="ja-JP" altLang="en-US" sz="1200" b="1" u="sng">
                          <a:solidFill>
                            <a:srgbClr val="FF0000"/>
                          </a:solidFill>
                        </a:rPr>
                        <a:t>％</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Segoe UI"/>
                          <a:ea typeface="メイリオ"/>
                        </a:defRPr>
                      </a:lvl1pPr>
                      <a:lvl2pPr marL="457200" algn="l" defTabSz="914400" rtl="0" eaLnBrk="1" latinLnBrk="0" hangingPunct="1">
                        <a:defRPr kumimoji="1" sz="1800" kern="1200">
                          <a:solidFill>
                            <a:schemeClr val="dk1"/>
                          </a:solidFill>
                          <a:latin typeface="Segoe UI"/>
                          <a:ea typeface="メイリオ"/>
                        </a:defRPr>
                      </a:lvl2pPr>
                      <a:lvl3pPr marL="914400" algn="l" defTabSz="914400" rtl="0" eaLnBrk="1" latinLnBrk="0" hangingPunct="1">
                        <a:defRPr kumimoji="1" sz="1800" kern="1200">
                          <a:solidFill>
                            <a:schemeClr val="dk1"/>
                          </a:solidFill>
                          <a:latin typeface="Segoe UI"/>
                          <a:ea typeface="メイリオ"/>
                        </a:defRPr>
                      </a:lvl3pPr>
                      <a:lvl4pPr marL="1371600" algn="l" defTabSz="914400" rtl="0" eaLnBrk="1" latinLnBrk="0" hangingPunct="1">
                        <a:defRPr kumimoji="1" sz="1800" kern="1200">
                          <a:solidFill>
                            <a:schemeClr val="dk1"/>
                          </a:solidFill>
                          <a:latin typeface="Segoe UI"/>
                          <a:ea typeface="メイリオ"/>
                        </a:defRPr>
                      </a:lvl4pPr>
                      <a:lvl5pPr marL="1828800" algn="l" defTabSz="914400" rtl="0" eaLnBrk="1" latinLnBrk="0" hangingPunct="1">
                        <a:defRPr kumimoji="1" sz="1800" kern="1200">
                          <a:solidFill>
                            <a:schemeClr val="dk1"/>
                          </a:solidFill>
                          <a:latin typeface="Segoe UI"/>
                          <a:ea typeface="メイリオ"/>
                        </a:defRPr>
                      </a:lvl5pPr>
                      <a:lvl6pPr marL="2286000" algn="l" defTabSz="914400" rtl="0" eaLnBrk="1" latinLnBrk="0" hangingPunct="1">
                        <a:defRPr kumimoji="1" sz="1800" kern="1200">
                          <a:solidFill>
                            <a:schemeClr val="dk1"/>
                          </a:solidFill>
                          <a:latin typeface="Segoe UI"/>
                          <a:ea typeface="メイリオ"/>
                        </a:defRPr>
                      </a:lvl6pPr>
                      <a:lvl7pPr marL="2743200" algn="l" defTabSz="914400" rtl="0" eaLnBrk="1" latinLnBrk="0" hangingPunct="1">
                        <a:defRPr kumimoji="1" sz="1800" kern="1200">
                          <a:solidFill>
                            <a:schemeClr val="dk1"/>
                          </a:solidFill>
                          <a:latin typeface="Segoe UI"/>
                          <a:ea typeface="メイリオ"/>
                        </a:defRPr>
                      </a:lvl7pPr>
                      <a:lvl8pPr marL="3200400" algn="l" defTabSz="914400" rtl="0" eaLnBrk="1" latinLnBrk="0" hangingPunct="1">
                        <a:defRPr kumimoji="1" sz="1800" kern="1200">
                          <a:solidFill>
                            <a:schemeClr val="dk1"/>
                          </a:solidFill>
                          <a:latin typeface="Segoe UI"/>
                          <a:ea typeface="メイリオ"/>
                        </a:defRPr>
                      </a:lvl8pPr>
                      <a:lvl9pPr marL="3657600" algn="l" defTabSz="914400" rtl="0" eaLnBrk="1" latinLnBrk="0" hangingPunct="1">
                        <a:defRPr kumimoji="1" sz="1800" kern="1200">
                          <a:solidFill>
                            <a:schemeClr val="dk1"/>
                          </a:solidFill>
                          <a:latin typeface="Segoe UI"/>
                          <a:ea typeface="メイリオ"/>
                        </a:defRPr>
                      </a:lvl9pPr>
                    </a:lstStyle>
                    <a:p>
                      <a:pPr algn="ctr"/>
                      <a:r>
                        <a:rPr kumimoji="1" lang="ja-JP" altLang="en-US" sz="1200" b="0">
                          <a:solidFill>
                            <a:schemeClr val="tx1"/>
                          </a:solidFill>
                        </a:rPr>
                        <a:t>ー</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8616691"/>
                  </a:ext>
                </a:extLst>
              </a:tr>
              <a:tr h="443705">
                <a:tc>
                  <a:txBody>
                    <a:bodyPr/>
                    <a:lstStyle>
                      <a:lvl1pPr marL="0" algn="l" defTabSz="914400" rtl="0" eaLnBrk="1" latinLnBrk="0" hangingPunct="1">
                        <a:defRPr kumimoji="1" sz="1800" kern="1200">
                          <a:solidFill>
                            <a:schemeClr val="dk1"/>
                          </a:solidFill>
                          <a:latin typeface="Segoe UI"/>
                          <a:ea typeface="メイリオ"/>
                        </a:defRPr>
                      </a:lvl1pPr>
                      <a:lvl2pPr marL="457200" algn="l" defTabSz="914400" rtl="0" eaLnBrk="1" latinLnBrk="0" hangingPunct="1">
                        <a:defRPr kumimoji="1" sz="1800" kern="1200">
                          <a:solidFill>
                            <a:schemeClr val="dk1"/>
                          </a:solidFill>
                          <a:latin typeface="Segoe UI"/>
                          <a:ea typeface="メイリオ"/>
                        </a:defRPr>
                      </a:lvl2pPr>
                      <a:lvl3pPr marL="914400" algn="l" defTabSz="914400" rtl="0" eaLnBrk="1" latinLnBrk="0" hangingPunct="1">
                        <a:defRPr kumimoji="1" sz="1800" kern="1200">
                          <a:solidFill>
                            <a:schemeClr val="dk1"/>
                          </a:solidFill>
                          <a:latin typeface="Segoe UI"/>
                          <a:ea typeface="メイリオ"/>
                        </a:defRPr>
                      </a:lvl3pPr>
                      <a:lvl4pPr marL="1371600" algn="l" defTabSz="914400" rtl="0" eaLnBrk="1" latinLnBrk="0" hangingPunct="1">
                        <a:defRPr kumimoji="1" sz="1800" kern="1200">
                          <a:solidFill>
                            <a:schemeClr val="dk1"/>
                          </a:solidFill>
                          <a:latin typeface="Segoe UI"/>
                          <a:ea typeface="メイリオ"/>
                        </a:defRPr>
                      </a:lvl4pPr>
                      <a:lvl5pPr marL="1828800" algn="l" defTabSz="914400" rtl="0" eaLnBrk="1" latinLnBrk="0" hangingPunct="1">
                        <a:defRPr kumimoji="1" sz="1800" kern="1200">
                          <a:solidFill>
                            <a:schemeClr val="dk1"/>
                          </a:solidFill>
                          <a:latin typeface="Segoe UI"/>
                          <a:ea typeface="メイリオ"/>
                        </a:defRPr>
                      </a:lvl5pPr>
                      <a:lvl6pPr marL="2286000" algn="l" defTabSz="914400" rtl="0" eaLnBrk="1" latinLnBrk="0" hangingPunct="1">
                        <a:defRPr kumimoji="1" sz="1800" kern="1200">
                          <a:solidFill>
                            <a:schemeClr val="dk1"/>
                          </a:solidFill>
                          <a:latin typeface="Segoe UI"/>
                          <a:ea typeface="メイリオ"/>
                        </a:defRPr>
                      </a:lvl6pPr>
                      <a:lvl7pPr marL="2743200" algn="l" defTabSz="914400" rtl="0" eaLnBrk="1" latinLnBrk="0" hangingPunct="1">
                        <a:defRPr kumimoji="1" sz="1800" kern="1200">
                          <a:solidFill>
                            <a:schemeClr val="dk1"/>
                          </a:solidFill>
                          <a:latin typeface="Segoe UI"/>
                          <a:ea typeface="メイリオ"/>
                        </a:defRPr>
                      </a:lvl7pPr>
                      <a:lvl8pPr marL="3200400" algn="l" defTabSz="914400" rtl="0" eaLnBrk="1" latinLnBrk="0" hangingPunct="1">
                        <a:defRPr kumimoji="1" sz="1800" kern="1200">
                          <a:solidFill>
                            <a:schemeClr val="dk1"/>
                          </a:solidFill>
                          <a:latin typeface="Segoe UI"/>
                          <a:ea typeface="メイリオ"/>
                        </a:defRPr>
                      </a:lvl8pPr>
                      <a:lvl9pPr marL="3657600" algn="l" defTabSz="914400" rtl="0" eaLnBrk="1" latinLnBrk="0" hangingPunct="1">
                        <a:defRPr kumimoji="1" sz="1800" kern="1200">
                          <a:solidFill>
                            <a:schemeClr val="dk1"/>
                          </a:solidFill>
                          <a:latin typeface="Segoe UI"/>
                          <a:ea typeface="メイリオ"/>
                        </a:defRPr>
                      </a:lvl9pPr>
                    </a:lstStyle>
                    <a:p>
                      <a:pPr algn="ctr"/>
                      <a:r>
                        <a:rPr kumimoji="1" lang="ja-JP" altLang="en-US" sz="1200">
                          <a:solidFill>
                            <a:schemeClr val="tx1"/>
                          </a:solidFill>
                        </a:rPr>
                        <a:t>最大給付率</a:t>
                      </a:r>
                    </a:p>
                  </a:txBody>
                  <a:tcPr anchor="ctr">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Segoe UI"/>
                          <a:ea typeface="メイリオ"/>
                        </a:defRPr>
                      </a:lvl1pPr>
                      <a:lvl2pPr marL="457200" algn="l" defTabSz="914400" rtl="0" eaLnBrk="1" latinLnBrk="0" hangingPunct="1">
                        <a:defRPr kumimoji="1" sz="1800" kern="1200">
                          <a:solidFill>
                            <a:schemeClr val="dk1"/>
                          </a:solidFill>
                          <a:latin typeface="Segoe UI"/>
                          <a:ea typeface="メイリオ"/>
                        </a:defRPr>
                      </a:lvl2pPr>
                      <a:lvl3pPr marL="914400" algn="l" defTabSz="914400" rtl="0" eaLnBrk="1" latinLnBrk="0" hangingPunct="1">
                        <a:defRPr kumimoji="1" sz="1800" kern="1200">
                          <a:solidFill>
                            <a:schemeClr val="dk1"/>
                          </a:solidFill>
                          <a:latin typeface="Segoe UI"/>
                          <a:ea typeface="メイリオ"/>
                        </a:defRPr>
                      </a:lvl3pPr>
                      <a:lvl4pPr marL="1371600" algn="l" defTabSz="914400" rtl="0" eaLnBrk="1" latinLnBrk="0" hangingPunct="1">
                        <a:defRPr kumimoji="1" sz="1800" kern="1200">
                          <a:solidFill>
                            <a:schemeClr val="dk1"/>
                          </a:solidFill>
                          <a:latin typeface="Segoe UI"/>
                          <a:ea typeface="メイリオ"/>
                        </a:defRPr>
                      </a:lvl4pPr>
                      <a:lvl5pPr marL="1828800" algn="l" defTabSz="914400" rtl="0" eaLnBrk="1" latinLnBrk="0" hangingPunct="1">
                        <a:defRPr kumimoji="1" sz="1800" kern="1200">
                          <a:solidFill>
                            <a:schemeClr val="dk1"/>
                          </a:solidFill>
                          <a:latin typeface="Segoe UI"/>
                          <a:ea typeface="メイリオ"/>
                        </a:defRPr>
                      </a:lvl5pPr>
                      <a:lvl6pPr marL="2286000" algn="l" defTabSz="914400" rtl="0" eaLnBrk="1" latinLnBrk="0" hangingPunct="1">
                        <a:defRPr kumimoji="1" sz="1800" kern="1200">
                          <a:solidFill>
                            <a:schemeClr val="dk1"/>
                          </a:solidFill>
                          <a:latin typeface="Segoe UI"/>
                          <a:ea typeface="メイリオ"/>
                        </a:defRPr>
                      </a:lvl6pPr>
                      <a:lvl7pPr marL="2743200" algn="l" defTabSz="914400" rtl="0" eaLnBrk="1" latinLnBrk="0" hangingPunct="1">
                        <a:defRPr kumimoji="1" sz="1800" kern="1200">
                          <a:solidFill>
                            <a:schemeClr val="dk1"/>
                          </a:solidFill>
                          <a:latin typeface="Segoe UI"/>
                          <a:ea typeface="メイリオ"/>
                        </a:defRPr>
                      </a:lvl7pPr>
                      <a:lvl8pPr marL="3200400" algn="l" defTabSz="914400" rtl="0" eaLnBrk="1" latinLnBrk="0" hangingPunct="1">
                        <a:defRPr kumimoji="1" sz="1800" kern="1200">
                          <a:solidFill>
                            <a:schemeClr val="dk1"/>
                          </a:solidFill>
                          <a:latin typeface="Segoe UI"/>
                          <a:ea typeface="メイリオ"/>
                        </a:defRPr>
                      </a:lvl8pPr>
                      <a:lvl9pPr marL="3657600" algn="l" defTabSz="914400" rtl="0" eaLnBrk="1" latinLnBrk="0" hangingPunct="1">
                        <a:defRPr kumimoji="1" sz="1800" kern="1200">
                          <a:solidFill>
                            <a:schemeClr val="dk1"/>
                          </a:solidFill>
                          <a:latin typeface="Segoe UI"/>
                          <a:ea typeface="メイリオ"/>
                        </a:defRPr>
                      </a:lvl9pPr>
                    </a:lstStyle>
                    <a:p>
                      <a:pPr algn="ctr"/>
                      <a:r>
                        <a:rPr kumimoji="1" lang="en-US" altLang="ja-JP" sz="1200" b="1" u="sng">
                          <a:solidFill>
                            <a:srgbClr val="FF0000"/>
                          </a:solidFill>
                        </a:rPr>
                        <a:t>80%</a:t>
                      </a:r>
                      <a:endParaRPr kumimoji="1" lang="ja-JP" altLang="en-US" sz="1200" b="1" u="sng">
                        <a:solidFill>
                          <a:srgbClr val="FF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Segoe UI"/>
                          <a:ea typeface="メイリオ"/>
                        </a:defRPr>
                      </a:lvl1pPr>
                      <a:lvl2pPr marL="457200" algn="l" defTabSz="914400" rtl="0" eaLnBrk="1" latinLnBrk="0" hangingPunct="1">
                        <a:defRPr kumimoji="1" sz="1800" kern="1200">
                          <a:solidFill>
                            <a:schemeClr val="dk1"/>
                          </a:solidFill>
                          <a:latin typeface="Segoe UI"/>
                          <a:ea typeface="メイリオ"/>
                        </a:defRPr>
                      </a:lvl2pPr>
                      <a:lvl3pPr marL="914400" algn="l" defTabSz="914400" rtl="0" eaLnBrk="1" latinLnBrk="0" hangingPunct="1">
                        <a:defRPr kumimoji="1" sz="1800" kern="1200">
                          <a:solidFill>
                            <a:schemeClr val="dk1"/>
                          </a:solidFill>
                          <a:latin typeface="Segoe UI"/>
                          <a:ea typeface="メイリオ"/>
                        </a:defRPr>
                      </a:lvl3pPr>
                      <a:lvl4pPr marL="1371600" algn="l" defTabSz="914400" rtl="0" eaLnBrk="1" latinLnBrk="0" hangingPunct="1">
                        <a:defRPr kumimoji="1" sz="1800" kern="1200">
                          <a:solidFill>
                            <a:schemeClr val="dk1"/>
                          </a:solidFill>
                          <a:latin typeface="Segoe UI"/>
                          <a:ea typeface="メイリオ"/>
                        </a:defRPr>
                      </a:lvl4pPr>
                      <a:lvl5pPr marL="1828800" algn="l" defTabSz="914400" rtl="0" eaLnBrk="1" latinLnBrk="0" hangingPunct="1">
                        <a:defRPr kumimoji="1" sz="1800" kern="1200">
                          <a:solidFill>
                            <a:schemeClr val="dk1"/>
                          </a:solidFill>
                          <a:latin typeface="Segoe UI"/>
                          <a:ea typeface="メイリオ"/>
                        </a:defRPr>
                      </a:lvl5pPr>
                      <a:lvl6pPr marL="2286000" algn="l" defTabSz="914400" rtl="0" eaLnBrk="1" latinLnBrk="0" hangingPunct="1">
                        <a:defRPr kumimoji="1" sz="1800" kern="1200">
                          <a:solidFill>
                            <a:schemeClr val="dk1"/>
                          </a:solidFill>
                          <a:latin typeface="Segoe UI"/>
                          <a:ea typeface="メイリオ"/>
                        </a:defRPr>
                      </a:lvl6pPr>
                      <a:lvl7pPr marL="2743200" algn="l" defTabSz="914400" rtl="0" eaLnBrk="1" latinLnBrk="0" hangingPunct="1">
                        <a:defRPr kumimoji="1" sz="1800" kern="1200">
                          <a:solidFill>
                            <a:schemeClr val="dk1"/>
                          </a:solidFill>
                          <a:latin typeface="Segoe UI"/>
                          <a:ea typeface="メイリオ"/>
                        </a:defRPr>
                      </a:lvl7pPr>
                      <a:lvl8pPr marL="3200400" algn="l" defTabSz="914400" rtl="0" eaLnBrk="1" latinLnBrk="0" hangingPunct="1">
                        <a:defRPr kumimoji="1" sz="1800" kern="1200">
                          <a:solidFill>
                            <a:schemeClr val="dk1"/>
                          </a:solidFill>
                          <a:latin typeface="Segoe UI"/>
                          <a:ea typeface="メイリオ"/>
                        </a:defRPr>
                      </a:lvl8pPr>
                      <a:lvl9pPr marL="3657600" algn="l" defTabSz="914400" rtl="0" eaLnBrk="1" latinLnBrk="0" hangingPunct="1">
                        <a:defRPr kumimoji="1" sz="1800" kern="1200">
                          <a:solidFill>
                            <a:schemeClr val="dk1"/>
                          </a:solidFill>
                          <a:latin typeface="Segoe UI"/>
                          <a:ea typeface="メイリオ"/>
                        </a:defRPr>
                      </a:lvl9pPr>
                    </a:lstStyle>
                    <a:p>
                      <a:pPr algn="ctr"/>
                      <a:r>
                        <a:rPr kumimoji="1" lang="en-US" altLang="ja-JP" sz="1200" b="1" u="sng">
                          <a:solidFill>
                            <a:srgbClr val="FF0000"/>
                          </a:solidFill>
                        </a:rPr>
                        <a:t>50</a:t>
                      </a:r>
                      <a:r>
                        <a:rPr kumimoji="1" lang="ja-JP" altLang="en-US" sz="1200" b="1" u="sng">
                          <a:solidFill>
                            <a:srgbClr val="FF0000"/>
                          </a:solidFill>
                        </a:rPr>
                        <a:t>％</a:t>
                      </a:r>
                    </a:p>
                  </a:txBody>
                  <a:tcPr anchor="ctr">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259515581"/>
                  </a:ext>
                </a:extLst>
              </a:tr>
            </a:tbl>
          </a:graphicData>
        </a:graphic>
      </p:graphicFrame>
      <p:sp>
        <p:nvSpPr>
          <p:cNvPr id="2" name="テキスト ボックス 1">
            <a:extLst>
              <a:ext uri="{FF2B5EF4-FFF2-40B4-BE49-F238E27FC236}">
                <a16:creationId xmlns:a16="http://schemas.microsoft.com/office/drawing/2014/main" id="{A55B223A-0827-CE1B-EC95-3CBF7EE0F4C4}"/>
              </a:ext>
            </a:extLst>
          </p:cNvPr>
          <p:cNvSpPr txBox="1"/>
          <p:nvPr/>
        </p:nvSpPr>
        <p:spPr>
          <a:xfrm>
            <a:off x="4761538" y="3681543"/>
            <a:ext cx="2954649" cy="304699"/>
          </a:xfrm>
          <a:prstGeom prst="rect">
            <a:avLst/>
          </a:prstGeom>
          <a:noFill/>
        </p:spPr>
        <p:txBody>
          <a:bodyPr wrap="square" rtlCol="0">
            <a:spAutoFit/>
          </a:bodyPr>
          <a:lstStyle/>
          <a:p>
            <a:pPr marL="0" marR="0" lvl="0" indent="0" algn="l" defTabSz="457200" rtl="0" eaLnBrk="1" fontAlgn="auto" latinLnBrk="0" hangingPunct="1">
              <a:lnSpc>
                <a:spcPct val="120000"/>
              </a:lnSpc>
              <a:spcBef>
                <a:spcPts val="0"/>
              </a:spcBef>
              <a:spcAft>
                <a:spcPts val="600"/>
              </a:spcAft>
              <a:buClr>
                <a:srgbClr val="103185"/>
              </a:buClr>
              <a:buSzTx/>
              <a:buFontTx/>
              <a:buNone/>
              <a:tabLst/>
              <a:defRPr/>
            </a:pPr>
            <a:r>
              <a:rPr kumimoji="1" lang="ja-JP" altLang="en-US" sz="1200" b="0" i="0" u="none" strike="noStrike" kern="1200" cap="none" spc="0" normalizeH="0" baseline="0" noProof="0">
                <a:ln>
                  <a:noFill/>
                </a:ln>
                <a:solidFill>
                  <a:srgbClr val="000000"/>
                </a:solidFill>
                <a:effectLst/>
                <a:uLnTx/>
                <a:uFillTx/>
                <a:latin typeface="Segoe UI"/>
                <a:ea typeface="メイリオ"/>
                <a:cs typeface="+mn-cs"/>
              </a:rPr>
              <a:t>■給付率引上げの概要</a:t>
            </a:r>
          </a:p>
        </p:txBody>
      </p:sp>
      <p:sp>
        <p:nvSpPr>
          <p:cNvPr id="5" name="スライド番号プレースホルダー 4">
            <a:extLst>
              <a:ext uri="{FF2B5EF4-FFF2-40B4-BE49-F238E27FC236}">
                <a16:creationId xmlns:a16="http://schemas.microsoft.com/office/drawing/2014/main" id="{D890DAFE-7C88-41B1-0C93-24BE85814AA2}"/>
              </a:ext>
            </a:extLst>
          </p:cNvPr>
          <p:cNvSpPr>
            <a:spLocks noGrp="1"/>
          </p:cNvSpPr>
          <p:nvPr>
            <p:ph type="sldNum" sz="quarter" idx="12"/>
          </p:nvPr>
        </p:nvSpPr>
        <p:spPr>
          <a:xfrm>
            <a:off x="7042561" y="6386331"/>
            <a:ext cx="2057400" cy="365125"/>
          </a:xfrm>
        </p:spPr>
        <p:txBody>
          <a:bodyPr/>
          <a:lstStyle/>
          <a:p>
            <a:fld id="{35C33ED6-FC56-45B4-84A9-36DA83A7A0CD}" type="slidenum">
              <a:rPr kumimoji="1" lang="ja-JP" altLang="en-US" sz="1600" smtClean="0">
                <a:solidFill>
                  <a:schemeClr val="tx1"/>
                </a:solidFill>
              </a:rPr>
              <a:t>7</a:t>
            </a:fld>
            <a:endParaRPr kumimoji="1" lang="ja-JP" altLang="en-US" sz="1600">
              <a:solidFill>
                <a:schemeClr val="tx1"/>
              </a:solidFill>
            </a:endParaRPr>
          </a:p>
        </p:txBody>
      </p:sp>
      <p:sp>
        <p:nvSpPr>
          <p:cNvPr id="7" name="正方形/長方形 6">
            <a:extLst>
              <a:ext uri="{FF2B5EF4-FFF2-40B4-BE49-F238E27FC236}">
                <a16:creationId xmlns:a16="http://schemas.microsoft.com/office/drawing/2014/main" id="{9D5609B5-7C42-AE34-7299-63E08273FDF1}"/>
              </a:ext>
            </a:extLst>
          </p:cNvPr>
          <p:cNvSpPr/>
          <p:nvPr/>
        </p:nvSpPr>
        <p:spPr>
          <a:xfrm>
            <a:off x="821034" y="6576117"/>
            <a:ext cx="6221527" cy="230832"/>
          </a:xfrm>
          <a:prstGeom prst="rect">
            <a:avLst/>
          </a:prstGeom>
        </p:spPr>
        <p:txBody>
          <a:bodyPr wrap="square">
            <a:spAutoFit/>
          </a:bodyPr>
          <a:lstStyle/>
          <a:p>
            <a:pPr defTabSz="914400">
              <a:defRPr/>
            </a:pPr>
            <a:r>
              <a:rPr kumimoji="1" lang="ja-JP" altLang="en-US" sz="900">
                <a:solidFill>
                  <a:srgbClr val="000000"/>
                </a:solidFill>
                <a:latin typeface="メイリオ"/>
                <a:ea typeface="メイリオ"/>
              </a:rPr>
              <a:t>出典：厚生労働省「第</a:t>
            </a:r>
            <a:r>
              <a:rPr kumimoji="1" lang="en-US" altLang="ja-JP" sz="900">
                <a:solidFill>
                  <a:srgbClr val="000000"/>
                </a:solidFill>
                <a:latin typeface="メイリオ"/>
                <a:ea typeface="メイリオ"/>
              </a:rPr>
              <a:t>189</a:t>
            </a:r>
            <a:r>
              <a:rPr kumimoji="1" lang="ja-JP" altLang="en-US" sz="900">
                <a:solidFill>
                  <a:srgbClr val="000000"/>
                </a:solidFill>
                <a:latin typeface="メイリオ"/>
                <a:ea typeface="メイリオ"/>
              </a:rPr>
              <a:t>回雇用保険部会資料」（</a:t>
            </a:r>
            <a:r>
              <a:rPr kumimoji="1" lang="en-US" altLang="ja-JP" sz="900">
                <a:solidFill>
                  <a:srgbClr val="000000"/>
                </a:solidFill>
                <a:latin typeface="メイリオ"/>
                <a:ea typeface="メイリオ"/>
              </a:rPr>
              <a:t>2023</a:t>
            </a:r>
            <a:r>
              <a:rPr kumimoji="1" lang="ja-JP" altLang="en-US" sz="900">
                <a:solidFill>
                  <a:srgbClr val="000000"/>
                </a:solidFill>
                <a:latin typeface="メイリオ"/>
                <a:ea typeface="メイリオ"/>
              </a:rPr>
              <a:t>年</a:t>
            </a:r>
            <a:r>
              <a:rPr kumimoji="1" lang="en-US" altLang="ja-JP" sz="900">
                <a:solidFill>
                  <a:srgbClr val="000000"/>
                </a:solidFill>
                <a:latin typeface="メイリオ"/>
                <a:ea typeface="メイリオ"/>
              </a:rPr>
              <a:t>12</a:t>
            </a:r>
            <a:r>
              <a:rPr kumimoji="1" lang="ja-JP" altLang="en-US" sz="900">
                <a:solidFill>
                  <a:srgbClr val="000000"/>
                </a:solidFill>
                <a:latin typeface="メイリオ"/>
                <a:ea typeface="メイリオ"/>
              </a:rPr>
              <a:t>月</a:t>
            </a:r>
            <a:r>
              <a:rPr kumimoji="1" lang="en-US" altLang="ja-JP" sz="900">
                <a:solidFill>
                  <a:srgbClr val="000000"/>
                </a:solidFill>
                <a:latin typeface="メイリオ"/>
                <a:ea typeface="メイリオ"/>
              </a:rPr>
              <a:t>13</a:t>
            </a:r>
            <a:r>
              <a:rPr kumimoji="1" lang="ja-JP" altLang="en-US" sz="900">
                <a:solidFill>
                  <a:srgbClr val="000000"/>
                </a:solidFill>
                <a:latin typeface="メイリオ"/>
                <a:ea typeface="メイリオ"/>
              </a:rPr>
              <a:t>日）をもとに経団連事務局にて作成</a:t>
            </a:r>
            <a:endParaRPr kumimoji="1" lang="ja-JP" altLang="ja-JP" sz="900" b="0" i="0" u="none" strike="noStrike" kern="1200" cap="none" spc="0" normalizeH="0" baseline="0" noProof="0">
              <a:ln>
                <a:noFill/>
              </a:ln>
              <a:solidFill>
                <a:prstClr val="black"/>
              </a:solidFill>
              <a:effectLst/>
              <a:uLnTx/>
              <a:uFillTx/>
              <a:latin typeface="Arial" panose="020B0604020202020204" pitchFamily="34" charset="0"/>
              <a:ea typeface="ＭＳ Ｐゴシック" pitchFamily="50" charset="-128"/>
              <a:cs typeface="+mn-cs"/>
            </a:endParaRPr>
          </a:p>
        </p:txBody>
      </p:sp>
      <p:graphicFrame>
        <p:nvGraphicFramePr>
          <p:cNvPr id="8" name="表 15">
            <a:extLst>
              <a:ext uri="{FF2B5EF4-FFF2-40B4-BE49-F238E27FC236}">
                <a16:creationId xmlns:a16="http://schemas.microsoft.com/office/drawing/2014/main" id="{40EB1BF6-F439-8AEE-08C1-5FFD1AA9852B}"/>
              </a:ext>
            </a:extLst>
          </p:cNvPr>
          <p:cNvGraphicFramePr>
            <a:graphicFrameLocks noGrp="1"/>
          </p:cNvGraphicFramePr>
          <p:nvPr/>
        </p:nvGraphicFramePr>
        <p:xfrm>
          <a:off x="872430" y="3964280"/>
          <a:ext cx="2952328" cy="1400874"/>
        </p:xfrm>
        <a:graphic>
          <a:graphicData uri="http://schemas.openxmlformats.org/drawingml/2006/table">
            <a:tbl>
              <a:tblPr firstRow="1" bandRow="1"/>
              <a:tblGrid>
                <a:gridCol w="2952328">
                  <a:extLst>
                    <a:ext uri="{9D8B030D-6E8A-4147-A177-3AD203B41FA5}">
                      <a16:colId xmlns:a16="http://schemas.microsoft.com/office/drawing/2014/main" val="691715588"/>
                    </a:ext>
                  </a:extLst>
                </a:gridCol>
              </a:tblGrid>
              <a:tr h="370840">
                <a:tc>
                  <a:txBody>
                    <a:bodyPr/>
                    <a:lstStyle>
                      <a:lvl1pPr marL="0" algn="l" defTabSz="914400" rtl="0" eaLnBrk="1" latinLnBrk="0" hangingPunct="1">
                        <a:defRPr kumimoji="1" sz="1800" b="1" kern="1200">
                          <a:solidFill>
                            <a:schemeClr val="lt1"/>
                          </a:solidFill>
                          <a:latin typeface="Segoe UI"/>
                          <a:ea typeface="メイリオ"/>
                        </a:defRPr>
                      </a:lvl1pPr>
                      <a:lvl2pPr marL="457200" algn="l" defTabSz="914400" rtl="0" eaLnBrk="1" latinLnBrk="0" hangingPunct="1">
                        <a:defRPr kumimoji="1" sz="1800" b="1" kern="1200">
                          <a:solidFill>
                            <a:schemeClr val="lt1"/>
                          </a:solidFill>
                          <a:latin typeface="Segoe UI"/>
                          <a:ea typeface="メイリオ"/>
                        </a:defRPr>
                      </a:lvl2pPr>
                      <a:lvl3pPr marL="914400" algn="l" defTabSz="914400" rtl="0" eaLnBrk="1" latinLnBrk="0" hangingPunct="1">
                        <a:defRPr kumimoji="1" sz="1800" b="1" kern="1200">
                          <a:solidFill>
                            <a:schemeClr val="lt1"/>
                          </a:solidFill>
                          <a:latin typeface="Segoe UI"/>
                          <a:ea typeface="メイリオ"/>
                        </a:defRPr>
                      </a:lvl3pPr>
                      <a:lvl4pPr marL="1371600" algn="l" defTabSz="914400" rtl="0" eaLnBrk="1" latinLnBrk="0" hangingPunct="1">
                        <a:defRPr kumimoji="1" sz="1800" b="1" kern="1200">
                          <a:solidFill>
                            <a:schemeClr val="lt1"/>
                          </a:solidFill>
                          <a:latin typeface="Segoe UI"/>
                          <a:ea typeface="メイリオ"/>
                        </a:defRPr>
                      </a:lvl4pPr>
                      <a:lvl5pPr marL="1828800" algn="l" defTabSz="914400" rtl="0" eaLnBrk="1" latinLnBrk="0" hangingPunct="1">
                        <a:defRPr kumimoji="1" sz="1800" b="1" kern="1200">
                          <a:solidFill>
                            <a:schemeClr val="lt1"/>
                          </a:solidFill>
                          <a:latin typeface="Segoe UI"/>
                          <a:ea typeface="メイリオ"/>
                        </a:defRPr>
                      </a:lvl5pPr>
                      <a:lvl6pPr marL="2286000" algn="l" defTabSz="914400" rtl="0" eaLnBrk="1" latinLnBrk="0" hangingPunct="1">
                        <a:defRPr kumimoji="1" sz="1800" b="1" kern="1200">
                          <a:solidFill>
                            <a:schemeClr val="lt1"/>
                          </a:solidFill>
                          <a:latin typeface="Segoe UI"/>
                          <a:ea typeface="メイリオ"/>
                        </a:defRPr>
                      </a:lvl6pPr>
                      <a:lvl7pPr marL="2743200" algn="l" defTabSz="914400" rtl="0" eaLnBrk="1" latinLnBrk="0" hangingPunct="1">
                        <a:defRPr kumimoji="1" sz="1800" b="1" kern="1200">
                          <a:solidFill>
                            <a:schemeClr val="lt1"/>
                          </a:solidFill>
                          <a:latin typeface="Segoe UI"/>
                          <a:ea typeface="メイリオ"/>
                        </a:defRPr>
                      </a:lvl7pPr>
                      <a:lvl8pPr marL="3200400" algn="l" defTabSz="914400" rtl="0" eaLnBrk="1" latinLnBrk="0" hangingPunct="1">
                        <a:defRPr kumimoji="1" sz="1800" b="1" kern="1200">
                          <a:solidFill>
                            <a:schemeClr val="lt1"/>
                          </a:solidFill>
                          <a:latin typeface="Segoe UI"/>
                          <a:ea typeface="メイリオ"/>
                        </a:defRPr>
                      </a:lvl8pPr>
                      <a:lvl9pPr marL="3657600" algn="l" defTabSz="914400" rtl="0" eaLnBrk="1" latinLnBrk="0" hangingPunct="1">
                        <a:defRPr kumimoji="1" sz="1800" b="1" kern="1200">
                          <a:solidFill>
                            <a:schemeClr val="lt1"/>
                          </a:solidFill>
                          <a:latin typeface="Segoe UI"/>
                          <a:ea typeface="メイリオ"/>
                        </a:defRPr>
                      </a:lvl9pPr>
                    </a:lstStyle>
                    <a:p>
                      <a:pPr algn="ctr"/>
                      <a:r>
                        <a:rPr kumimoji="1" lang="ja-JP" altLang="en-US" sz="1100" b="1" i="0" u="none" strike="noStrike" kern="1200" cap="none" spc="0" normalizeH="0" baseline="0" noProof="0">
                          <a:ln>
                            <a:noFill/>
                          </a:ln>
                          <a:solidFill>
                            <a:srgbClr val="000000"/>
                          </a:solidFill>
                          <a:effectLst/>
                          <a:uLnTx/>
                          <a:uFillTx/>
                          <a:latin typeface="+mn-lt"/>
                          <a:ea typeface="+mn-ea"/>
                          <a:cs typeface="+mn-cs"/>
                        </a:rPr>
                        <a:t>「専門実践」教育訓練給付金</a:t>
                      </a:r>
                      <a:endParaRPr kumimoji="1" lang="ja-JP" altLang="en-US" b="1"/>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5CAF">
                        <a:lumMod val="20000"/>
                        <a:lumOff val="80000"/>
                      </a:srgbClr>
                    </a:solidFill>
                  </a:tcPr>
                </a:tc>
                <a:extLst>
                  <a:ext uri="{0D108BD9-81ED-4DB2-BD59-A6C34878D82A}">
                    <a16:rowId xmlns:a16="http://schemas.microsoft.com/office/drawing/2014/main" val="1859456230"/>
                  </a:ext>
                </a:extLst>
              </a:tr>
              <a:tr h="370840">
                <a:tc>
                  <a:txBody>
                    <a:bodyPr/>
                    <a:lstStyle>
                      <a:lvl1pPr marL="0" algn="l" defTabSz="914400" rtl="0" eaLnBrk="1" latinLnBrk="0" hangingPunct="1">
                        <a:defRPr kumimoji="1" sz="1800" kern="1200">
                          <a:solidFill>
                            <a:schemeClr val="dk1"/>
                          </a:solidFill>
                          <a:latin typeface="Segoe UI"/>
                          <a:ea typeface="メイリオ"/>
                        </a:defRPr>
                      </a:lvl1pPr>
                      <a:lvl2pPr marL="457200" algn="l" defTabSz="914400" rtl="0" eaLnBrk="1" latinLnBrk="0" hangingPunct="1">
                        <a:defRPr kumimoji="1" sz="1800" kern="1200">
                          <a:solidFill>
                            <a:schemeClr val="dk1"/>
                          </a:solidFill>
                          <a:latin typeface="Segoe UI"/>
                          <a:ea typeface="メイリオ"/>
                        </a:defRPr>
                      </a:lvl2pPr>
                      <a:lvl3pPr marL="914400" algn="l" defTabSz="914400" rtl="0" eaLnBrk="1" latinLnBrk="0" hangingPunct="1">
                        <a:defRPr kumimoji="1" sz="1800" kern="1200">
                          <a:solidFill>
                            <a:schemeClr val="dk1"/>
                          </a:solidFill>
                          <a:latin typeface="Segoe UI"/>
                          <a:ea typeface="メイリオ"/>
                        </a:defRPr>
                      </a:lvl3pPr>
                      <a:lvl4pPr marL="1371600" algn="l" defTabSz="914400" rtl="0" eaLnBrk="1" latinLnBrk="0" hangingPunct="1">
                        <a:defRPr kumimoji="1" sz="1800" kern="1200">
                          <a:solidFill>
                            <a:schemeClr val="dk1"/>
                          </a:solidFill>
                          <a:latin typeface="Segoe UI"/>
                          <a:ea typeface="メイリオ"/>
                        </a:defRPr>
                      </a:lvl4pPr>
                      <a:lvl5pPr marL="1828800" algn="l" defTabSz="914400" rtl="0" eaLnBrk="1" latinLnBrk="0" hangingPunct="1">
                        <a:defRPr kumimoji="1" sz="1800" kern="1200">
                          <a:solidFill>
                            <a:schemeClr val="dk1"/>
                          </a:solidFill>
                          <a:latin typeface="Segoe UI"/>
                          <a:ea typeface="メイリオ"/>
                        </a:defRPr>
                      </a:lvl5pPr>
                      <a:lvl6pPr marL="2286000" algn="l" defTabSz="914400" rtl="0" eaLnBrk="1" latinLnBrk="0" hangingPunct="1">
                        <a:defRPr kumimoji="1" sz="1800" kern="1200">
                          <a:solidFill>
                            <a:schemeClr val="dk1"/>
                          </a:solidFill>
                          <a:latin typeface="Segoe UI"/>
                          <a:ea typeface="メイリオ"/>
                        </a:defRPr>
                      </a:lvl6pPr>
                      <a:lvl7pPr marL="2743200" algn="l" defTabSz="914400" rtl="0" eaLnBrk="1" latinLnBrk="0" hangingPunct="1">
                        <a:defRPr kumimoji="1" sz="1800" kern="1200">
                          <a:solidFill>
                            <a:schemeClr val="dk1"/>
                          </a:solidFill>
                          <a:latin typeface="Segoe UI"/>
                          <a:ea typeface="メイリオ"/>
                        </a:defRPr>
                      </a:lvl7pPr>
                      <a:lvl8pPr marL="3200400" algn="l" defTabSz="914400" rtl="0" eaLnBrk="1" latinLnBrk="0" hangingPunct="1">
                        <a:defRPr kumimoji="1" sz="1800" kern="1200">
                          <a:solidFill>
                            <a:schemeClr val="dk1"/>
                          </a:solidFill>
                          <a:latin typeface="Segoe UI"/>
                          <a:ea typeface="メイリオ"/>
                        </a:defRPr>
                      </a:lvl8pPr>
                      <a:lvl9pPr marL="3657600" algn="l" defTabSz="914400" rtl="0" eaLnBrk="1" latinLnBrk="0" hangingPunct="1">
                        <a:defRPr kumimoji="1" sz="1800" kern="1200">
                          <a:solidFill>
                            <a:schemeClr val="dk1"/>
                          </a:solidFill>
                          <a:latin typeface="Segoe UI"/>
                          <a:ea typeface="メイリオ"/>
                        </a:defRPr>
                      </a:lvl9pPr>
                    </a:lstStyle>
                    <a:p>
                      <a:pPr marL="87313" marR="0" lvl="0" indent="-87313" algn="l" defTabSz="457200" rtl="0" eaLnBrk="1" fontAlgn="auto" latinLnBrk="0" hangingPunct="1">
                        <a:lnSpc>
                          <a:spcPct val="120000"/>
                        </a:lnSpc>
                        <a:spcBef>
                          <a:spcPts val="0"/>
                        </a:spcBef>
                        <a:spcAft>
                          <a:spcPts val="0"/>
                        </a:spcAft>
                        <a:buClr>
                          <a:srgbClr val="103185"/>
                        </a:buClr>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・医療・社会福祉・保健衛生関係の専門資格（看護師、介護福祉士等）</a:t>
                      </a:r>
                      <a:endParaRPr kumimoji="1" lang="en-US" altLang="ja-JP"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87313" marR="0" lvl="0" indent="-87313" algn="l" defTabSz="457200" rtl="0" eaLnBrk="1" fontAlgn="auto" latinLnBrk="0" hangingPunct="1">
                        <a:lnSpc>
                          <a:spcPct val="120000"/>
                        </a:lnSpc>
                        <a:spcBef>
                          <a:spcPts val="0"/>
                        </a:spcBef>
                        <a:spcAft>
                          <a:spcPts val="0"/>
                        </a:spcAft>
                        <a:buClr>
                          <a:srgbClr val="103185"/>
                        </a:buClr>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・デジタル関連技術の習得講座（データサイエンティスト養成コース等）</a:t>
                      </a:r>
                      <a:endParaRPr kumimoji="1" lang="en-US" altLang="ja-JP"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87313" marR="0" lvl="0" indent="-87313" algn="l" defTabSz="457200" rtl="0" eaLnBrk="1" fontAlgn="auto" latinLnBrk="0" hangingPunct="1">
                        <a:lnSpc>
                          <a:spcPct val="120000"/>
                        </a:lnSpc>
                        <a:spcBef>
                          <a:spcPts val="0"/>
                        </a:spcBef>
                        <a:spcAft>
                          <a:spcPts val="0"/>
                        </a:spcAft>
                        <a:buClr>
                          <a:srgbClr val="103185"/>
                        </a:buClr>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・専門職大学院　等</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5198949"/>
                  </a:ext>
                </a:extLst>
              </a:tr>
            </a:tbl>
          </a:graphicData>
        </a:graphic>
      </p:graphicFrame>
      <p:graphicFrame>
        <p:nvGraphicFramePr>
          <p:cNvPr id="9" name="表 8">
            <a:extLst>
              <a:ext uri="{FF2B5EF4-FFF2-40B4-BE49-F238E27FC236}">
                <a16:creationId xmlns:a16="http://schemas.microsoft.com/office/drawing/2014/main" id="{11C1AF88-E540-A53E-7225-B5F24D752D73}"/>
              </a:ext>
            </a:extLst>
          </p:cNvPr>
          <p:cNvGraphicFramePr>
            <a:graphicFrameLocks noGrp="1"/>
          </p:cNvGraphicFramePr>
          <p:nvPr/>
        </p:nvGraphicFramePr>
        <p:xfrm>
          <a:off x="872430" y="5420368"/>
          <a:ext cx="2952328" cy="1016826"/>
        </p:xfrm>
        <a:graphic>
          <a:graphicData uri="http://schemas.openxmlformats.org/drawingml/2006/table">
            <a:tbl>
              <a:tblPr firstRow="1" bandRow="1"/>
              <a:tblGrid>
                <a:gridCol w="2952328">
                  <a:extLst>
                    <a:ext uri="{9D8B030D-6E8A-4147-A177-3AD203B41FA5}">
                      <a16:colId xmlns:a16="http://schemas.microsoft.com/office/drawing/2014/main" val="4240460536"/>
                    </a:ext>
                  </a:extLst>
                </a:gridCol>
              </a:tblGrid>
              <a:tr h="370840">
                <a:tc>
                  <a:txBody>
                    <a:bodyPr/>
                    <a:lstStyle>
                      <a:lvl1pPr marL="0" algn="l" defTabSz="914400" rtl="0" eaLnBrk="1" latinLnBrk="0" hangingPunct="1">
                        <a:defRPr kumimoji="1" sz="1800" b="1" kern="1200">
                          <a:solidFill>
                            <a:schemeClr val="lt1"/>
                          </a:solidFill>
                          <a:latin typeface="Segoe UI"/>
                          <a:ea typeface="メイリオ"/>
                        </a:defRPr>
                      </a:lvl1pPr>
                      <a:lvl2pPr marL="457200" algn="l" defTabSz="914400" rtl="0" eaLnBrk="1" latinLnBrk="0" hangingPunct="1">
                        <a:defRPr kumimoji="1" sz="1800" b="1" kern="1200">
                          <a:solidFill>
                            <a:schemeClr val="lt1"/>
                          </a:solidFill>
                          <a:latin typeface="Segoe UI"/>
                          <a:ea typeface="メイリオ"/>
                        </a:defRPr>
                      </a:lvl2pPr>
                      <a:lvl3pPr marL="914400" algn="l" defTabSz="914400" rtl="0" eaLnBrk="1" latinLnBrk="0" hangingPunct="1">
                        <a:defRPr kumimoji="1" sz="1800" b="1" kern="1200">
                          <a:solidFill>
                            <a:schemeClr val="lt1"/>
                          </a:solidFill>
                          <a:latin typeface="Segoe UI"/>
                          <a:ea typeface="メイリオ"/>
                        </a:defRPr>
                      </a:lvl3pPr>
                      <a:lvl4pPr marL="1371600" algn="l" defTabSz="914400" rtl="0" eaLnBrk="1" latinLnBrk="0" hangingPunct="1">
                        <a:defRPr kumimoji="1" sz="1800" b="1" kern="1200">
                          <a:solidFill>
                            <a:schemeClr val="lt1"/>
                          </a:solidFill>
                          <a:latin typeface="Segoe UI"/>
                          <a:ea typeface="メイリオ"/>
                        </a:defRPr>
                      </a:lvl4pPr>
                      <a:lvl5pPr marL="1828800" algn="l" defTabSz="914400" rtl="0" eaLnBrk="1" latinLnBrk="0" hangingPunct="1">
                        <a:defRPr kumimoji="1" sz="1800" b="1" kern="1200">
                          <a:solidFill>
                            <a:schemeClr val="lt1"/>
                          </a:solidFill>
                          <a:latin typeface="Segoe UI"/>
                          <a:ea typeface="メイリオ"/>
                        </a:defRPr>
                      </a:lvl5pPr>
                      <a:lvl6pPr marL="2286000" algn="l" defTabSz="914400" rtl="0" eaLnBrk="1" latinLnBrk="0" hangingPunct="1">
                        <a:defRPr kumimoji="1" sz="1800" b="1" kern="1200">
                          <a:solidFill>
                            <a:schemeClr val="lt1"/>
                          </a:solidFill>
                          <a:latin typeface="Segoe UI"/>
                          <a:ea typeface="メイリオ"/>
                        </a:defRPr>
                      </a:lvl6pPr>
                      <a:lvl7pPr marL="2743200" algn="l" defTabSz="914400" rtl="0" eaLnBrk="1" latinLnBrk="0" hangingPunct="1">
                        <a:defRPr kumimoji="1" sz="1800" b="1" kern="1200">
                          <a:solidFill>
                            <a:schemeClr val="lt1"/>
                          </a:solidFill>
                          <a:latin typeface="Segoe UI"/>
                          <a:ea typeface="メイリオ"/>
                        </a:defRPr>
                      </a:lvl7pPr>
                      <a:lvl8pPr marL="3200400" algn="l" defTabSz="914400" rtl="0" eaLnBrk="1" latinLnBrk="0" hangingPunct="1">
                        <a:defRPr kumimoji="1" sz="1800" b="1" kern="1200">
                          <a:solidFill>
                            <a:schemeClr val="lt1"/>
                          </a:solidFill>
                          <a:latin typeface="Segoe UI"/>
                          <a:ea typeface="メイリオ"/>
                        </a:defRPr>
                      </a:lvl8pPr>
                      <a:lvl9pPr marL="3657600" algn="l" defTabSz="914400" rtl="0" eaLnBrk="1" latinLnBrk="0" hangingPunct="1">
                        <a:defRPr kumimoji="1" sz="1800" b="1" kern="1200">
                          <a:solidFill>
                            <a:schemeClr val="lt1"/>
                          </a:solidFill>
                          <a:latin typeface="Segoe UI"/>
                          <a:ea typeface="メイリオ"/>
                        </a:defRPr>
                      </a:lvl9pPr>
                    </a:lstStyle>
                    <a:p>
                      <a:pPr marL="0" marR="0" lvl="0" indent="0" algn="ctr" defTabSz="457200" rtl="0" eaLnBrk="1" fontAlgn="auto" latinLnBrk="0" hangingPunct="1">
                        <a:lnSpc>
                          <a:spcPct val="120000"/>
                        </a:lnSpc>
                        <a:spcBef>
                          <a:spcPts val="0"/>
                        </a:spcBef>
                        <a:spcAft>
                          <a:spcPts val="600"/>
                        </a:spcAft>
                        <a:buClr>
                          <a:srgbClr val="103185"/>
                        </a:buClr>
                        <a:buSzTx/>
                        <a:buFontTx/>
                        <a:buNone/>
                        <a:tabLst/>
                        <a:defRPr/>
                      </a:pPr>
                      <a:r>
                        <a:rPr kumimoji="1" lang="ja-JP" altLang="en-US" sz="1100" b="1" i="0" u="none" strike="noStrike" kern="1200" cap="none" spc="0" normalizeH="0" baseline="0" noProof="0">
                          <a:ln>
                            <a:noFill/>
                          </a:ln>
                          <a:solidFill>
                            <a:srgbClr val="000000"/>
                          </a:solidFill>
                          <a:effectLst/>
                          <a:uLnTx/>
                          <a:uFillTx/>
                          <a:latin typeface="+mn-lt"/>
                          <a:ea typeface="+mn-ea"/>
                          <a:cs typeface="+mn-cs"/>
                        </a:rPr>
                        <a:t>「特定一般」教育訓練給付金</a:t>
                      </a:r>
                      <a:endParaRPr kumimoji="1" lang="en-US" altLang="ja-JP" sz="1100" b="1" i="0" u="none" strike="noStrike" kern="1200" cap="none" spc="0" normalizeH="0" baseline="0" noProof="0">
                        <a:ln>
                          <a:noFill/>
                        </a:ln>
                        <a:solidFill>
                          <a:srgbClr val="000000"/>
                        </a:solidFill>
                        <a:effectLst/>
                        <a:uLnTx/>
                        <a:uFillTx/>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5CAF">
                        <a:lumMod val="20000"/>
                        <a:lumOff val="80000"/>
                      </a:srgbClr>
                    </a:solidFill>
                  </a:tcPr>
                </a:tc>
                <a:extLst>
                  <a:ext uri="{0D108BD9-81ED-4DB2-BD59-A6C34878D82A}">
                    <a16:rowId xmlns:a16="http://schemas.microsoft.com/office/drawing/2014/main" val="3535599507"/>
                  </a:ext>
                </a:extLst>
              </a:tr>
              <a:tr h="370840">
                <a:tc>
                  <a:txBody>
                    <a:bodyPr/>
                    <a:lstStyle>
                      <a:lvl1pPr marL="0" algn="l" defTabSz="914400" rtl="0" eaLnBrk="1" latinLnBrk="0" hangingPunct="1">
                        <a:defRPr kumimoji="1" sz="1800" kern="1200">
                          <a:solidFill>
                            <a:schemeClr val="dk1"/>
                          </a:solidFill>
                          <a:latin typeface="Segoe UI"/>
                          <a:ea typeface="メイリオ"/>
                        </a:defRPr>
                      </a:lvl1pPr>
                      <a:lvl2pPr marL="457200" algn="l" defTabSz="914400" rtl="0" eaLnBrk="1" latinLnBrk="0" hangingPunct="1">
                        <a:defRPr kumimoji="1" sz="1800" kern="1200">
                          <a:solidFill>
                            <a:schemeClr val="dk1"/>
                          </a:solidFill>
                          <a:latin typeface="Segoe UI"/>
                          <a:ea typeface="メイリオ"/>
                        </a:defRPr>
                      </a:lvl2pPr>
                      <a:lvl3pPr marL="914400" algn="l" defTabSz="914400" rtl="0" eaLnBrk="1" latinLnBrk="0" hangingPunct="1">
                        <a:defRPr kumimoji="1" sz="1800" kern="1200">
                          <a:solidFill>
                            <a:schemeClr val="dk1"/>
                          </a:solidFill>
                          <a:latin typeface="Segoe UI"/>
                          <a:ea typeface="メイリオ"/>
                        </a:defRPr>
                      </a:lvl3pPr>
                      <a:lvl4pPr marL="1371600" algn="l" defTabSz="914400" rtl="0" eaLnBrk="1" latinLnBrk="0" hangingPunct="1">
                        <a:defRPr kumimoji="1" sz="1800" kern="1200">
                          <a:solidFill>
                            <a:schemeClr val="dk1"/>
                          </a:solidFill>
                          <a:latin typeface="Segoe UI"/>
                          <a:ea typeface="メイリオ"/>
                        </a:defRPr>
                      </a:lvl4pPr>
                      <a:lvl5pPr marL="1828800" algn="l" defTabSz="914400" rtl="0" eaLnBrk="1" latinLnBrk="0" hangingPunct="1">
                        <a:defRPr kumimoji="1" sz="1800" kern="1200">
                          <a:solidFill>
                            <a:schemeClr val="dk1"/>
                          </a:solidFill>
                          <a:latin typeface="Segoe UI"/>
                          <a:ea typeface="メイリオ"/>
                        </a:defRPr>
                      </a:lvl5pPr>
                      <a:lvl6pPr marL="2286000" algn="l" defTabSz="914400" rtl="0" eaLnBrk="1" latinLnBrk="0" hangingPunct="1">
                        <a:defRPr kumimoji="1" sz="1800" kern="1200">
                          <a:solidFill>
                            <a:schemeClr val="dk1"/>
                          </a:solidFill>
                          <a:latin typeface="Segoe UI"/>
                          <a:ea typeface="メイリオ"/>
                        </a:defRPr>
                      </a:lvl6pPr>
                      <a:lvl7pPr marL="2743200" algn="l" defTabSz="914400" rtl="0" eaLnBrk="1" latinLnBrk="0" hangingPunct="1">
                        <a:defRPr kumimoji="1" sz="1800" kern="1200">
                          <a:solidFill>
                            <a:schemeClr val="dk1"/>
                          </a:solidFill>
                          <a:latin typeface="Segoe UI"/>
                          <a:ea typeface="メイリオ"/>
                        </a:defRPr>
                      </a:lvl7pPr>
                      <a:lvl8pPr marL="3200400" algn="l" defTabSz="914400" rtl="0" eaLnBrk="1" latinLnBrk="0" hangingPunct="1">
                        <a:defRPr kumimoji="1" sz="1800" kern="1200">
                          <a:solidFill>
                            <a:schemeClr val="dk1"/>
                          </a:solidFill>
                          <a:latin typeface="Segoe UI"/>
                          <a:ea typeface="メイリオ"/>
                        </a:defRPr>
                      </a:lvl8pPr>
                      <a:lvl9pPr marL="3657600" algn="l" defTabSz="914400" rtl="0" eaLnBrk="1" latinLnBrk="0" hangingPunct="1">
                        <a:defRPr kumimoji="1" sz="1800" kern="1200">
                          <a:solidFill>
                            <a:schemeClr val="dk1"/>
                          </a:solidFill>
                          <a:latin typeface="Segoe UI"/>
                          <a:ea typeface="メイリオ"/>
                        </a:defRPr>
                      </a:lvl9pPr>
                    </a:lstStyle>
                    <a:p>
                      <a:pPr marL="87313" marR="0" lvl="0" indent="-87313" algn="l" defTabSz="457200" rtl="0" eaLnBrk="1" fontAlgn="auto" latinLnBrk="0" hangingPunct="1">
                        <a:lnSpc>
                          <a:spcPct val="120000"/>
                        </a:lnSpc>
                        <a:spcBef>
                          <a:spcPts val="0"/>
                        </a:spcBef>
                        <a:spcAft>
                          <a:spcPts val="0"/>
                        </a:spcAft>
                        <a:buClr>
                          <a:srgbClr val="103185"/>
                        </a:buClr>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・運転免許関係（大型自動車第一種免許等）</a:t>
                      </a:r>
                      <a:endParaRPr kumimoji="1" lang="en-US" altLang="ja-JP"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87313" marR="0" lvl="0" indent="-87313" algn="l" defTabSz="457200" rtl="0" eaLnBrk="1" fontAlgn="auto" latinLnBrk="0" hangingPunct="1">
                        <a:lnSpc>
                          <a:spcPct val="120000"/>
                        </a:lnSpc>
                        <a:spcBef>
                          <a:spcPts val="0"/>
                        </a:spcBef>
                        <a:spcAft>
                          <a:spcPts val="0"/>
                        </a:spcAft>
                        <a:buClr>
                          <a:srgbClr val="103185"/>
                        </a:buClr>
                        <a:buSzTx/>
                        <a:buFontTx/>
                        <a:buNone/>
                        <a:tabLst/>
                        <a:defRPr/>
                      </a:pP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・医療・社会福祉・保健衛生関係の講座（</a:t>
                      </a:r>
                      <a:r>
                        <a:rPr kumimoji="1" lang="zh-TW"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介護職員初任者研修</a:t>
                      </a:r>
                      <a:r>
                        <a:rPr kumimoji="1" lang="ja-JP" altLang="en-US" sz="105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等）　等</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71864407"/>
                  </a:ext>
                </a:extLst>
              </a:tr>
            </a:tbl>
          </a:graphicData>
        </a:graphic>
      </p:graphicFrame>
      <p:sp>
        <p:nvSpPr>
          <p:cNvPr id="10" name="テキスト ボックス 9">
            <a:extLst>
              <a:ext uri="{FF2B5EF4-FFF2-40B4-BE49-F238E27FC236}">
                <a16:creationId xmlns:a16="http://schemas.microsoft.com/office/drawing/2014/main" id="{CC948E75-E0F8-A123-8AA6-4F94EBA5B3D9}"/>
              </a:ext>
            </a:extLst>
          </p:cNvPr>
          <p:cNvSpPr txBox="1"/>
          <p:nvPr/>
        </p:nvSpPr>
        <p:spPr>
          <a:xfrm>
            <a:off x="632929" y="3685149"/>
            <a:ext cx="3435158" cy="304699"/>
          </a:xfrm>
          <a:prstGeom prst="rect">
            <a:avLst/>
          </a:prstGeom>
          <a:noFill/>
        </p:spPr>
        <p:txBody>
          <a:bodyPr wrap="square" rtlCol="0">
            <a:spAutoFit/>
          </a:bodyPr>
          <a:lstStyle/>
          <a:p>
            <a:pPr>
              <a:lnSpc>
                <a:spcPct val="120000"/>
              </a:lnSpc>
              <a:spcAft>
                <a:spcPts val="600"/>
              </a:spcAft>
              <a:buClr>
                <a:srgbClr val="103185"/>
              </a:buClr>
              <a:defRPr/>
            </a:pPr>
            <a:r>
              <a:rPr kumimoji="1" lang="ja-JP" altLang="en-US" sz="1200" b="0" i="0" u="none" strike="noStrike" kern="1200" cap="none" spc="0" normalizeH="0" baseline="0" noProof="0">
                <a:ln>
                  <a:noFill/>
                </a:ln>
                <a:solidFill>
                  <a:srgbClr val="000000"/>
                </a:solidFill>
                <a:effectLst/>
                <a:uLnTx/>
                <a:uFillTx/>
                <a:latin typeface="Segoe UI"/>
                <a:ea typeface="メイリオ"/>
                <a:cs typeface="+mn-cs"/>
              </a:rPr>
              <a:t>■</a:t>
            </a:r>
            <a:r>
              <a:rPr kumimoji="1" lang="ja-JP" altLang="en-US" sz="1200">
                <a:solidFill>
                  <a:srgbClr val="000000"/>
                </a:solidFill>
                <a:latin typeface="Segoe UI"/>
                <a:ea typeface="メイリオ"/>
              </a:rPr>
              <a:t>現行の対象資格・講座の例</a:t>
            </a:r>
          </a:p>
        </p:txBody>
      </p:sp>
    </p:spTree>
    <p:extLst>
      <p:ext uri="{BB962C8B-B14F-4D97-AF65-F5344CB8AC3E}">
        <p14:creationId xmlns:p14="http://schemas.microsoft.com/office/powerpoint/2010/main" val="2377578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4504EA27-4813-F9A8-CDA2-1393D89C14DC}"/>
              </a:ext>
            </a:extLst>
          </p:cNvPr>
          <p:cNvSpPr/>
          <p:nvPr/>
        </p:nvSpPr>
        <p:spPr>
          <a:xfrm>
            <a:off x="73861" y="506435"/>
            <a:ext cx="8985734" cy="1913206"/>
          </a:xfrm>
          <a:prstGeom prst="rect">
            <a:avLst/>
          </a:prstGeom>
          <a:noFill/>
          <a:ln w="190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925" marR="0" lvl="0" indent="-285750" algn="just"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r>
              <a:rPr kumimoji="1" lang="ja-JP" altLang="en-US" sz="16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雇用保険被保険者が</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教育訓練を受けるために勤務先の休暇制度を</a:t>
            </a:r>
            <a:r>
              <a:rPr kumimoji="1" lang="ja-JP" altLang="en-US" sz="1600" b="1" u="sng">
                <a:solidFill>
                  <a:srgbClr val="000000"/>
                </a:solidFill>
                <a:latin typeface="Meiryo" panose="020B0604030504040204" pitchFamily="34" charset="-128"/>
                <a:ea typeface="Meiryo" panose="020B0604030504040204" pitchFamily="34" charset="-128"/>
              </a:rPr>
              <a:t>活用</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した場合</a:t>
            </a:r>
            <a:r>
              <a:rPr kumimoji="1" lang="ja-JP" altLang="en-US" sz="16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に、</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賃金の一定割合を支給する「教育訓練休暇給付金（仮称）」</a:t>
            </a:r>
            <a:r>
              <a:rPr kumimoji="1" lang="ja-JP" altLang="en-US" sz="1600"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を創設</a:t>
            </a:r>
            <a:endParaRPr kumimoji="1" lang="en-US" altLang="ja-JP"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endParaRPr>
          </a:p>
          <a:p>
            <a:pPr lvl="0" algn="just" defTabSz="914400">
              <a:lnSpc>
                <a:spcPts val="1800"/>
              </a:lnSpc>
              <a:defRPr/>
            </a:pPr>
            <a:r>
              <a:rPr kumimoji="1" lang="en-US" altLang="ja-JP" sz="1600" b="1"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   ※</a:t>
            </a:r>
            <a:r>
              <a:rPr kumimoji="1" lang="ja-JP" altLang="en-US" sz="1600"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財源は、労使保険料と</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国庫負担（</a:t>
            </a:r>
            <a:r>
              <a:rPr kumimoji="1" lang="ja-JP" altLang="en-US" sz="1600" b="1" u="sng">
                <a:solidFill>
                  <a:srgbClr val="000000"/>
                </a:solidFill>
                <a:latin typeface="Meiryo" panose="020B0604030504040204" pitchFamily="34" charset="-128"/>
                <a:ea typeface="Meiryo" panose="020B0604030504040204" pitchFamily="34" charset="-128"/>
              </a:rPr>
              <a:t>１</a:t>
            </a:r>
            <a:r>
              <a:rPr kumimoji="1" lang="en-US" altLang="ja-JP" sz="1600" b="1" u="sng">
                <a:solidFill>
                  <a:srgbClr val="000000"/>
                </a:solidFill>
                <a:latin typeface="Meiryo" panose="020B0604030504040204" pitchFamily="34" charset="-128"/>
                <a:ea typeface="Meiryo" panose="020B0604030504040204" pitchFamily="34" charset="-128"/>
              </a:rPr>
              <a:t>/40</a:t>
            </a:r>
            <a:r>
              <a:rPr kumimoji="1" lang="ja-JP" altLang="en-US" sz="1600" b="1" u="sng">
                <a:solidFill>
                  <a:srgbClr val="000000"/>
                </a:solidFill>
                <a:latin typeface="Meiryo" panose="020B0604030504040204" pitchFamily="34" charset="-128"/>
                <a:ea typeface="Meiryo" panose="020B0604030504040204" pitchFamily="34" charset="-128"/>
              </a:rPr>
              <a:t>また</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は</a:t>
            </a:r>
            <a:r>
              <a:rPr kumimoji="1" lang="ja-JP" altLang="en-US" sz="1600" b="1" u="sng">
                <a:solidFill>
                  <a:srgbClr val="000000"/>
                </a:solidFill>
                <a:latin typeface="Meiryo" panose="020B0604030504040204" pitchFamily="34" charset="-128"/>
                <a:ea typeface="Meiryo" panose="020B0604030504040204" pitchFamily="34" charset="-128"/>
              </a:rPr>
              <a:t>１</a:t>
            </a:r>
            <a:r>
              <a:rPr kumimoji="1" lang="en-US" altLang="ja-JP" sz="1600" b="1" u="sng">
                <a:solidFill>
                  <a:srgbClr val="000000"/>
                </a:solidFill>
                <a:latin typeface="Meiryo" panose="020B0604030504040204" pitchFamily="34" charset="-128"/>
                <a:ea typeface="Meiryo" panose="020B0604030504040204" pitchFamily="34" charset="-128"/>
              </a:rPr>
              <a:t>/</a:t>
            </a:r>
            <a:r>
              <a:rPr kumimoji="1" lang="ja-JP" altLang="en-US" sz="1600" b="1" u="sng">
                <a:solidFill>
                  <a:srgbClr val="000000"/>
                </a:solidFill>
                <a:latin typeface="Meiryo" panose="020B0604030504040204" pitchFamily="34" charset="-128"/>
                <a:ea typeface="Meiryo" panose="020B0604030504040204" pitchFamily="34" charset="-128"/>
              </a:rPr>
              <a:t>４</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a:t>
            </a:r>
            <a:endParaRPr kumimoji="1" lang="en-US" altLang="ja-JP"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endParaRPr>
          </a:p>
          <a:p>
            <a:pPr marL="214925" marR="0" lvl="0" indent="-285750" algn="just"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endParaRPr kumimoji="1" lang="en-US" altLang="ja-JP" sz="1600" b="1" u="sng">
              <a:solidFill>
                <a:srgbClr val="000000"/>
              </a:solidFill>
              <a:latin typeface="Meiryo" panose="020B0604030504040204" pitchFamily="34" charset="-128"/>
              <a:ea typeface="Meiryo" panose="020B0604030504040204" pitchFamily="34" charset="-128"/>
            </a:endParaRPr>
          </a:p>
          <a:p>
            <a:pPr marL="214925" marR="0" lvl="0" indent="-285750" algn="just"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雇用保険被保険者</a:t>
            </a:r>
            <a:r>
              <a:rPr kumimoji="1" lang="ja-JP" altLang="en-US" sz="1600" b="1" u="sng">
                <a:solidFill>
                  <a:srgbClr val="000000"/>
                </a:solidFill>
                <a:latin typeface="Meiryo" panose="020B0604030504040204" pitchFamily="34" charset="-128"/>
                <a:ea typeface="Meiryo" panose="020B0604030504040204" pitchFamily="34" charset="-128"/>
              </a:rPr>
              <a:t>以外の</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者を対象</a:t>
            </a:r>
            <a:r>
              <a:rPr kumimoji="1" lang="ja-JP" altLang="en-US" sz="1600" b="0" i="0" u="none"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に、</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教育訓練費用や生活費を対象とする融資制度</a:t>
            </a:r>
            <a:r>
              <a:rPr kumimoji="1" lang="ja-JP" altLang="en-US" sz="1600"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を創設。</a:t>
            </a:r>
            <a:r>
              <a:rPr kumimoji="1" lang="en-US" altLang="ja-JP" sz="1600"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600" i="0"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財源は、労使保険料と</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国庫負担（</a:t>
            </a:r>
            <a:r>
              <a:rPr kumimoji="1" lang="ja-JP" altLang="en-US" sz="1600" b="1" u="sng">
                <a:solidFill>
                  <a:srgbClr val="000000"/>
                </a:solidFill>
                <a:latin typeface="Meiryo" panose="020B0604030504040204" pitchFamily="34" charset="-128"/>
                <a:ea typeface="Meiryo" panose="020B0604030504040204" pitchFamily="34" charset="-128"/>
              </a:rPr>
              <a:t>本則１</a:t>
            </a:r>
            <a:r>
              <a:rPr kumimoji="1" lang="en-US" altLang="ja-JP"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２（当分の間は本則の</a:t>
            </a:r>
            <a:r>
              <a:rPr kumimoji="1" lang="en-US" altLang="ja-JP"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55</a:t>
            </a:r>
            <a:r>
              <a:rPr kumimoji="1" lang="ja-JP" altLang="en-US"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rPr>
              <a:t>％））</a:t>
            </a:r>
            <a:endParaRPr kumimoji="1" lang="en-US" altLang="ja-JP" sz="1600" b="1" i="0" u="sng" strike="noStrike" kern="1200" cap="none" spc="0" normalizeH="0" baseline="0" noProof="0">
              <a:ln>
                <a:noFill/>
              </a:ln>
              <a:solidFill>
                <a:srgbClr val="000000"/>
              </a:solidFill>
              <a:effectLst/>
              <a:uLnTx/>
              <a:uFillTx/>
              <a:latin typeface="Meiryo" panose="020B0604030504040204" pitchFamily="34" charset="-128"/>
              <a:ea typeface="Meiryo" panose="020B0604030504040204" pitchFamily="34" charset="-128"/>
              <a:cs typeface="+mn-cs"/>
            </a:endParaRPr>
          </a:p>
          <a:p>
            <a:pPr marL="214925" marR="0" lvl="0" indent="-285750" algn="just"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endParaRPr kumimoji="1" lang="en-US" altLang="ja-JP" sz="1600" b="1" u="sng">
              <a:solidFill>
                <a:srgbClr val="000000"/>
              </a:solidFill>
              <a:latin typeface="Meiryo" panose="020B0604030504040204" pitchFamily="34" charset="-128"/>
              <a:ea typeface="Meiryo" panose="020B0604030504040204" pitchFamily="34" charset="-128"/>
            </a:endParaRPr>
          </a:p>
          <a:p>
            <a:pPr marL="214925" marR="0" lvl="0" indent="-285750" algn="just" defTabSz="914400" rtl="0" eaLnBrk="1" fontAlgn="auto" latinLnBrk="0" hangingPunct="1">
              <a:lnSpc>
                <a:spcPts val="1800"/>
              </a:lnSpc>
              <a:spcBef>
                <a:spcPts val="0"/>
              </a:spcBef>
              <a:spcAft>
                <a:spcPts val="0"/>
              </a:spcAft>
              <a:buClrTx/>
              <a:buSzTx/>
              <a:buFont typeface="Meiryo UI" panose="020B0604030504040204" pitchFamily="50" charset="-128"/>
              <a:buChar char="◯"/>
              <a:tabLst/>
              <a:defRPr/>
            </a:pPr>
            <a:r>
              <a:rPr kumimoji="1" lang="ja-JP" altLang="en-US" sz="1600">
                <a:solidFill>
                  <a:srgbClr val="000000"/>
                </a:solidFill>
                <a:latin typeface="Meiryo" panose="020B0604030504040204" pitchFamily="34" charset="-128"/>
                <a:ea typeface="Meiryo" panose="020B0604030504040204" pitchFamily="34" charset="-128"/>
              </a:rPr>
              <a:t>いずれも、</a:t>
            </a:r>
            <a:r>
              <a:rPr kumimoji="1" lang="en-US" altLang="ja-JP" sz="1600" b="1" u="sng">
                <a:solidFill>
                  <a:srgbClr val="000000"/>
                </a:solidFill>
                <a:latin typeface="Meiryo" panose="020B0604030504040204" pitchFamily="34" charset="-128"/>
                <a:ea typeface="Meiryo" panose="020B0604030504040204" pitchFamily="34" charset="-128"/>
              </a:rPr>
              <a:t>2025</a:t>
            </a:r>
            <a:r>
              <a:rPr kumimoji="1" lang="ja-JP" altLang="en-US" sz="1600" b="1" u="sng">
                <a:solidFill>
                  <a:srgbClr val="000000"/>
                </a:solidFill>
                <a:latin typeface="Meiryo" panose="020B0604030504040204" pitchFamily="34" charset="-128"/>
                <a:ea typeface="Meiryo" panose="020B0604030504040204" pitchFamily="34" charset="-128"/>
              </a:rPr>
              <a:t>年度中に施行</a:t>
            </a:r>
            <a:endParaRPr kumimoji="1" lang="en-US" altLang="ja-JP" sz="1600" b="1" u="sng">
              <a:solidFill>
                <a:srgbClr val="000000"/>
              </a:solidFill>
              <a:latin typeface="Meiryo" panose="020B0604030504040204" pitchFamily="34" charset="-128"/>
              <a:ea typeface="Meiryo" panose="020B0604030504040204" pitchFamily="34" charset="-128"/>
            </a:endParaRPr>
          </a:p>
        </p:txBody>
      </p:sp>
      <p:graphicFrame>
        <p:nvGraphicFramePr>
          <p:cNvPr id="4" name="表 4">
            <a:extLst>
              <a:ext uri="{FF2B5EF4-FFF2-40B4-BE49-F238E27FC236}">
                <a16:creationId xmlns:a16="http://schemas.microsoft.com/office/drawing/2014/main" id="{9E8FFEBF-E029-DDC0-BFE2-9685D729A906}"/>
              </a:ext>
            </a:extLst>
          </p:cNvPr>
          <p:cNvGraphicFramePr>
            <a:graphicFrameLocks noGrp="1"/>
          </p:cNvGraphicFramePr>
          <p:nvPr/>
        </p:nvGraphicFramePr>
        <p:xfrm>
          <a:off x="114396" y="2678010"/>
          <a:ext cx="4007437" cy="3657600"/>
        </p:xfrm>
        <a:graphic>
          <a:graphicData uri="http://schemas.openxmlformats.org/drawingml/2006/table">
            <a:tbl>
              <a:tblPr firstRow="1" bandRow="1">
                <a:tableStyleId>{5C22544A-7EE6-4342-B048-85BDC9FD1C3A}</a:tableStyleId>
              </a:tblPr>
              <a:tblGrid>
                <a:gridCol w="919771">
                  <a:extLst>
                    <a:ext uri="{9D8B030D-6E8A-4147-A177-3AD203B41FA5}">
                      <a16:colId xmlns:a16="http://schemas.microsoft.com/office/drawing/2014/main" val="3067994619"/>
                    </a:ext>
                  </a:extLst>
                </a:gridCol>
                <a:gridCol w="3087666">
                  <a:extLst>
                    <a:ext uri="{9D8B030D-6E8A-4147-A177-3AD203B41FA5}">
                      <a16:colId xmlns:a16="http://schemas.microsoft.com/office/drawing/2014/main" val="1033018919"/>
                    </a:ext>
                  </a:extLst>
                </a:gridCol>
              </a:tblGrid>
              <a:tr h="312044">
                <a:tc>
                  <a:txBody>
                    <a:bodyPr/>
                    <a:lstStyle/>
                    <a:p>
                      <a:endParaRPr kumimoji="1" lang="ja-JP" altLang="en-US" sz="150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zh-TW" altLang="en-US" sz="1500">
                          <a:solidFill>
                            <a:schemeClr val="tx1"/>
                          </a:solidFill>
                          <a:latin typeface="メイリオ" panose="020B0604030504040204" pitchFamily="50" charset="-128"/>
                          <a:ea typeface="メイリオ" panose="020B0604030504040204" pitchFamily="50" charset="-128"/>
                        </a:rPr>
                        <a:t>教育訓練休暇給付金</a:t>
                      </a:r>
                      <a:r>
                        <a:rPr kumimoji="1" lang="ja-JP" altLang="en-US" sz="1500">
                          <a:solidFill>
                            <a:schemeClr val="tx1"/>
                          </a:solidFill>
                          <a:latin typeface="メイリオ" panose="020B0604030504040204" pitchFamily="50" charset="-128"/>
                          <a:ea typeface="メイリオ" panose="020B0604030504040204" pitchFamily="50" charset="-128"/>
                        </a:rPr>
                        <a:t>（仮称）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226809748"/>
                  </a:ext>
                </a:extLst>
              </a:tr>
              <a:tr h="312044">
                <a:tc>
                  <a:txBody>
                    <a:bodyPr/>
                    <a:lstStyle/>
                    <a:p>
                      <a:pPr algn="ctr"/>
                      <a:r>
                        <a:rPr kumimoji="1" lang="ja-JP" altLang="en-US" sz="1500">
                          <a:solidFill>
                            <a:schemeClr val="tx1"/>
                          </a:solidFill>
                          <a:latin typeface="メイリオ" panose="020B0604030504040204" pitchFamily="50" charset="-128"/>
                          <a:ea typeface="メイリオ" panose="020B0604030504040204" pitchFamily="50" charset="-128"/>
                        </a:rPr>
                        <a:t>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285750" indent="-285750" algn="l">
                        <a:buFont typeface="Arial" panose="020B0604020202020204" pitchFamily="34" charset="0"/>
                        <a:buChar char="•"/>
                      </a:pPr>
                      <a:r>
                        <a:rPr kumimoji="1" lang="ja-JP" altLang="en-US" sz="1500">
                          <a:solidFill>
                            <a:schemeClr val="tx1"/>
                          </a:solidFill>
                          <a:latin typeface="メイリオ" panose="020B0604030504040204" pitchFamily="50" charset="-128"/>
                          <a:ea typeface="メイリオ" panose="020B0604030504040204" pitchFamily="50" charset="-128"/>
                        </a:rPr>
                        <a:t>雇用保険被保険者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5563881"/>
                  </a:ext>
                </a:extLst>
              </a:tr>
              <a:tr h="992867">
                <a:tc>
                  <a:txBody>
                    <a:bodyPr/>
                    <a:lstStyle/>
                    <a:p>
                      <a:pPr algn="ctr"/>
                      <a:r>
                        <a:rPr kumimoji="1" lang="ja-JP" altLang="en-US" sz="1500">
                          <a:solidFill>
                            <a:schemeClr val="tx1"/>
                          </a:solidFill>
                          <a:latin typeface="メイリオ" panose="020B0604030504040204" pitchFamily="50" charset="-128"/>
                          <a:ea typeface="メイリオ" panose="020B0604030504040204" pitchFamily="50" charset="-128"/>
                        </a:rPr>
                        <a:t>支給</a:t>
                      </a:r>
                      <a:br>
                        <a:rPr kumimoji="1" lang="en-US" altLang="ja-JP" sz="1500">
                          <a:solidFill>
                            <a:schemeClr val="tx1"/>
                          </a:solidFill>
                          <a:latin typeface="メイリオ" panose="020B0604030504040204" pitchFamily="50" charset="-128"/>
                          <a:ea typeface="メイリオ" panose="020B0604030504040204" pitchFamily="50" charset="-128"/>
                        </a:rPr>
                      </a:br>
                      <a:r>
                        <a:rPr kumimoji="1" lang="ja-JP" altLang="en-US" sz="1500">
                          <a:solidFill>
                            <a:schemeClr val="tx1"/>
                          </a:solidFill>
                          <a:latin typeface="メイリオ" panose="020B0604030504040204" pitchFamily="50" charset="-128"/>
                          <a:ea typeface="メイリオ" panose="020B0604030504040204" pitchFamily="50" charset="-128"/>
                        </a:rPr>
                        <a:t>要件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285750" indent="-285750" algn="l">
                        <a:buFont typeface="Arial" panose="020B0604020202020204" pitchFamily="34" charset="0"/>
                        <a:buChar char="•"/>
                      </a:pPr>
                      <a:r>
                        <a:rPr kumimoji="1" lang="ja-JP" altLang="en-US" sz="1500">
                          <a:solidFill>
                            <a:schemeClr val="tx1"/>
                          </a:solidFill>
                          <a:latin typeface="メイリオ" panose="020B0604030504040204" pitchFamily="50" charset="-128"/>
                          <a:ea typeface="メイリオ" panose="020B0604030504040204" pitchFamily="50" charset="-128"/>
                        </a:rPr>
                        <a:t>教育訓練のための休暇を取得すること</a:t>
                      </a:r>
                      <a:endParaRPr kumimoji="1" lang="en-US" altLang="ja-JP" sz="1500">
                        <a:solidFill>
                          <a:schemeClr val="tx1"/>
                        </a:solidFill>
                        <a:latin typeface="メイリオ" panose="020B0604030504040204" pitchFamily="50" charset="-128"/>
                        <a:ea typeface="メイリオ" panose="020B0604030504040204" pitchFamily="50" charset="-128"/>
                      </a:endParaRPr>
                    </a:p>
                    <a:p>
                      <a:pPr marL="285750" indent="-285750" algn="l">
                        <a:buFont typeface="Arial" panose="020B0604020202020204" pitchFamily="34" charset="0"/>
                        <a:buChar char="•"/>
                      </a:pPr>
                      <a:r>
                        <a:rPr kumimoji="1" lang="ja-JP" altLang="en-US" sz="1500">
                          <a:solidFill>
                            <a:schemeClr val="tx1"/>
                          </a:solidFill>
                          <a:latin typeface="メイリオ" panose="020B0604030504040204" pitchFamily="50" charset="-128"/>
                          <a:ea typeface="メイリオ" panose="020B0604030504040204" pitchFamily="50" charset="-128"/>
                        </a:rPr>
                        <a:t>被保険者期間が５年以上あること</a:t>
                      </a:r>
                      <a:endParaRPr kumimoji="1" lang="en-US" altLang="ja-JP" sz="150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8311910"/>
                  </a:ext>
                </a:extLst>
              </a:tr>
              <a:tr h="617220">
                <a:tc>
                  <a:txBody>
                    <a:bodyPr/>
                    <a:lstStyle/>
                    <a:p>
                      <a:pPr algn="ctr"/>
                      <a:r>
                        <a:rPr kumimoji="1" lang="ja-JP" altLang="en-US" sz="1500">
                          <a:solidFill>
                            <a:schemeClr val="tx1"/>
                          </a:solidFill>
                          <a:latin typeface="メイリオ" panose="020B0604030504040204" pitchFamily="50" charset="-128"/>
                          <a:ea typeface="メイリオ" panose="020B0604030504040204" pitchFamily="50" charset="-128"/>
                        </a:rPr>
                        <a:t>給付</a:t>
                      </a:r>
                      <a:br>
                        <a:rPr kumimoji="1" lang="en-US" altLang="ja-JP" sz="1500">
                          <a:solidFill>
                            <a:schemeClr val="tx1"/>
                          </a:solidFill>
                          <a:latin typeface="メイリオ" panose="020B0604030504040204" pitchFamily="50" charset="-128"/>
                          <a:ea typeface="メイリオ" panose="020B0604030504040204" pitchFamily="50" charset="-128"/>
                        </a:rPr>
                      </a:br>
                      <a:r>
                        <a:rPr kumimoji="1" lang="ja-JP" altLang="en-US" sz="1500">
                          <a:solidFill>
                            <a:schemeClr val="tx1"/>
                          </a:solidFill>
                          <a:latin typeface="メイリオ" panose="020B0604030504040204" pitchFamily="50" charset="-128"/>
                          <a:ea typeface="メイリオ" panose="020B0604030504040204" pitchFamily="50" charset="-128"/>
                        </a:rPr>
                        <a:t>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285750" indent="-285750" algn="l">
                        <a:buFont typeface="Arial" panose="020B0604020202020204" pitchFamily="34" charset="0"/>
                        <a:buChar char="•"/>
                      </a:pPr>
                      <a:r>
                        <a:rPr kumimoji="1" lang="ja-JP" altLang="en-US" sz="1500">
                          <a:solidFill>
                            <a:schemeClr val="tx1"/>
                          </a:solidFill>
                          <a:latin typeface="メイリオ" panose="020B0604030504040204" pitchFamily="50" charset="-128"/>
                          <a:ea typeface="メイリオ" panose="020B0604030504040204" pitchFamily="50" charset="-128"/>
                        </a:rPr>
                        <a:t>離職した場合に支給される基本手当の額と同じ</a:t>
                      </a:r>
                      <a:endParaRPr kumimoji="1" lang="en-US" altLang="ja-JP" sz="1500">
                        <a:solidFill>
                          <a:schemeClr val="tx1"/>
                        </a:solidFill>
                        <a:latin typeface="メイリオ" panose="020B0604030504040204" pitchFamily="50" charset="-128"/>
                        <a:ea typeface="メイリオ" panose="020B0604030504040204" pitchFamily="50" charset="-128"/>
                      </a:endParaRPr>
                    </a:p>
                    <a:p>
                      <a:pPr marL="285750" indent="-285750" algn="l">
                        <a:buFont typeface="Arial" panose="020B0604020202020204" pitchFamily="34" charset="0"/>
                        <a:buChar char="•"/>
                      </a:pPr>
                      <a:r>
                        <a:rPr kumimoji="1" lang="ja-JP" altLang="en-US" sz="1500">
                          <a:solidFill>
                            <a:schemeClr val="tx1"/>
                          </a:solidFill>
                          <a:latin typeface="メイリオ" panose="020B0604030504040204" pitchFamily="50" charset="-128"/>
                          <a:ea typeface="メイリオ" panose="020B0604030504040204" pitchFamily="50" charset="-128"/>
                        </a:rPr>
                        <a:t>給付日数は、被保険者期間に応じて</a:t>
                      </a:r>
                      <a:r>
                        <a:rPr kumimoji="1" lang="en-US" altLang="ja-JP" sz="1500">
                          <a:solidFill>
                            <a:schemeClr val="tx1"/>
                          </a:solidFill>
                          <a:latin typeface="メイリオ" panose="020B0604030504040204" pitchFamily="50" charset="-128"/>
                          <a:ea typeface="メイリオ" panose="020B0604030504040204" pitchFamily="50" charset="-128"/>
                        </a:rPr>
                        <a:t>90</a:t>
                      </a:r>
                      <a:r>
                        <a:rPr kumimoji="1" lang="ja-JP" altLang="en-US" sz="1500">
                          <a:solidFill>
                            <a:schemeClr val="tx1"/>
                          </a:solidFill>
                          <a:latin typeface="メイリオ" panose="020B0604030504040204" pitchFamily="50" charset="-128"/>
                          <a:ea typeface="メイリオ" panose="020B0604030504040204" pitchFamily="50" charset="-128"/>
                        </a:rPr>
                        <a:t>日、</a:t>
                      </a:r>
                      <a:r>
                        <a:rPr kumimoji="1" lang="en-US" altLang="ja-JP" sz="1500">
                          <a:solidFill>
                            <a:schemeClr val="tx1"/>
                          </a:solidFill>
                          <a:latin typeface="メイリオ" panose="020B0604030504040204" pitchFamily="50" charset="-128"/>
                          <a:ea typeface="メイリオ" panose="020B0604030504040204" pitchFamily="50" charset="-128"/>
                        </a:rPr>
                        <a:t>120</a:t>
                      </a:r>
                      <a:r>
                        <a:rPr kumimoji="1" lang="ja-JP" altLang="en-US" sz="1500">
                          <a:solidFill>
                            <a:schemeClr val="tx1"/>
                          </a:solidFill>
                          <a:latin typeface="メイリオ" panose="020B0604030504040204" pitchFamily="50" charset="-128"/>
                          <a:ea typeface="メイリオ" panose="020B0604030504040204" pitchFamily="50" charset="-128"/>
                        </a:rPr>
                        <a:t>日、</a:t>
                      </a:r>
                      <a:r>
                        <a:rPr kumimoji="1" lang="en-US" altLang="ja-JP" sz="1500">
                          <a:solidFill>
                            <a:schemeClr val="tx1"/>
                          </a:solidFill>
                          <a:latin typeface="メイリオ" panose="020B0604030504040204" pitchFamily="50" charset="-128"/>
                          <a:ea typeface="メイリオ" panose="020B0604030504040204" pitchFamily="50" charset="-128"/>
                        </a:rPr>
                        <a:t>150</a:t>
                      </a:r>
                      <a:r>
                        <a:rPr kumimoji="1" lang="ja-JP" altLang="en-US" sz="1500">
                          <a:solidFill>
                            <a:schemeClr val="tx1"/>
                          </a:solidFill>
                          <a:latin typeface="メイリオ" panose="020B0604030504040204" pitchFamily="50" charset="-128"/>
                          <a:ea typeface="メイリオ" panose="020B0604030504040204" pitchFamily="50" charset="-128"/>
                        </a:rPr>
                        <a:t>日のいずれか</a:t>
                      </a:r>
                      <a:endParaRPr kumimoji="1" lang="en-US" altLang="ja-JP" sz="150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9496729"/>
                  </a:ext>
                </a:extLst>
              </a:tr>
              <a:tr h="617220">
                <a:tc>
                  <a:txBody>
                    <a:bodyPr/>
                    <a:lstStyle/>
                    <a:p>
                      <a:pPr algn="ctr"/>
                      <a:r>
                        <a:rPr kumimoji="1" lang="ja-JP" altLang="en-US" sz="1500">
                          <a:solidFill>
                            <a:schemeClr val="tx1"/>
                          </a:solidFill>
                          <a:latin typeface="メイリオ" panose="020B0604030504040204" pitchFamily="50" charset="-128"/>
                          <a:ea typeface="メイリオ" panose="020B0604030504040204" pitchFamily="50" charset="-128"/>
                        </a:rPr>
                        <a:t>財源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285750" indent="-285750" algn="l">
                        <a:buFont typeface="Arial" panose="020B0604020202020204" pitchFamily="34" charset="0"/>
                        <a:buChar char="•"/>
                      </a:pPr>
                      <a:r>
                        <a:rPr kumimoji="1" lang="ja-JP" altLang="en-US" sz="1500" dirty="0">
                          <a:solidFill>
                            <a:schemeClr val="tx1"/>
                          </a:solidFill>
                          <a:latin typeface="メイリオ" panose="020B0604030504040204" pitchFamily="50" charset="-128"/>
                          <a:ea typeface="メイリオ" panose="020B0604030504040204" pitchFamily="50" charset="-128"/>
                        </a:rPr>
                        <a:t>労使保険料</a:t>
                      </a:r>
                      <a:endParaRPr kumimoji="1" lang="en-US" altLang="ja-JP" sz="1500" dirty="0">
                        <a:solidFill>
                          <a:schemeClr val="tx1"/>
                        </a:solidFill>
                        <a:latin typeface="メイリオ" panose="020B0604030504040204" pitchFamily="50" charset="-128"/>
                        <a:ea typeface="メイリオ" panose="020B0604030504040204" pitchFamily="50" charset="-128"/>
                      </a:endParaRPr>
                    </a:p>
                    <a:p>
                      <a:pPr marL="285750" indent="-285750" algn="l">
                        <a:buFont typeface="Arial" panose="020B0604020202020204" pitchFamily="34" charset="0"/>
                        <a:buChar char="•"/>
                      </a:pPr>
                      <a:r>
                        <a:rPr kumimoji="1" lang="ja-JP" altLang="en-US" sz="1500" b="1" dirty="0">
                          <a:solidFill>
                            <a:srgbClr val="FF0000"/>
                          </a:solidFill>
                          <a:latin typeface="メイリオ" panose="020B0604030504040204" pitchFamily="50" charset="-128"/>
                          <a:ea typeface="メイリオ" panose="020B0604030504040204" pitchFamily="50" charset="-128"/>
                        </a:rPr>
                        <a:t>国庫負担</a:t>
                      </a:r>
                      <a:endParaRPr kumimoji="1" lang="en-US" altLang="ja-JP" sz="1500" b="1" dirty="0">
                        <a:solidFill>
                          <a:srgbClr val="FF0000"/>
                        </a:solidFill>
                        <a:latin typeface="メイリオ" panose="020B0604030504040204" pitchFamily="50" charset="-128"/>
                        <a:ea typeface="メイリオ" panose="020B0604030504040204" pitchFamily="50" charset="-128"/>
                      </a:endParaRPr>
                    </a:p>
                    <a:p>
                      <a:pPr marL="0" indent="0" algn="l">
                        <a:buFont typeface="Arial" panose="020B0604020202020204" pitchFamily="34" charset="0"/>
                        <a:buNone/>
                      </a:pPr>
                      <a:r>
                        <a:rPr kumimoji="1" lang="ja-JP" altLang="en-US" sz="1500" b="1" dirty="0">
                          <a:solidFill>
                            <a:srgbClr val="FF0000"/>
                          </a:solidFill>
                          <a:latin typeface="メイリオ" panose="020B0604030504040204" pitchFamily="50" charset="-128"/>
                          <a:ea typeface="メイリオ" panose="020B0604030504040204" pitchFamily="50" charset="-128"/>
                        </a:rPr>
                        <a:t>　（１</a:t>
                      </a:r>
                      <a:r>
                        <a:rPr kumimoji="1" lang="en-US" altLang="ja-JP" sz="1500" b="1" dirty="0">
                          <a:solidFill>
                            <a:srgbClr val="FF0000"/>
                          </a:solidFill>
                          <a:latin typeface="メイリオ" panose="020B0604030504040204" pitchFamily="50" charset="-128"/>
                          <a:ea typeface="メイリオ" panose="020B0604030504040204" pitchFamily="50" charset="-128"/>
                        </a:rPr>
                        <a:t>/40</a:t>
                      </a:r>
                      <a:r>
                        <a:rPr kumimoji="1" lang="ja-JP" altLang="en-US" sz="1500" b="1" dirty="0">
                          <a:solidFill>
                            <a:srgbClr val="FF0000"/>
                          </a:solidFill>
                          <a:latin typeface="メイリオ" panose="020B0604030504040204" pitchFamily="50" charset="-128"/>
                          <a:ea typeface="メイリオ" panose="020B0604030504040204" pitchFamily="50" charset="-128"/>
                        </a:rPr>
                        <a:t>または１</a:t>
                      </a:r>
                      <a:r>
                        <a:rPr kumimoji="1" lang="en-US" altLang="ja-JP" sz="1500" b="1" dirty="0">
                          <a:solidFill>
                            <a:srgbClr val="FF0000"/>
                          </a:solidFill>
                          <a:latin typeface="メイリオ" panose="020B0604030504040204" pitchFamily="50" charset="-128"/>
                          <a:ea typeface="メイリオ" panose="020B0604030504040204" pitchFamily="50" charset="-128"/>
                        </a:rPr>
                        <a:t>/</a:t>
                      </a:r>
                      <a:r>
                        <a:rPr kumimoji="1" lang="ja-JP" altLang="en-US" sz="1500" b="1" dirty="0">
                          <a:solidFill>
                            <a:srgbClr val="FF0000"/>
                          </a:solidFill>
                          <a:latin typeface="メイリオ" panose="020B0604030504040204" pitchFamily="50" charset="-128"/>
                          <a:ea typeface="メイリオ" panose="020B0604030504040204" pitchFamily="50" charset="-128"/>
                        </a:rPr>
                        <a:t>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2253908"/>
                  </a:ext>
                </a:extLst>
              </a:tr>
            </a:tbl>
          </a:graphicData>
        </a:graphic>
      </p:graphicFrame>
      <p:graphicFrame>
        <p:nvGraphicFramePr>
          <p:cNvPr id="5" name="表 4">
            <a:extLst>
              <a:ext uri="{FF2B5EF4-FFF2-40B4-BE49-F238E27FC236}">
                <a16:creationId xmlns:a16="http://schemas.microsoft.com/office/drawing/2014/main" id="{B231328F-5460-0FFC-692A-B92EAF188475}"/>
              </a:ext>
            </a:extLst>
          </p:cNvPr>
          <p:cNvGraphicFramePr>
            <a:graphicFrameLocks noGrp="1"/>
          </p:cNvGraphicFramePr>
          <p:nvPr/>
        </p:nvGraphicFramePr>
        <p:xfrm>
          <a:off x="4224821" y="2669795"/>
          <a:ext cx="4752528" cy="3977640"/>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val="3067994619"/>
                    </a:ext>
                  </a:extLst>
                </a:gridCol>
                <a:gridCol w="3600400">
                  <a:extLst>
                    <a:ext uri="{9D8B030D-6E8A-4147-A177-3AD203B41FA5}">
                      <a16:colId xmlns:a16="http://schemas.microsoft.com/office/drawing/2014/main" val="1033018919"/>
                    </a:ext>
                  </a:extLst>
                </a:gridCol>
              </a:tblGrid>
              <a:tr h="231076">
                <a:tc>
                  <a:txBody>
                    <a:bodyPr/>
                    <a:lstStyle/>
                    <a:p>
                      <a:endParaRPr kumimoji="1" lang="ja-JP" altLang="en-US" sz="150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kumimoji="1" lang="ja-JP" altLang="en-US" sz="1500">
                          <a:solidFill>
                            <a:schemeClr val="tx1"/>
                          </a:solidFill>
                          <a:latin typeface="メイリオ" panose="020B0604030504040204" pitchFamily="50" charset="-128"/>
                          <a:ea typeface="メイリオ" panose="020B0604030504040204" pitchFamily="50" charset="-128"/>
                        </a:rPr>
                        <a:t>新たな融資制度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226809748"/>
                  </a:ext>
                </a:extLst>
              </a:tr>
              <a:tr h="544865">
                <a:tc>
                  <a:txBody>
                    <a:bodyPr/>
                    <a:lstStyle/>
                    <a:p>
                      <a:pPr algn="ctr"/>
                      <a:r>
                        <a:rPr kumimoji="1" lang="ja-JP" altLang="en-US" sz="1500">
                          <a:solidFill>
                            <a:schemeClr val="tx1"/>
                          </a:solidFill>
                          <a:latin typeface="メイリオ" panose="020B0604030504040204" pitchFamily="50" charset="-128"/>
                          <a:ea typeface="メイリオ" panose="020B0604030504040204" pitchFamily="50" charset="-128"/>
                        </a:rPr>
                        <a:t>対象者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285750" indent="-285750" algn="l">
                        <a:buFont typeface="Arial" panose="020B0604020202020204" pitchFamily="34" charset="0"/>
                        <a:buChar char="•"/>
                      </a:pPr>
                      <a:r>
                        <a:rPr kumimoji="1" lang="ja-JP" altLang="en-US" sz="1500">
                          <a:solidFill>
                            <a:schemeClr val="tx1"/>
                          </a:solidFill>
                          <a:latin typeface="メイリオ" panose="020B0604030504040204" pitchFamily="50" charset="-128"/>
                          <a:ea typeface="メイリオ" panose="020B0604030504040204" pitchFamily="50" charset="-128"/>
                        </a:rPr>
                        <a:t>雇用保険被保険者以外の者</a:t>
                      </a:r>
                      <a:r>
                        <a:rPr kumimoji="1" lang="ja-JP" altLang="en-US" sz="1500" b="0" i="0" u="none" strike="noStrike" kern="1200" cap="none" spc="0" normalizeH="0" baseline="0" noProof="0">
                          <a:ln>
                            <a:noFill/>
                          </a:ln>
                          <a:solidFill>
                            <a:srgbClr val="000000"/>
                          </a:solidFill>
                          <a:effectLst/>
                          <a:uLnTx/>
                          <a:uFillTx/>
                          <a:latin typeface="メイリオ" panose="020B0604030504040204" pitchFamily="50" charset="-128"/>
                          <a:ea typeface="メイリオ" panose="020B0604030504040204" pitchFamily="50" charset="-128"/>
                          <a:cs typeface="+mn-cs"/>
                        </a:rPr>
                        <a:t>（雇用保険の適用がない雇用労働者や離職者、雇用保険の受給が終了した離職者、雇用されることを目指すフリーランス等）</a:t>
                      </a:r>
                      <a:endParaRPr kumimoji="1" lang="ja-JP" altLang="en-US" sz="150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5563881"/>
                  </a:ext>
                </a:extLst>
              </a:tr>
              <a:tr h="245414">
                <a:tc>
                  <a:txBody>
                    <a:bodyPr/>
                    <a:lstStyle/>
                    <a:p>
                      <a:pPr algn="ctr"/>
                      <a:r>
                        <a:rPr kumimoji="1" lang="ja-JP" altLang="en-US" sz="1500">
                          <a:solidFill>
                            <a:schemeClr val="tx1"/>
                          </a:solidFill>
                          <a:latin typeface="メイリオ" panose="020B0604030504040204" pitchFamily="50" charset="-128"/>
                          <a:ea typeface="メイリオ" panose="020B0604030504040204" pitchFamily="50" charset="-128"/>
                        </a:rPr>
                        <a:t>融資対象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285750" indent="-285750" algn="l">
                        <a:buFont typeface="Arial" panose="020B0604020202020204" pitchFamily="34" charset="0"/>
                        <a:buChar char="•"/>
                      </a:pPr>
                      <a:r>
                        <a:rPr kumimoji="1" lang="ja-JP" altLang="en-US" sz="1500">
                          <a:solidFill>
                            <a:schemeClr val="tx1"/>
                          </a:solidFill>
                          <a:latin typeface="メイリオ" panose="020B0604030504040204" pitchFamily="50" charset="-128"/>
                          <a:ea typeface="メイリオ" panose="020B0604030504040204" pitchFamily="50" charset="-128"/>
                        </a:rPr>
                        <a:t>教育訓練費用および生活費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8311910"/>
                  </a:ext>
                </a:extLst>
              </a:tr>
              <a:tr h="317415">
                <a:tc>
                  <a:txBody>
                    <a:bodyPr/>
                    <a:lstStyle/>
                    <a:p>
                      <a:pPr algn="ctr"/>
                      <a:r>
                        <a:rPr kumimoji="1" lang="ja-JP" altLang="en-US" sz="1500">
                          <a:solidFill>
                            <a:schemeClr val="tx1"/>
                          </a:solidFill>
                          <a:latin typeface="メイリオ" panose="020B0604030504040204" pitchFamily="50" charset="-128"/>
                          <a:ea typeface="メイリオ" panose="020B0604030504040204" pitchFamily="50" charset="-128"/>
                        </a:rPr>
                        <a:t>融資内容</a:t>
                      </a:r>
                      <a:endParaRPr kumimoji="1" lang="en-US" altLang="ja-JP" sz="1500">
                        <a:solidFill>
                          <a:schemeClr val="tx1"/>
                        </a:solidFill>
                        <a:latin typeface="メイリオ" panose="020B0604030504040204" pitchFamily="50" charset="-128"/>
                        <a:ea typeface="メイリオ" panose="020B0604030504040204" pitchFamily="50" charset="-128"/>
                      </a:endParaRPr>
                    </a:p>
                    <a:p>
                      <a:pPr algn="ctr"/>
                      <a:r>
                        <a:rPr kumimoji="1" lang="en-US" altLang="ja-JP" sz="1500">
                          <a:solidFill>
                            <a:schemeClr val="tx1"/>
                          </a:solidFill>
                          <a:latin typeface="メイリオ" panose="020B0604030504040204" pitchFamily="50" charset="-128"/>
                          <a:ea typeface="メイリオ" panose="020B0604030504040204" pitchFamily="50" charset="-128"/>
                        </a:rPr>
                        <a:t>(</a:t>
                      </a:r>
                      <a:r>
                        <a:rPr kumimoji="1" lang="ja-JP" altLang="en-US" sz="1500">
                          <a:solidFill>
                            <a:schemeClr val="tx1"/>
                          </a:solidFill>
                          <a:latin typeface="メイリオ" panose="020B0604030504040204" pitchFamily="50" charset="-128"/>
                          <a:ea typeface="メイリオ" panose="020B0604030504040204" pitchFamily="50" charset="-128"/>
                        </a:rPr>
                        <a:t>現時点での想定</a:t>
                      </a:r>
                      <a:r>
                        <a:rPr kumimoji="1" lang="en-US" altLang="ja-JP" sz="1500">
                          <a:solidFill>
                            <a:schemeClr val="tx1"/>
                          </a:solidFill>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285750" indent="-285750" algn="l">
                        <a:buFont typeface="Arial" panose="020B0604020202020204" pitchFamily="34" charset="0"/>
                        <a:buChar char="•"/>
                      </a:pPr>
                      <a:r>
                        <a:rPr kumimoji="1" lang="zh-TW" altLang="en-US" sz="1500">
                          <a:solidFill>
                            <a:schemeClr val="tx1"/>
                          </a:solidFill>
                          <a:latin typeface="メイリオ" panose="020B0604030504040204" pitchFamily="50" charset="-128"/>
                          <a:ea typeface="メイリオ" panose="020B0604030504040204" pitchFamily="50" charset="-128"/>
                        </a:rPr>
                        <a:t>貸付上限</a:t>
                      </a:r>
                      <a:r>
                        <a:rPr kumimoji="1" lang="ja-JP" altLang="en-US" sz="1500">
                          <a:solidFill>
                            <a:schemeClr val="tx1"/>
                          </a:solidFill>
                          <a:latin typeface="メイリオ" panose="020B0604030504040204" pitchFamily="50" charset="-128"/>
                          <a:ea typeface="メイリオ" panose="020B0604030504040204" pitchFamily="50" charset="-128"/>
                        </a:rPr>
                        <a:t>：</a:t>
                      </a:r>
                      <a:r>
                        <a:rPr kumimoji="1" lang="en-US" altLang="zh-TW" sz="1500">
                          <a:solidFill>
                            <a:schemeClr val="tx1"/>
                          </a:solidFill>
                          <a:latin typeface="メイリオ" panose="020B0604030504040204" pitchFamily="50" charset="-128"/>
                          <a:ea typeface="メイリオ" panose="020B0604030504040204" pitchFamily="50" charset="-128"/>
                        </a:rPr>
                        <a:t>240</a:t>
                      </a:r>
                      <a:r>
                        <a:rPr kumimoji="1" lang="zh-TW" altLang="en-US" sz="1500">
                          <a:solidFill>
                            <a:schemeClr val="tx1"/>
                          </a:solidFill>
                          <a:latin typeface="メイリオ" panose="020B0604030504040204" pitchFamily="50" charset="-128"/>
                          <a:ea typeface="メイリオ" panose="020B0604030504040204" pitchFamily="50" charset="-128"/>
                        </a:rPr>
                        <a:t>万円（年間）</a:t>
                      </a:r>
                      <a:r>
                        <a:rPr kumimoji="1" lang="ja-JP" altLang="en-US" sz="1500">
                          <a:solidFill>
                            <a:schemeClr val="tx1"/>
                          </a:solidFill>
                          <a:latin typeface="メイリオ" panose="020B0604030504040204" pitchFamily="50" charset="-128"/>
                          <a:ea typeface="メイリオ" panose="020B0604030504040204" pitchFamily="50" charset="-128"/>
                        </a:rPr>
                        <a:t>（最大２年間）</a:t>
                      </a:r>
                      <a:endParaRPr kumimoji="1" lang="en-US" altLang="ja-JP" sz="1500">
                        <a:solidFill>
                          <a:schemeClr val="tx1"/>
                        </a:solidFill>
                        <a:latin typeface="メイリオ" panose="020B0604030504040204" pitchFamily="50" charset="-128"/>
                        <a:ea typeface="メイリオ" panose="020B0604030504040204" pitchFamily="50" charset="-128"/>
                      </a:endParaRPr>
                    </a:p>
                    <a:p>
                      <a:pPr marL="285750" indent="-285750" algn="l">
                        <a:buFont typeface="Arial" panose="020B0604020202020204" pitchFamily="34" charset="0"/>
                        <a:buChar char="•"/>
                      </a:pPr>
                      <a:r>
                        <a:rPr kumimoji="1" lang="ja-JP" altLang="en-US" sz="1500">
                          <a:solidFill>
                            <a:schemeClr val="tx1"/>
                          </a:solidFill>
                          <a:latin typeface="メイリオ" panose="020B0604030504040204" pitchFamily="50" charset="-128"/>
                          <a:ea typeface="メイリオ" panose="020B0604030504040204" pitchFamily="50" charset="-128"/>
                        </a:rPr>
                        <a:t>利率：年２％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1430783"/>
                  </a:ext>
                </a:extLst>
              </a:tr>
              <a:tr h="274320">
                <a:tc>
                  <a:txBody>
                    <a:bodyPr/>
                    <a:lstStyle/>
                    <a:p>
                      <a:pPr algn="ctr"/>
                      <a:r>
                        <a:rPr kumimoji="1" lang="ja-JP" altLang="en-US" sz="1500">
                          <a:solidFill>
                            <a:schemeClr val="tx1"/>
                          </a:solidFill>
                          <a:latin typeface="メイリオ" panose="020B0604030504040204" pitchFamily="50" charset="-128"/>
                          <a:ea typeface="メイリオ" panose="020B0604030504040204" pitchFamily="50" charset="-128"/>
                        </a:rPr>
                        <a:t>その他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285750" indent="-285750" algn="l">
                        <a:buFont typeface="Arial" panose="020B0604020202020204" pitchFamily="34" charset="0"/>
                        <a:buChar char="•"/>
                      </a:pPr>
                      <a:r>
                        <a:rPr kumimoji="1" lang="zh-TW" altLang="en-US" sz="1500">
                          <a:solidFill>
                            <a:schemeClr val="tx1"/>
                          </a:solidFill>
                          <a:latin typeface="メイリオ" panose="020B0604030504040204" pitchFamily="50" charset="-128"/>
                          <a:ea typeface="メイリオ" panose="020B0604030504040204" pitchFamily="50" charset="-128"/>
                        </a:rPr>
                        <a:t>教育訓練修了後</a:t>
                      </a:r>
                      <a:r>
                        <a:rPr kumimoji="1" lang="ja-JP" altLang="en-US" sz="1500">
                          <a:solidFill>
                            <a:schemeClr val="tx1"/>
                          </a:solidFill>
                          <a:latin typeface="メイリオ" panose="020B0604030504040204" pitchFamily="50" charset="-128"/>
                          <a:ea typeface="メイリオ" panose="020B0604030504040204" pitchFamily="50" charset="-128"/>
                        </a:rPr>
                        <a:t>に賃金が上昇した場合は、残債務の一部を免除</a:t>
                      </a:r>
                      <a:endParaRPr kumimoji="1" lang="en-US" altLang="ja-JP" sz="150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9496729"/>
                  </a:ext>
                </a:extLst>
              </a:tr>
              <a:tr h="274320">
                <a:tc>
                  <a:txBody>
                    <a:bodyPr/>
                    <a:lstStyle/>
                    <a:p>
                      <a:pPr algn="ctr"/>
                      <a:r>
                        <a:rPr kumimoji="1" lang="ja-JP" altLang="en-US" sz="1500">
                          <a:solidFill>
                            <a:schemeClr val="tx1"/>
                          </a:solidFill>
                          <a:latin typeface="メイリオ" panose="020B0604030504040204" pitchFamily="50" charset="-128"/>
                          <a:ea typeface="メイリオ" panose="020B0604030504040204" pitchFamily="50" charset="-128"/>
                        </a:rPr>
                        <a:t>財源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285750" indent="-285750" algn="l">
                        <a:buFont typeface="Arial" panose="020B0604020202020204" pitchFamily="34" charset="0"/>
                        <a:buChar char="•"/>
                      </a:pPr>
                      <a:r>
                        <a:rPr kumimoji="1" lang="ja-JP" altLang="en-US" sz="1500">
                          <a:solidFill>
                            <a:schemeClr val="tx1"/>
                          </a:solidFill>
                          <a:latin typeface="メイリオ" panose="020B0604030504040204" pitchFamily="50" charset="-128"/>
                          <a:ea typeface="メイリオ" panose="020B0604030504040204" pitchFamily="50" charset="-128"/>
                        </a:rPr>
                        <a:t>労使保険料</a:t>
                      </a:r>
                      <a:endParaRPr kumimoji="1" lang="en-US" altLang="ja-JP" sz="1500">
                        <a:solidFill>
                          <a:schemeClr val="tx1"/>
                        </a:solidFill>
                        <a:latin typeface="メイリオ" panose="020B0604030504040204" pitchFamily="50" charset="-128"/>
                        <a:ea typeface="メイリオ" panose="020B0604030504040204" pitchFamily="50" charset="-128"/>
                      </a:endParaRPr>
                    </a:p>
                    <a:p>
                      <a:pPr marL="285750" indent="-285750" algn="l">
                        <a:buFont typeface="Arial" panose="020B0604020202020204" pitchFamily="34" charset="0"/>
                        <a:buChar char="•"/>
                      </a:pPr>
                      <a:r>
                        <a:rPr kumimoji="1" lang="ja-JP" altLang="en-US" sz="1500" b="1">
                          <a:solidFill>
                            <a:srgbClr val="FF0000"/>
                          </a:solidFill>
                          <a:latin typeface="メイリオ" panose="020B0604030504040204" pitchFamily="50" charset="-128"/>
                          <a:ea typeface="メイリオ" panose="020B0604030504040204" pitchFamily="50" charset="-128"/>
                        </a:rPr>
                        <a:t>国庫負担（本則１</a:t>
                      </a:r>
                      <a:r>
                        <a:rPr kumimoji="1" lang="en-US" altLang="ja-JP" sz="1500" b="1">
                          <a:solidFill>
                            <a:srgbClr val="FF0000"/>
                          </a:solidFill>
                          <a:latin typeface="メイリオ" panose="020B0604030504040204" pitchFamily="50" charset="-128"/>
                          <a:ea typeface="メイリオ" panose="020B0604030504040204" pitchFamily="50" charset="-128"/>
                        </a:rPr>
                        <a:t>/</a:t>
                      </a:r>
                      <a:r>
                        <a:rPr kumimoji="1" lang="ja-JP" altLang="en-US" sz="1500" b="1">
                          <a:solidFill>
                            <a:srgbClr val="FF0000"/>
                          </a:solidFill>
                          <a:latin typeface="メイリオ" panose="020B0604030504040204" pitchFamily="50" charset="-128"/>
                          <a:ea typeface="メイリオ" panose="020B0604030504040204" pitchFamily="50" charset="-128"/>
                        </a:rPr>
                        <a:t>２（当分の間は本則の</a:t>
                      </a:r>
                      <a:r>
                        <a:rPr kumimoji="1" lang="en-US" altLang="ja-JP" sz="1500" b="1">
                          <a:solidFill>
                            <a:srgbClr val="FF0000"/>
                          </a:solidFill>
                          <a:latin typeface="メイリオ" panose="020B0604030504040204" pitchFamily="50" charset="-128"/>
                          <a:ea typeface="メイリオ" panose="020B0604030504040204" pitchFamily="50" charset="-128"/>
                        </a:rPr>
                        <a:t>55</a:t>
                      </a:r>
                      <a:r>
                        <a:rPr kumimoji="1" lang="ja-JP" altLang="en-US" sz="1500" b="1">
                          <a:solidFill>
                            <a:srgbClr val="FF0000"/>
                          </a:solidFill>
                          <a:latin typeface="メイリオ" panose="020B0604030504040204" pitchFamily="50" charset="-128"/>
                          <a:ea typeface="メイリオ" panose="020B0604030504040204" pitchFamily="50" charset="-128"/>
                        </a:rPr>
                        <a:t>％）</a:t>
                      </a:r>
                      <a:endParaRPr kumimoji="1" lang="en-US" altLang="ja-JP" sz="1500" b="1">
                        <a:solidFill>
                          <a:srgbClr val="FF0000"/>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857867"/>
                  </a:ext>
                </a:extLst>
              </a:tr>
            </a:tbl>
          </a:graphicData>
        </a:graphic>
      </p:graphicFrame>
      <p:sp>
        <p:nvSpPr>
          <p:cNvPr id="2" name="正方形/長方形 1">
            <a:extLst>
              <a:ext uri="{FF2B5EF4-FFF2-40B4-BE49-F238E27FC236}">
                <a16:creationId xmlns:a16="http://schemas.microsoft.com/office/drawing/2014/main" id="{014CD798-708B-55D0-65A5-03D6C6DA1A31}"/>
              </a:ext>
            </a:extLst>
          </p:cNvPr>
          <p:cNvSpPr/>
          <p:nvPr/>
        </p:nvSpPr>
        <p:spPr>
          <a:xfrm>
            <a:off x="0" y="0"/>
            <a:ext cx="9144000" cy="416560"/>
          </a:xfrm>
          <a:prstGeom prst="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游ゴシック 本文"/>
              </a:rPr>
              <a:t>訓練期間中の生活を支える新たな給付と融資制度の創設</a:t>
            </a:r>
            <a:endParaRPr kumimoji="1" lang="ja-JP" altLang="en-US" b="1"/>
          </a:p>
        </p:txBody>
      </p:sp>
      <p:sp>
        <p:nvSpPr>
          <p:cNvPr id="8" name="テキスト ボックス 7">
            <a:extLst>
              <a:ext uri="{FF2B5EF4-FFF2-40B4-BE49-F238E27FC236}">
                <a16:creationId xmlns:a16="http://schemas.microsoft.com/office/drawing/2014/main" id="{1087352E-E146-DCFB-2035-AA1D9DE7B029}"/>
              </a:ext>
            </a:extLst>
          </p:cNvPr>
          <p:cNvSpPr txBox="1"/>
          <p:nvPr/>
        </p:nvSpPr>
        <p:spPr>
          <a:xfrm>
            <a:off x="-60757" y="2383306"/>
            <a:ext cx="2954649" cy="304699"/>
          </a:xfrm>
          <a:prstGeom prst="rect">
            <a:avLst/>
          </a:prstGeom>
          <a:noFill/>
        </p:spPr>
        <p:txBody>
          <a:bodyPr wrap="square" rtlCol="0">
            <a:spAutoFit/>
          </a:bodyPr>
          <a:lstStyle/>
          <a:p>
            <a:pPr marL="0" marR="0" lvl="0" indent="0" algn="l" defTabSz="457200" rtl="0" eaLnBrk="1" fontAlgn="auto" latinLnBrk="0" hangingPunct="1">
              <a:lnSpc>
                <a:spcPct val="120000"/>
              </a:lnSpc>
              <a:spcBef>
                <a:spcPts val="0"/>
              </a:spcBef>
              <a:spcAft>
                <a:spcPts val="600"/>
              </a:spcAft>
              <a:buClr>
                <a:srgbClr val="103185"/>
              </a:buClr>
              <a:buSzTx/>
              <a:buFontTx/>
              <a:buNone/>
              <a:tabLst/>
              <a:defRPr/>
            </a:pPr>
            <a:r>
              <a:rPr kumimoji="1" lang="ja-JP" altLang="en-US" sz="1200" b="0" i="0" u="none" strike="noStrike" kern="1200" cap="none" spc="0" normalizeH="0" baseline="0" noProof="0">
                <a:ln>
                  <a:noFill/>
                </a:ln>
                <a:solidFill>
                  <a:srgbClr val="000000"/>
                </a:solidFill>
                <a:effectLst/>
                <a:uLnTx/>
                <a:uFillTx/>
                <a:latin typeface="Segoe UI"/>
                <a:ea typeface="メイリオ"/>
                <a:cs typeface="+mn-cs"/>
              </a:rPr>
              <a:t>■新たな制度の概要</a:t>
            </a:r>
          </a:p>
        </p:txBody>
      </p:sp>
      <p:sp>
        <p:nvSpPr>
          <p:cNvPr id="6" name="スライド番号プレースホルダー 5">
            <a:extLst>
              <a:ext uri="{FF2B5EF4-FFF2-40B4-BE49-F238E27FC236}">
                <a16:creationId xmlns:a16="http://schemas.microsoft.com/office/drawing/2014/main" id="{5C421803-83CF-92E5-B8E9-9648B69E4ABD}"/>
              </a:ext>
            </a:extLst>
          </p:cNvPr>
          <p:cNvSpPr>
            <a:spLocks noGrp="1"/>
          </p:cNvSpPr>
          <p:nvPr>
            <p:ph type="sldNum" sz="quarter" idx="12"/>
          </p:nvPr>
        </p:nvSpPr>
        <p:spPr>
          <a:xfrm>
            <a:off x="6772740" y="6581201"/>
            <a:ext cx="2057400" cy="365125"/>
          </a:xfrm>
        </p:spPr>
        <p:txBody>
          <a:bodyPr/>
          <a:lstStyle/>
          <a:p>
            <a:fld id="{35C33ED6-FC56-45B4-84A9-36DA83A7A0CD}" type="slidenum">
              <a:rPr kumimoji="1" lang="ja-JP" altLang="en-US" sz="1600" smtClean="0">
                <a:solidFill>
                  <a:schemeClr val="tx1"/>
                </a:solidFill>
              </a:rPr>
              <a:t>8</a:t>
            </a:fld>
            <a:endParaRPr kumimoji="1" lang="ja-JP" altLang="en-US" sz="1600">
              <a:solidFill>
                <a:schemeClr val="tx1"/>
              </a:solidFill>
            </a:endParaRPr>
          </a:p>
        </p:txBody>
      </p:sp>
      <p:sp>
        <p:nvSpPr>
          <p:cNvPr id="7" name="正方形/長方形 6">
            <a:extLst>
              <a:ext uri="{FF2B5EF4-FFF2-40B4-BE49-F238E27FC236}">
                <a16:creationId xmlns:a16="http://schemas.microsoft.com/office/drawing/2014/main" id="{A804ADE0-A5D9-FC69-30BE-249A9809DA0C}"/>
              </a:ext>
            </a:extLst>
          </p:cNvPr>
          <p:cNvSpPr/>
          <p:nvPr/>
        </p:nvSpPr>
        <p:spPr>
          <a:xfrm>
            <a:off x="166651" y="6568642"/>
            <a:ext cx="3910961" cy="230832"/>
          </a:xfrm>
          <a:prstGeom prst="rect">
            <a:avLst/>
          </a:prstGeom>
        </p:spPr>
        <p:txBody>
          <a:bodyPr wrap="square">
            <a:spAutoFit/>
          </a:bodyPr>
          <a:lstStyle/>
          <a:p>
            <a:pPr defTabSz="914400">
              <a:defRPr/>
            </a:pPr>
            <a:r>
              <a:rPr kumimoji="1" lang="ja-JP" altLang="en-US" sz="900">
                <a:solidFill>
                  <a:srgbClr val="000000"/>
                </a:solidFill>
                <a:latin typeface="メイリオ"/>
                <a:ea typeface="メイリオ"/>
              </a:rPr>
              <a:t>出典：厚生労働省「第</a:t>
            </a:r>
            <a:r>
              <a:rPr kumimoji="1" lang="en-US" altLang="ja-JP" sz="900">
                <a:solidFill>
                  <a:srgbClr val="000000"/>
                </a:solidFill>
                <a:latin typeface="メイリオ"/>
                <a:ea typeface="メイリオ"/>
              </a:rPr>
              <a:t>189</a:t>
            </a:r>
            <a:r>
              <a:rPr kumimoji="1" lang="ja-JP" altLang="en-US" sz="900">
                <a:solidFill>
                  <a:srgbClr val="000000"/>
                </a:solidFill>
                <a:latin typeface="メイリオ"/>
                <a:ea typeface="メイリオ"/>
              </a:rPr>
              <a:t>回雇用保険部会資料」（</a:t>
            </a:r>
            <a:r>
              <a:rPr kumimoji="1" lang="en-US" altLang="ja-JP" sz="900">
                <a:solidFill>
                  <a:srgbClr val="000000"/>
                </a:solidFill>
                <a:latin typeface="メイリオ"/>
                <a:ea typeface="メイリオ"/>
              </a:rPr>
              <a:t>2023</a:t>
            </a:r>
            <a:r>
              <a:rPr kumimoji="1" lang="ja-JP" altLang="en-US" sz="900">
                <a:solidFill>
                  <a:srgbClr val="000000"/>
                </a:solidFill>
                <a:latin typeface="メイリオ"/>
                <a:ea typeface="メイリオ"/>
              </a:rPr>
              <a:t>年</a:t>
            </a:r>
            <a:r>
              <a:rPr kumimoji="1" lang="en-US" altLang="ja-JP" sz="900">
                <a:solidFill>
                  <a:srgbClr val="000000"/>
                </a:solidFill>
                <a:latin typeface="メイリオ"/>
                <a:ea typeface="メイリオ"/>
              </a:rPr>
              <a:t>12</a:t>
            </a:r>
            <a:r>
              <a:rPr kumimoji="1" lang="ja-JP" altLang="en-US" sz="900">
                <a:solidFill>
                  <a:srgbClr val="000000"/>
                </a:solidFill>
                <a:latin typeface="メイリオ"/>
                <a:ea typeface="メイリオ"/>
              </a:rPr>
              <a:t>月</a:t>
            </a:r>
            <a:r>
              <a:rPr kumimoji="1" lang="en-US" altLang="ja-JP" sz="900">
                <a:solidFill>
                  <a:srgbClr val="000000"/>
                </a:solidFill>
                <a:latin typeface="メイリオ"/>
                <a:ea typeface="メイリオ"/>
              </a:rPr>
              <a:t>13</a:t>
            </a:r>
            <a:r>
              <a:rPr kumimoji="1" lang="ja-JP" altLang="en-US" sz="900">
                <a:solidFill>
                  <a:srgbClr val="000000"/>
                </a:solidFill>
                <a:latin typeface="メイリオ"/>
                <a:ea typeface="メイリオ"/>
              </a:rPr>
              <a:t>日）</a:t>
            </a:r>
            <a:endParaRPr kumimoji="1" lang="ja-JP" altLang="ja-JP" sz="900" b="0" i="0" u="none" strike="noStrike" kern="1200" cap="none" spc="0" normalizeH="0" baseline="0" noProof="0">
              <a:ln>
                <a:noFill/>
              </a:ln>
              <a:solidFill>
                <a:prstClr val="black"/>
              </a:solidFill>
              <a:effectLst/>
              <a:uLnTx/>
              <a:uFillTx/>
              <a:latin typeface="Arial" panose="020B0604020202020204" pitchFamily="34" charset="0"/>
              <a:ea typeface="ＭＳ Ｐゴシック" pitchFamily="50" charset="-128"/>
              <a:cs typeface="+mn-cs"/>
            </a:endParaRPr>
          </a:p>
        </p:txBody>
      </p:sp>
    </p:spTree>
    <p:extLst>
      <p:ext uri="{BB962C8B-B14F-4D97-AF65-F5344CB8AC3E}">
        <p14:creationId xmlns:p14="http://schemas.microsoft.com/office/powerpoint/2010/main" val="2978436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8FCDDC3C0860C43A219CEB4C98595DB" ma:contentTypeVersion="14" ma:contentTypeDescription="新しいドキュメントを作成します。" ma:contentTypeScope="" ma:versionID="db78677a6f1346bba2cfbb135aca9d91">
  <xsd:schema xmlns:xsd="http://www.w3.org/2001/XMLSchema" xmlns:xs="http://www.w3.org/2001/XMLSchema" xmlns:p="http://schemas.microsoft.com/office/2006/metadata/properties" xmlns:ns2="cd6cf638-1094-4b0f-b3a6-12b13fbcea98" xmlns:ns3="0bf6ea2b-a672-4e88-9b46-63c425238461" targetNamespace="http://schemas.microsoft.com/office/2006/metadata/properties" ma:root="true" ma:fieldsID="840d909dcf03353c3a3f2ab2488b50d1" ns2:_="" ns3:_="">
    <xsd:import namespace="cd6cf638-1094-4b0f-b3a6-12b13fbcea98"/>
    <xsd:import namespace="0bf6ea2b-a672-4e88-9b46-63c42523846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6cf638-1094-4b0f-b3a6-12b13fbcea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bb27c6fe-1a8d-4c1b-9b79-c8c022c9eb07"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f6ea2b-a672-4e88-9b46-63c425238461"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8" nillable="true" ma:displayName="Taxonomy Catch All Column" ma:hidden="true" ma:list="{2d2a6316-0f4d-4073-a910-c3099a865b41}" ma:internalName="TaxCatchAll" ma:showField="CatchAllData" ma:web="0bf6ea2b-a672-4e88-9b46-63c4252384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bf6ea2b-a672-4e88-9b46-63c425238461" xsi:nil="true"/>
    <lcf76f155ced4ddcb4097134ff3c332f xmlns="cd6cf638-1094-4b0f-b3a6-12b13fbcea9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CA39D4B-07D1-49CE-8860-4CA14DB8D0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6cf638-1094-4b0f-b3a6-12b13fbcea98"/>
    <ds:schemaRef ds:uri="0bf6ea2b-a672-4e88-9b46-63c4252384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FE7E50-9232-473E-828A-EF3DE6F18A0C}">
  <ds:schemaRefs>
    <ds:schemaRef ds:uri="http://schemas.microsoft.com/sharepoint/v3/contenttype/forms"/>
  </ds:schemaRefs>
</ds:datastoreItem>
</file>

<file path=customXml/itemProps3.xml><?xml version="1.0" encoding="utf-8"?>
<ds:datastoreItem xmlns:ds="http://schemas.openxmlformats.org/officeDocument/2006/customXml" ds:itemID="{C2D65FB1-B023-4D5F-B76A-C811CAD9B524}">
  <ds:schemaRefs>
    <ds:schemaRef ds:uri="cd6cf638-1094-4b0f-b3a6-12b13fbcea98"/>
    <ds:schemaRef ds:uri="http://schemas.openxmlformats.org/package/2006/metadata/core-properties"/>
    <ds:schemaRef ds:uri="http://purl.org/dc/elements/1.1/"/>
    <ds:schemaRef ds:uri="http://schemas.microsoft.com/office/2006/documentManagement/types"/>
    <ds:schemaRef ds:uri="http://purl.org/dc/terms/"/>
    <ds:schemaRef ds:uri="http://schemas.microsoft.com/office/infopath/2007/PartnerControls"/>
    <ds:schemaRef ds:uri="http://schemas.microsoft.com/office/2006/metadata/properties"/>
    <ds:schemaRef ds:uri="0bf6ea2b-a672-4e88-9b46-63c42523846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65</TotalTime>
  <Words>6696</Words>
  <Application>Microsoft Office PowerPoint</Application>
  <PresentationFormat>画面に合わせる (4:3)</PresentationFormat>
  <Paragraphs>693</Paragraphs>
  <Slides>26</Slides>
  <Notes>12</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26</vt:i4>
      </vt:variant>
    </vt:vector>
  </HeadingPairs>
  <TitlesOfParts>
    <vt:vector size="41" baseType="lpstr">
      <vt:lpstr>Meiryo UI</vt:lpstr>
      <vt:lpstr>ＭＳ Ｐゴシック</vt:lpstr>
      <vt:lpstr>ＭＳ ゴシック</vt:lpstr>
      <vt:lpstr>ＭＳ 明朝</vt:lpstr>
      <vt:lpstr>メイリオ</vt:lpstr>
      <vt:lpstr>メイリオ</vt:lpstr>
      <vt:lpstr>游ゴシック</vt:lpstr>
      <vt:lpstr>游ゴシック Light</vt:lpstr>
      <vt:lpstr>游ゴシック 本文</vt:lpstr>
      <vt:lpstr>Arial</vt:lpstr>
      <vt:lpstr>Calibri</vt:lpstr>
      <vt:lpstr>Calibri Light</vt:lpstr>
      <vt:lpstr>Segoe UI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最低賃金関連</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平田  充</dc:creator>
  <cp:lastModifiedBy>阿部  博司</cp:lastModifiedBy>
  <cp:revision>3</cp:revision>
  <cp:lastPrinted>2024-01-04T02:25:08Z</cp:lastPrinted>
  <dcterms:created xsi:type="dcterms:W3CDTF">2023-12-11T03:31:20Z</dcterms:created>
  <dcterms:modified xsi:type="dcterms:W3CDTF">2024-02-09T04:21:49Z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0x01010008FCDDC3C0860C43A219CEB4C98595DB</vt:lpwstr>
  </property>
  <property fmtid="{D5CDD505-2E9C-101B-9397-08002B2CF9AE}" pid="3" name="MediaServiceImageTags">
    <vt:lpwstr/>
  </property>
</Properties>
</file>