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3"/>
  </p:sldMasterIdLst>
  <p:notesMasterIdLst>
    <p:notesMasterId r:id="rId80"/>
  </p:notesMasterIdLst>
  <p:sldIdLst>
    <p:sldId id="256" r:id="rId4"/>
    <p:sldId id="332" r:id="rId5"/>
    <p:sldId id="333" r:id="rId6"/>
    <p:sldId id="334" r:id="rId7"/>
    <p:sldId id="258" r:id="rId8"/>
    <p:sldId id="335" r:id="rId9"/>
    <p:sldId id="261" r:id="rId10"/>
    <p:sldId id="336" r:id="rId11"/>
    <p:sldId id="337" r:id="rId12"/>
    <p:sldId id="374" r:id="rId13"/>
    <p:sldId id="338" r:id="rId14"/>
    <p:sldId id="339" r:id="rId15"/>
    <p:sldId id="340" r:id="rId16"/>
    <p:sldId id="328" r:id="rId17"/>
    <p:sldId id="373" r:id="rId18"/>
    <p:sldId id="341" r:id="rId19"/>
    <p:sldId id="342" r:id="rId20"/>
    <p:sldId id="322" r:id="rId21"/>
    <p:sldId id="343" r:id="rId22"/>
    <p:sldId id="344" r:id="rId23"/>
    <p:sldId id="345" r:id="rId24"/>
    <p:sldId id="346" r:id="rId25"/>
    <p:sldId id="370" r:id="rId26"/>
    <p:sldId id="371" r:id="rId27"/>
    <p:sldId id="378" r:id="rId28"/>
    <p:sldId id="267" r:id="rId29"/>
    <p:sldId id="347" r:id="rId30"/>
    <p:sldId id="317" r:id="rId31"/>
    <p:sldId id="375" r:id="rId32"/>
    <p:sldId id="348" r:id="rId33"/>
    <p:sldId id="349" r:id="rId34"/>
    <p:sldId id="350" r:id="rId35"/>
    <p:sldId id="351" r:id="rId36"/>
    <p:sldId id="352" r:id="rId37"/>
    <p:sldId id="353" r:id="rId38"/>
    <p:sldId id="354" r:id="rId39"/>
    <p:sldId id="355" r:id="rId40"/>
    <p:sldId id="376" r:id="rId41"/>
    <p:sldId id="356" r:id="rId42"/>
    <p:sldId id="357" r:id="rId43"/>
    <p:sldId id="324" r:id="rId44"/>
    <p:sldId id="325" r:id="rId45"/>
    <p:sldId id="326" r:id="rId46"/>
    <p:sldId id="331" r:id="rId47"/>
    <p:sldId id="329" r:id="rId48"/>
    <p:sldId id="330" r:id="rId49"/>
    <p:sldId id="714" r:id="rId50"/>
    <p:sldId id="715" r:id="rId51"/>
    <p:sldId id="717" r:id="rId52"/>
    <p:sldId id="358" r:id="rId53"/>
    <p:sldId id="359" r:id="rId54"/>
    <p:sldId id="269" r:id="rId55"/>
    <p:sldId id="268" r:id="rId56"/>
    <p:sldId id="360" r:id="rId57"/>
    <p:sldId id="379" r:id="rId58"/>
    <p:sldId id="361" r:id="rId59"/>
    <p:sldId id="372" r:id="rId60"/>
    <p:sldId id="362" r:id="rId61"/>
    <p:sldId id="319" r:id="rId62"/>
    <p:sldId id="377" r:id="rId63"/>
    <p:sldId id="716" r:id="rId64"/>
    <p:sldId id="369" r:id="rId65"/>
    <p:sldId id="320" r:id="rId66"/>
    <p:sldId id="321" r:id="rId67"/>
    <p:sldId id="323" r:id="rId68"/>
    <p:sldId id="363" r:id="rId69"/>
    <p:sldId id="364" r:id="rId70"/>
    <p:sldId id="365" r:id="rId71"/>
    <p:sldId id="300" r:id="rId72"/>
    <p:sldId id="366" r:id="rId73"/>
    <p:sldId id="367" r:id="rId74"/>
    <p:sldId id="368" r:id="rId75"/>
    <p:sldId id="315" r:id="rId76"/>
    <p:sldId id="316" r:id="rId77"/>
    <p:sldId id="282" r:id="rId78"/>
    <p:sldId id="262" r:id="rId7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3AE"/>
    <a:srgbClr val="FFBCB3"/>
    <a:srgbClr val="F240BF"/>
    <a:srgbClr val="FF9687"/>
    <a:srgbClr val="F7C8D6"/>
    <a:srgbClr val="C7C8E5"/>
    <a:srgbClr val="FAF5A8"/>
    <a:srgbClr val="EEF58A"/>
    <a:srgbClr val="BCE2E8"/>
    <a:srgbClr val="C2D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8DA2C-D9EE-4DF3-96A7-6AD8E5C21F91}" v="3" dt="2024-02-08T04:56:41.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41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7190719-564D-49E3-88C2-8CAE10C382C7}" type="datetimeFigureOut">
              <a:rPr kumimoji="1" lang="ja-JP" altLang="en-US" smtClean="0"/>
              <a:t>2024/2/8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3EA4A2C-0C44-41A5-AC20-D5A6410C0D45}" type="slidenum">
              <a:rPr kumimoji="1" lang="ja-JP" altLang="en-US" smtClean="0"/>
              <a:t>‹#›</a:t>
            </a:fld>
            <a:endParaRPr kumimoji="1" lang="ja-JP" altLang="en-US"/>
          </a:p>
        </p:txBody>
      </p:sp>
    </p:spTree>
    <p:extLst>
      <p:ext uri="{BB962C8B-B14F-4D97-AF65-F5344CB8AC3E}">
        <p14:creationId xmlns:p14="http://schemas.microsoft.com/office/powerpoint/2010/main" val="21842227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0</a:t>
            </a:fld>
            <a:endParaRPr kumimoji="1" lang="ja-JP" altLang="en-US"/>
          </a:p>
        </p:txBody>
      </p:sp>
    </p:spTree>
    <p:extLst>
      <p:ext uri="{BB962C8B-B14F-4D97-AF65-F5344CB8AC3E}">
        <p14:creationId xmlns:p14="http://schemas.microsoft.com/office/powerpoint/2010/main" val="334020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9</a:t>
            </a:fld>
            <a:endParaRPr kumimoji="1" lang="ja-JP" altLang="en-US"/>
          </a:p>
        </p:txBody>
      </p:sp>
    </p:spTree>
    <p:extLst>
      <p:ext uri="{BB962C8B-B14F-4D97-AF65-F5344CB8AC3E}">
        <p14:creationId xmlns:p14="http://schemas.microsoft.com/office/powerpoint/2010/main" val="147048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10</a:t>
            </a:fld>
            <a:endParaRPr kumimoji="1" lang="ja-JP" altLang="en-US"/>
          </a:p>
        </p:txBody>
      </p:sp>
    </p:spTree>
    <p:extLst>
      <p:ext uri="{BB962C8B-B14F-4D97-AF65-F5344CB8AC3E}">
        <p14:creationId xmlns:p14="http://schemas.microsoft.com/office/powerpoint/2010/main" val="288592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11</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12</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13</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14</a:t>
            </a:fld>
            <a:endParaRPr kumimoji="1" lang="ja-JP" altLang="en-US"/>
          </a:p>
        </p:txBody>
      </p:sp>
    </p:spTree>
    <p:extLst>
      <p:ext uri="{BB962C8B-B14F-4D97-AF65-F5344CB8AC3E}">
        <p14:creationId xmlns:p14="http://schemas.microsoft.com/office/powerpoint/2010/main" val="236417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15</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16</a:t>
            </a:fld>
            <a:endParaRPr kumimoji="1" lang="ja-JP" altLang="en-US"/>
          </a:p>
        </p:txBody>
      </p:sp>
    </p:spTree>
    <p:extLst>
      <p:ext uri="{BB962C8B-B14F-4D97-AF65-F5344CB8AC3E}">
        <p14:creationId xmlns:p14="http://schemas.microsoft.com/office/powerpoint/2010/main" val="216224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17</a:t>
            </a:fld>
            <a:endParaRPr kumimoji="1" lang="ja-JP" altLang="en-US"/>
          </a:p>
        </p:txBody>
      </p:sp>
    </p:spTree>
    <p:extLst>
      <p:ext uri="{BB962C8B-B14F-4D97-AF65-F5344CB8AC3E}">
        <p14:creationId xmlns:p14="http://schemas.microsoft.com/office/powerpoint/2010/main" val="300155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18</a:t>
            </a:fld>
            <a:endParaRPr kumimoji="1" lang="ja-JP" altLang="en-US"/>
          </a:p>
        </p:txBody>
      </p:sp>
    </p:spTree>
    <p:extLst>
      <p:ext uri="{BB962C8B-B14F-4D97-AF65-F5344CB8AC3E}">
        <p14:creationId xmlns:p14="http://schemas.microsoft.com/office/powerpoint/2010/main" val="166487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a:t>
            </a:fld>
            <a:endParaRPr kumimoji="1" lang="ja-JP" altLang="en-US"/>
          </a:p>
        </p:txBody>
      </p:sp>
    </p:spTree>
    <p:extLst>
      <p:ext uri="{BB962C8B-B14F-4D97-AF65-F5344CB8AC3E}">
        <p14:creationId xmlns:p14="http://schemas.microsoft.com/office/powerpoint/2010/main" val="195083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19</a:t>
            </a:fld>
            <a:endParaRPr kumimoji="1" lang="ja-JP" altLang="en-US"/>
          </a:p>
        </p:txBody>
      </p:sp>
    </p:spTree>
    <p:extLst>
      <p:ext uri="{BB962C8B-B14F-4D97-AF65-F5344CB8AC3E}">
        <p14:creationId xmlns:p14="http://schemas.microsoft.com/office/powerpoint/2010/main" val="166487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20</a:t>
            </a:fld>
            <a:endParaRPr kumimoji="1" lang="ja-JP" altLang="en-US"/>
          </a:p>
        </p:txBody>
      </p:sp>
    </p:spTree>
    <p:extLst>
      <p:ext uri="{BB962C8B-B14F-4D97-AF65-F5344CB8AC3E}">
        <p14:creationId xmlns:p14="http://schemas.microsoft.com/office/powerpoint/2010/main" val="300155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marR="0" lvl="0" indent="-172800" fontAlgn="auto">
              <a:lnSpc>
                <a:spcPct val="100000"/>
              </a:lnSpc>
              <a:spcBef>
                <a:spcPts val="0"/>
              </a:spcBef>
              <a:spcAft>
                <a:spcPts val="0"/>
              </a:spcAft>
              <a:buClrTx/>
              <a:buSzTx/>
              <a:buFont typeface="Arial" panose="020B0604020202020204" pitchFamily="34" charset="0"/>
              <a:buChar char="•"/>
              <a:tabLst/>
              <a:defRP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21</a:t>
            </a:fld>
            <a:endParaRPr kumimoji="1" lang="ja-JP" altLang="en-US"/>
          </a:p>
        </p:txBody>
      </p:sp>
    </p:spTree>
    <p:extLst>
      <p:ext uri="{BB962C8B-B14F-4D97-AF65-F5344CB8AC3E}">
        <p14:creationId xmlns:p14="http://schemas.microsoft.com/office/powerpoint/2010/main" val="3001555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5118150"/>
          </a:xfrm>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0255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7989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817563"/>
            <a:ext cx="4437063" cy="3328987"/>
          </a:xfrm>
        </p:spPr>
      </p:sp>
      <p:sp>
        <p:nvSpPr>
          <p:cNvPr id="3" name="ノート プレースホルダー 2"/>
          <p:cNvSpPr>
            <a:spLocks noGrp="1"/>
          </p:cNvSpPr>
          <p:nvPr>
            <p:ph type="body" idx="1"/>
          </p:nvPr>
        </p:nvSpPr>
        <p:spPr>
          <a:xfrm>
            <a:off x="673576" y="4230806"/>
            <a:ext cx="5388610" cy="3884861"/>
          </a:xfrm>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24</a:t>
            </a:fld>
            <a:endParaRPr kumimoji="1" lang="ja-JP" altLang="en-US"/>
          </a:p>
        </p:txBody>
      </p:sp>
    </p:spTree>
    <p:extLst>
      <p:ext uri="{BB962C8B-B14F-4D97-AF65-F5344CB8AC3E}">
        <p14:creationId xmlns:p14="http://schemas.microsoft.com/office/powerpoint/2010/main" val="22945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25</a:t>
            </a:fld>
            <a:endParaRPr kumimoji="1" lang="ja-JP" altLang="en-US"/>
          </a:p>
        </p:txBody>
      </p:sp>
    </p:spTree>
    <p:extLst>
      <p:ext uri="{BB962C8B-B14F-4D97-AF65-F5344CB8AC3E}">
        <p14:creationId xmlns:p14="http://schemas.microsoft.com/office/powerpoint/2010/main" val="2132663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defRP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26</a:t>
            </a:fld>
            <a:endParaRPr kumimoji="1" lang="ja-JP" altLang="en-US"/>
          </a:p>
        </p:txBody>
      </p:sp>
    </p:spTree>
    <p:extLst>
      <p:ext uri="{BB962C8B-B14F-4D97-AF65-F5344CB8AC3E}">
        <p14:creationId xmlns:p14="http://schemas.microsoft.com/office/powerpoint/2010/main" val="298897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12067"/>
            <a:ext cx="5388610" cy="5118150"/>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27</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890588"/>
            <a:ext cx="4440237" cy="3328987"/>
          </a:xfrm>
        </p:spPr>
      </p:sp>
      <p:sp>
        <p:nvSpPr>
          <p:cNvPr id="3" name="ノート プレースホルダー 2"/>
          <p:cNvSpPr>
            <a:spLocks noGrp="1"/>
          </p:cNvSpPr>
          <p:nvPr>
            <p:ph type="body" idx="1"/>
          </p:nvPr>
        </p:nvSpPr>
        <p:spPr>
          <a:xfrm>
            <a:off x="673576" y="4206742"/>
            <a:ext cx="5388610" cy="5755405"/>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28</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a:t>
            </a:fld>
            <a:endParaRPr kumimoji="1" lang="ja-JP" altLang="en-US"/>
          </a:p>
        </p:txBody>
      </p:sp>
    </p:spTree>
    <p:extLst>
      <p:ext uri="{BB962C8B-B14F-4D97-AF65-F5344CB8AC3E}">
        <p14:creationId xmlns:p14="http://schemas.microsoft.com/office/powerpoint/2010/main" val="215177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70000"/>
            <a:ext cx="4437063" cy="3328988"/>
          </a:xfrm>
        </p:spPr>
      </p:sp>
      <p:sp>
        <p:nvSpPr>
          <p:cNvPr id="3" name="ノート プレースホルダー 2"/>
          <p:cNvSpPr>
            <a:spLocks noGrp="1"/>
          </p:cNvSpPr>
          <p:nvPr>
            <p:ph type="body" idx="1"/>
          </p:nvPr>
        </p:nvSpPr>
        <p:spPr>
          <a:xfrm>
            <a:off x="673576" y="4711712"/>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29</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0"/>
            <a:ext cx="4437062" cy="3328988"/>
          </a:xfrm>
        </p:spPr>
      </p:sp>
      <p:sp>
        <p:nvSpPr>
          <p:cNvPr id="3" name="ノート プレースホルダー 2"/>
          <p:cNvSpPr>
            <a:spLocks noGrp="1"/>
          </p:cNvSpPr>
          <p:nvPr>
            <p:ph type="body" idx="1"/>
          </p:nvPr>
        </p:nvSpPr>
        <p:spPr>
          <a:xfrm>
            <a:off x="673576" y="3436721"/>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30</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6" y="4675772"/>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31</a:t>
            </a:fld>
            <a:endParaRPr kumimoji="1" lang="ja-JP" altLang="en-US"/>
          </a:p>
        </p:txBody>
      </p:sp>
    </p:spTree>
    <p:extLst>
      <p:ext uri="{BB962C8B-B14F-4D97-AF65-F5344CB8AC3E}">
        <p14:creationId xmlns:p14="http://schemas.microsoft.com/office/powerpoint/2010/main" val="3437807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138238"/>
            <a:ext cx="4437063" cy="3328987"/>
          </a:xfrm>
        </p:spPr>
      </p:sp>
      <p:sp>
        <p:nvSpPr>
          <p:cNvPr id="3" name="ノート プレースホルダー 2"/>
          <p:cNvSpPr>
            <a:spLocks noGrp="1"/>
          </p:cNvSpPr>
          <p:nvPr>
            <p:ph type="body" idx="1"/>
          </p:nvPr>
        </p:nvSpPr>
        <p:spPr>
          <a:xfrm>
            <a:off x="673576" y="4976564"/>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32</a:t>
            </a:fld>
            <a:endParaRPr kumimoji="1" lang="ja-JP" altLang="en-US"/>
          </a:p>
        </p:txBody>
      </p:sp>
    </p:spTree>
    <p:extLst>
      <p:ext uri="{BB962C8B-B14F-4D97-AF65-F5344CB8AC3E}">
        <p14:creationId xmlns:p14="http://schemas.microsoft.com/office/powerpoint/2010/main" val="230259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33</a:t>
            </a:fld>
            <a:endParaRPr kumimoji="1" lang="ja-JP" altLang="en-US"/>
          </a:p>
        </p:txBody>
      </p:sp>
    </p:spTree>
    <p:extLst>
      <p:ext uri="{BB962C8B-B14F-4D97-AF65-F5344CB8AC3E}">
        <p14:creationId xmlns:p14="http://schemas.microsoft.com/office/powerpoint/2010/main" val="1382880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623123"/>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34</a:t>
            </a:fld>
            <a:endParaRPr kumimoji="1" lang="ja-JP" altLang="en-US"/>
          </a:p>
        </p:txBody>
      </p:sp>
    </p:spTree>
    <p:extLst>
      <p:ext uri="{BB962C8B-B14F-4D97-AF65-F5344CB8AC3E}">
        <p14:creationId xmlns:p14="http://schemas.microsoft.com/office/powerpoint/2010/main" val="645557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35</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227395"/>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36</a:t>
            </a:fld>
            <a:endParaRPr kumimoji="1" lang="ja-JP" altLang="en-US"/>
          </a:p>
        </p:txBody>
      </p:sp>
    </p:spTree>
    <p:extLst>
      <p:ext uri="{BB962C8B-B14F-4D97-AF65-F5344CB8AC3E}">
        <p14:creationId xmlns:p14="http://schemas.microsoft.com/office/powerpoint/2010/main" val="2527854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985384"/>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37</a:t>
            </a:fld>
            <a:endParaRPr kumimoji="1" lang="ja-JP" altLang="en-US"/>
          </a:p>
        </p:txBody>
      </p:sp>
    </p:spTree>
    <p:extLst>
      <p:ext uri="{BB962C8B-B14F-4D97-AF65-F5344CB8AC3E}">
        <p14:creationId xmlns:p14="http://schemas.microsoft.com/office/powerpoint/2010/main" val="4249221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38</a:t>
            </a:fld>
            <a:endParaRPr kumimoji="1" lang="ja-JP" altLang="en-US"/>
          </a:p>
        </p:txBody>
      </p:sp>
    </p:spTree>
    <p:extLst>
      <p:ext uri="{BB962C8B-B14F-4D97-AF65-F5344CB8AC3E}">
        <p14:creationId xmlns:p14="http://schemas.microsoft.com/office/powerpoint/2010/main" val="87880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a:t>
            </a:fld>
            <a:endParaRPr kumimoji="1" lang="ja-JP" altLang="en-US"/>
          </a:p>
        </p:txBody>
      </p:sp>
    </p:spTree>
    <p:extLst>
      <p:ext uri="{BB962C8B-B14F-4D97-AF65-F5344CB8AC3E}">
        <p14:creationId xmlns:p14="http://schemas.microsoft.com/office/powerpoint/2010/main" val="1158320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623123"/>
          </a:xfrm>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39</a:t>
            </a:fld>
            <a:endParaRPr kumimoji="1" lang="ja-JP" altLang="en-US"/>
          </a:p>
        </p:txBody>
      </p:sp>
    </p:spTree>
    <p:extLst>
      <p:ext uri="{BB962C8B-B14F-4D97-AF65-F5344CB8AC3E}">
        <p14:creationId xmlns:p14="http://schemas.microsoft.com/office/powerpoint/2010/main" val="3784822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40</a:t>
            </a:fld>
            <a:endParaRPr kumimoji="1" lang="ja-JP" altLang="en-US"/>
          </a:p>
        </p:txBody>
      </p:sp>
    </p:spTree>
    <p:extLst>
      <p:ext uri="{BB962C8B-B14F-4D97-AF65-F5344CB8AC3E}">
        <p14:creationId xmlns:p14="http://schemas.microsoft.com/office/powerpoint/2010/main" val="1275430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41</a:t>
            </a:fld>
            <a:endParaRPr kumimoji="1" lang="ja-JP" altLang="en-US"/>
          </a:p>
        </p:txBody>
      </p:sp>
    </p:spTree>
    <p:extLst>
      <p:ext uri="{BB962C8B-B14F-4D97-AF65-F5344CB8AC3E}">
        <p14:creationId xmlns:p14="http://schemas.microsoft.com/office/powerpoint/2010/main" val="4279108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42</a:t>
            </a:fld>
            <a:endParaRPr kumimoji="1" lang="ja-JP" altLang="en-US"/>
          </a:p>
        </p:txBody>
      </p:sp>
    </p:spTree>
    <p:extLst>
      <p:ext uri="{BB962C8B-B14F-4D97-AF65-F5344CB8AC3E}">
        <p14:creationId xmlns:p14="http://schemas.microsoft.com/office/powerpoint/2010/main" val="938797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43</a:t>
            </a:fld>
            <a:endParaRPr kumimoji="1" lang="ja-JP" altLang="en-US"/>
          </a:p>
        </p:txBody>
      </p:sp>
    </p:spTree>
    <p:extLst>
      <p:ext uri="{BB962C8B-B14F-4D97-AF65-F5344CB8AC3E}">
        <p14:creationId xmlns:p14="http://schemas.microsoft.com/office/powerpoint/2010/main" val="248858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44</a:t>
            </a:fld>
            <a:endParaRPr kumimoji="1" lang="ja-JP" altLang="en-US"/>
          </a:p>
        </p:txBody>
      </p:sp>
    </p:spTree>
    <p:extLst>
      <p:ext uri="{BB962C8B-B14F-4D97-AF65-F5344CB8AC3E}">
        <p14:creationId xmlns:p14="http://schemas.microsoft.com/office/powerpoint/2010/main" val="2774103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45</a:t>
            </a:fld>
            <a:endParaRPr kumimoji="1" lang="ja-JP" altLang="en-US"/>
          </a:p>
        </p:txBody>
      </p:sp>
    </p:spTree>
    <p:extLst>
      <p:ext uri="{BB962C8B-B14F-4D97-AF65-F5344CB8AC3E}">
        <p14:creationId xmlns:p14="http://schemas.microsoft.com/office/powerpoint/2010/main" val="3119086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50813"/>
            <a:ext cx="4437063" cy="3328987"/>
          </a:xfrm>
        </p:spPr>
      </p:sp>
      <p:sp>
        <p:nvSpPr>
          <p:cNvPr id="3" name="ノート プレースホルダー 2"/>
          <p:cNvSpPr>
            <a:spLocks noGrp="1"/>
          </p:cNvSpPr>
          <p:nvPr>
            <p:ph type="body" idx="1"/>
          </p:nvPr>
        </p:nvSpPr>
        <p:spPr>
          <a:xfrm>
            <a:off x="673576" y="3569068"/>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49</a:t>
            </a:fld>
            <a:endParaRPr kumimoji="1" lang="ja-JP" altLang="en-US"/>
          </a:p>
        </p:txBody>
      </p:sp>
    </p:spTree>
    <p:extLst>
      <p:ext uri="{BB962C8B-B14F-4D97-AF65-F5344CB8AC3E}">
        <p14:creationId xmlns:p14="http://schemas.microsoft.com/office/powerpoint/2010/main" val="3465914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644525"/>
            <a:ext cx="4437063" cy="3328988"/>
          </a:xfrm>
        </p:spPr>
      </p:sp>
      <p:sp>
        <p:nvSpPr>
          <p:cNvPr id="3" name="ノート プレースホルダー 2"/>
          <p:cNvSpPr>
            <a:spLocks noGrp="1"/>
          </p:cNvSpPr>
          <p:nvPr>
            <p:ph type="body" idx="1"/>
          </p:nvPr>
        </p:nvSpPr>
        <p:spPr>
          <a:xfrm>
            <a:off x="673576" y="4110489"/>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50</a:t>
            </a:fld>
            <a:endParaRPr kumimoji="1" lang="ja-JP" altLang="en-US"/>
          </a:p>
        </p:txBody>
      </p:sp>
    </p:spTree>
    <p:extLst>
      <p:ext uri="{BB962C8B-B14F-4D97-AF65-F5344CB8AC3E}">
        <p14:creationId xmlns:p14="http://schemas.microsoft.com/office/powerpoint/2010/main" val="3573093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51</a:t>
            </a:fld>
            <a:endParaRPr kumimoji="1" lang="ja-JP" altLang="en-US"/>
          </a:p>
        </p:txBody>
      </p:sp>
    </p:spTree>
    <p:extLst>
      <p:ext uri="{BB962C8B-B14F-4D97-AF65-F5344CB8AC3E}">
        <p14:creationId xmlns:p14="http://schemas.microsoft.com/office/powerpoint/2010/main" val="133218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4</a:t>
            </a:fld>
            <a:endParaRPr kumimoji="1" lang="ja-JP" altLang="en-US"/>
          </a:p>
        </p:txBody>
      </p:sp>
    </p:spTree>
    <p:extLst>
      <p:ext uri="{BB962C8B-B14F-4D97-AF65-F5344CB8AC3E}">
        <p14:creationId xmlns:p14="http://schemas.microsoft.com/office/powerpoint/2010/main" val="1650444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52</a:t>
            </a:fld>
            <a:endParaRPr kumimoji="1" lang="ja-JP" altLang="en-US"/>
          </a:p>
        </p:txBody>
      </p:sp>
    </p:spTree>
    <p:extLst>
      <p:ext uri="{BB962C8B-B14F-4D97-AF65-F5344CB8AC3E}">
        <p14:creationId xmlns:p14="http://schemas.microsoft.com/office/powerpoint/2010/main" val="3573093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708658"/>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80058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708658"/>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18606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0"/>
            <a:ext cx="4437063" cy="3328988"/>
          </a:xfrm>
        </p:spPr>
      </p:sp>
      <p:sp>
        <p:nvSpPr>
          <p:cNvPr id="3" name="ノート プレースホルダー 2"/>
          <p:cNvSpPr>
            <a:spLocks noGrp="1"/>
          </p:cNvSpPr>
          <p:nvPr>
            <p:ph type="body" idx="1"/>
          </p:nvPr>
        </p:nvSpPr>
        <p:spPr>
          <a:xfrm>
            <a:off x="673576" y="3328988"/>
            <a:ext cx="5388610" cy="3884861"/>
          </a:xfrm>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55</a:t>
            </a:fld>
            <a:endParaRPr kumimoji="1" lang="ja-JP" altLang="en-US"/>
          </a:p>
        </p:txBody>
      </p:sp>
    </p:spTree>
    <p:extLst>
      <p:ext uri="{BB962C8B-B14F-4D97-AF65-F5344CB8AC3E}">
        <p14:creationId xmlns:p14="http://schemas.microsoft.com/office/powerpoint/2010/main" val="3573093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6" y="4562475"/>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46336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60388"/>
            <a:ext cx="4437063" cy="3328987"/>
          </a:xfrm>
        </p:spPr>
      </p:sp>
      <p:sp>
        <p:nvSpPr>
          <p:cNvPr id="3" name="ノート プレースホルダー 2"/>
          <p:cNvSpPr>
            <a:spLocks noGrp="1"/>
          </p:cNvSpPr>
          <p:nvPr>
            <p:ph type="body" idx="1"/>
          </p:nvPr>
        </p:nvSpPr>
        <p:spPr>
          <a:xfrm>
            <a:off x="673576" y="3978142"/>
            <a:ext cx="5388610" cy="3884861"/>
          </a:xfrm>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75342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58</a:t>
            </a:fld>
            <a:endParaRPr kumimoji="1" lang="ja-JP" altLang="en-US"/>
          </a:p>
        </p:txBody>
      </p:sp>
    </p:spTree>
    <p:extLst>
      <p:ext uri="{BB962C8B-B14F-4D97-AF65-F5344CB8AC3E}">
        <p14:creationId xmlns:p14="http://schemas.microsoft.com/office/powerpoint/2010/main" val="2924307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87325"/>
            <a:ext cx="4437063" cy="3328988"/>
          </a:xfrm>
        </p:spPr>
      </p:sp>
      <p:sp>
        <p:nvSpPr>
          <p:cNvPr id="3" name="ノート プレースホルダー 2"/>
          <p:cNvSpPr>
            <a:spLocks noGrp="1"/>
          </p:cNvSpPr>
          <p:nvPr>
            <p:ph type="body" idx="1"/>
          </p:nvPr>
        </p:nvSpPr>
        <p:spPr>
          <a:xfrm>
            <a:off x="673576" y="3701415"/>
            <a:ext cx="5388610" cy="3884861"/>
          </a:xfrm>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59</a:t>
            </a:fld>
            <a:endParaRPr kumimoji="1" lang="ja-JP" altLang="en-US"/>
          </a:p>
        </p:txBody>
      </p:sp>
    </p:spTree>
    <p:extLst>
      <p:ext uri="{BB962C8B-B14F-4D97-AF65-F5344CB8AC3E}">
        <p14:creationId xmlns:p14="http://schemas.microsoft.com/office/powerpoint/2010/main" val="1142067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171738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87325"/>
            <a:ext cx="4437063" cy="3328988"/>
          </a:xfrm>
        </p:spPr>
      </p:sp>
      <p:sp>
        <p:nvSpPr>
          <p:cNvPr id="3" name="ノート プレースホルダー 2"/>
          <p:cNvSpPr>
            <a:spLocks noGrp="1"/>
          </p:cNvSpPr>
          <p:nvPr>
            <p:ph type="body" idx="1"/>
          </p:nvPr>
        </p:nvSpPr>
        <p:spPr>
          <a:xfrm>
            <a:off x="673576" y="3701415"/>
            <a:ext cx="5388610" cy="3884861"/>
          </a:xfrm>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61</a:t>
            </a:fld>
            <a:endParaRPr kumimoji="1" lang="ja-JP" altLang="en-US"/>
          </a:p>
        </p:txBody>
      </p:sp>
    </p:spTree>
    <p:extLst>
      <p:ext uri="{BB962C8B-B14F-4D97-AF65-F5344CB8AC3E}">
        <p14:creationId xmlns:p14="http://schemas.microsoft.com/office/powerpoint/2010/main" val="230259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973353"/>
          </a:xfrm>
        </p:spPr>
        <p:txBody>
          <a:bodyPr/>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5</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049338"/>
            <a:ext cx="4437063" cy="3328987"/>
          </a:xfrm>
        </p:spPr>
      </p:sp>
      <p:sp>
        <p:nvSpPr>
          <p:cNvPr id="3" name="ノート プレースホルダー 2"/>
          <p:cNvSpPr>
            <a:spLocks noGrp="1"/>
          </p:cNvSpPr>
          <p:nvPr>
            <p:ph type="body" idx="1"/>
          </p:nvPr>
        </p:nvSpPr>
        <p:spPr>
          <a:xfrm>
            <a:off x="673576" y="4579721"/>
            <a:ext cx="5388610" cy="3884861"/>
          </a:xfrm>
        </p:spPr>
        <p:txBody>
          <a:bodyPr vert="horz" lIns="91440" tIns="45720" rIns="91440" bIns="45720" rtlCol="0"/>
          <a:lstStyle/>
          <a:p>
            <a:pPr marL="172800" indent="-172800">
              <a:buFont typeface="Arial" panose="020B0604020202020204" pitchFamily="34" charset="0"/>
              <a:buChar char="•"/>
            </a:pPr>
            <a:endParaRPr lang="ja-JP"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62</a:t>
            </a:fld>
            <a:endParaRPr kumimoji="1" lang="ja-JP" altLang="en-US"/>
          </a:p>
        </p:txBody>
      </p:sp>
    </p:spTree>
    <p:extLst>
      <p:ext uri="{BB962C8B-B14F-4D97-AF65-F5344CB8AC3E}">
        <p14:creationId xmlns:p14="http://schemas.microsoft.com/office/powerpoint/2010/main" val="981413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63</a:t>
            </a:fld>
            <a:endParaRPr kumimoji="1" lang="ja-JP" altLang="en-US"/>
          </a:p>
        </p:txBody>
      </p:sp>
    </p:spTree>
    <p:extLst>
      <p:ext uri="{BB962C8B-B14F-4D97-AF65-F5344CB8AC3E}">
        <p14:creationId xmlns:p14="http://schemas.microsoft.com/office/powerpoint/2010/main" val="13526878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64</a:t>
            </a:fld>
            <a:endParaRPr kumimoji="1" lang="ja-JP" altLang="en-US"/>
          </a:p>
        </p:txBody>
      </p:sp>
    </p:spTree>
    <p:extLst>
      <p:ext uri="{BB962C8B-B14F-4D97-AF65-F5344CB8AC3E}">
        <p14:creationId xmlns:p14="http://schemas.microsoft.com/office/powerpoint/2010/main" val="2180880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65</a:t>
            </a:fld>
            <a:endParaRPr kumimoji="1" lang="ja-JP" altLang="en-US"/>
          </a:p>
        </p:txBody>
      </p:sp>
    </p:spTree>
    <p:extLst>
      <p:ext uri="{BB962C8B-B14F-4D97-AF65-F5344CB8AC3E}">
        <p14:creationId xmlns:p14="http://schemas.microsoft.com/office/powerpoint/2010/main" val="2527854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66</a:t>
            </a:fld>
            <a:endParaRPr kumimoji="1" lang="ja-JP" altLang="en-US"/>
          </a:p>
        </p:txBody>
      </p:sp>
    </p:spTree>
    <p:extLst>
      <p:ext uri="{BB962C8B-B14F-4D97-AF65-F5344CB8AC3E}">
        <p14:creationId xmlns:p14="http://schemas.microsoft.com/office/powerpoint/2010/main" val="496360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67</a:t>
            </a:fld>
            <a:endParaRPr kumimoji="1" lang="ja-JP" altLang="en-US"/>
          </a:p>
        </p:txBody>
      </p:sp>
    </p:spTree>
    <p:extLst>
      <p:ext uri="{BB962C8B-B14F-4D97-AF65-F5344CB8AC3E}">
        <p14:creationId xmlns:p14="http://schemas.microsoft.com/office/powerpoint/2010/main" val="25278543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73EA4A2C-0C44-41A5-AC20-D5A6410C0D45}" type="slidenum">
              <a:rPr kumimoji="1" lang="ja-JP" altLang="en-US" smtClean="0"/>
              <a:t>68</a:t>
            </a:fld>
            <a:endParaRPr kumimoji="1" lang="ja-JP" altLang="en-US"/>
          </a:p>
        </p:txBody>
      </p:sp>
    </p:spTree>
    <p:extLst>
      <p:ext uri="{BB962C8B-B14F-4D97-AF65-F5344CB8AC3E}">
        <p14:creationId xmlns:p14="http://schemas.microsoft.com/office/powerpoint/2010/main" val="1254636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97338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4642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5646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03200" indent="-203200" algn="l"/>
            <a:endParaRPr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6</a:t>
            </a:fld>
            <a:endParaRPr kumimoji="1" lang="ja-JP" altLang="en-US"/>
          </a:p>
        </p:txBody>
      </p:sp>
    </p:spTree>
    <p:extLst>
      <p:ext uri="{BB962C8B-B14F-4D97-AF65-F5344CB8AC3E}">
        <p14:creationId xmlns:p14="http://schemas.microsoft.com/office/powerpoint/2010/main" val="393291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06380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896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126906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75</a:t>
            </a:fld>
            <a:endParaRPr kumimoji="1" lang="ja-JP" altLang="en-US"/>
          </a:p>
        </p:txBody>
      </p:sp>
    </p:spTree>
    <p:extLst>
      <p:ext uri="{BB962C8B-B14F-4D97-AF65-F5344CB8AC3E}">
        <p14:creationId xmlns:p14="http://schemas.microsoft.com/office/powerpoint/2010/main" val="402407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vert="horz" lIns="91440" tIns="45720" rIns="91440" bIns="45720" rtlCol="0"/>
          <a:lstStyle/>
          <a:p>
            <a:pPr marL="172800" indent="-17280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10"/>
          </p:nvPr>
        </p:nvSpPr>
        <p:spPr/>
        <p:txBody>
          <a:bodyPr/>
          <a:lstStyle/>
          <a:p>
            <a:fld id="{73EA4A2C-0C44-41A5-AC20-D5A6410C0D45}" type="slidenum">
              <a:rPr kumimoji="1" lang="ja-JP" altLang="en-US" smtClean="0"/>
              <a:t>7</a:t>
            </a:fld>
            <a:endParaRPr kumimoji="1" lang="ja-JP" altLang="en-US"/>
          </a:p>
        </p:txBody>
      </p:sp>
    </p:spTree>
    <p:extLst>
      <p:ext uri="{BB962C8B-B14F-4D97-AF65-F5344CB8AC3E}">
        <p14:creationId xmlns:p14="http://schemas.microsoft.com/office/powerpoint/2010/main" val="422353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96850" algn="l"/>
            <a:endParaRPr lang="ja-JP" altLang="ja-JP"/>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A4A2C-0C44-41A5-AC20-D5A6410C0D4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351930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 name="図 9" descr="アプリケーション&#10;&#10;中程度の精度で自動的に生成された説明">
            <a:extLst>
              <a:ext uri="{FF2B5EF4-FFF2-40B4-BE49-F238E27FC236}">
                <a16:creationId xmlns:a16="http://schemas.microsoft.com/office/drawing/2014/main" id="{5376626E-BD9D-A5E3-806B-05EFAFC43A2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E5D7E94-130F-4687-9595-EE76B5C77571}" type="datetime1">
              <a:rPr kumimoji="1" lang="ja-JP" altLang="en-US" smtClean="0"/>
              <a:t>2024/2/8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41A15799-2CFA-4821-A915-C35FDB1EFB98}" type="slidenum">
              <a:rPr kumimoji="1" lang="ja-JP" altLang="en-US" smtClean="0"/>
              <a:t>‹#›</a:t>
            </a:fld>
            <a:endParaRPr kumimoji="1" lang="ja-JP" altLang="en-US"/>
          </a:p>
        </p:txBody>
      </p:sp>
      <p:pic>
        <p:nvPicPr>
          <p:cNvPr id="8" name="図 7"/>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066" y="308769"/>
            <a:ext cx="1681163" cy="528638"/>
          </a:xfrm>
          <a:prstGeom prst="rect">
            <a:avLst/>
          </a:prstGeom>
        </p:spPr>
      </p:pic>
    </p:spTree>
    <p:extLst>
      <p:ext uri="{BB962C8B-B14F-4D97-AF65-F5344CB8AC3E}">
        <p14:creationId xmlns:p14="http://schemas.microsoft.com/office/powerpoint/2010/main" val="236124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492875"/>
            <a:ext cx="2057400" cy="365125"/>
          </a:xfrm>
        </p:spPr>
        <p:txBody>
          <a:bodyPr/>
          <a:lstStyle>
            <a:lvl1pPr algn="r">
              <a:defRPr sz="1200" baseline="0">
                <a:solidFill>
                  <a:schemeClr val="tx1"/>
                </a:solidFill>
                <a:latin typeface="+mn-lt"/>
                <a:ea typeface="メイリオ" panose="020B0604030504040204" pitchFamily="50" charset="-128"/>
                <a:cs typeface="メイリオ" panose="020B0604030504040204" pitchFamily="50" charset="-128"/>
              </a:defRPr>
            </a:lvl1pPr>
          </a:lstStyle>
          <a:p>
            <a:fld id="{41A15799-2CFA-4821-A915-C35FDB1EFB98}" type="slidenum">
              <a:rPr lang="ja-JP" altLang="en-US" smtClean="0"/>
              <a:pPr/>
              <a:t>‹#›</a:t>
            </a:fld>
            <a:endParaRPr lang="ja-JP" altLang="en-US"/>
          </a:p>
        </p:txBody>
      </p:sp>
    </p:spTree>
    <p:extLst>
      <p:ext uri="{BB962C8B-B14F-4D97-AF65-F5344CB8AC3E}">
        <p14:creationId xmlns:p14="http://schemas.microsoft.com/office/powerpoint/2010/main" val="442407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1C80CF-3530-434C-A62E-105D4752357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9D362A8-9C72-451F-B3C7-A05A0702FA1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74060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AF4B171-6CED-47AB-8AEE-B0FE587B8104}" type="datetime1">
              <a:rPr lang="ja-JP" altLang="en-US" smtClean="0"/>
              <a:t>2024/2/8</a:t>
            </a:fld>
            <a:endParaRPr lang="ja-JP" altLang="en-US"/>
          </a:p>
        </p:txBody>
      </p:sp>
      <p:sp>
        <p:nvSpPr>
          <p:cNvPr id="3" name="フッター プレースホルダ 4"/>
          <p:cNvSpPr>
            <a:spLocks noGrp="1"/>
          </p:cNvSpPr>
          <p:nvPr>
            <p:ph type="ftr" sz="quarter" idx="11"/>
          </p:nvPr>
        </p:nvSpPr>
        <p:spPr>
          <a:xfrm>
            <a:off x="5940152" y="6356351"/>
            <a:ext cx="2895600" cy="365125"/>
          </a:xfrm>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3419872" y="6538913"/>
            <a:ext cx="2133600" cy="365125"/>
          </a:xfrm>
        </p:spPr>
        <p:txBody>
          <a:bodyPr/>
          <a:lstStyle>
            <a:lvl1pPr algn="ctr">
              <a:defRPr sz="1292">
                <a:solidFill>
                  <a:schemeClr val="tx1"/>
                </a:solidFill>
              </a:defRPr>
            </a:lvl1pPr>
          </a:lstStyle>
          <a:p>
            <a:pPr>
              <a:defRPr/>
            </a:pPr>
            <a:fld id="{930FAB48-2CDF-4A60-8C00-9C6B2CA0247D}" type="slidenum">
              <a:rPr lang="ja-JP" altLang="en-US" smtClean="0"/>
              <a:pPr>
                <a:defRPr/>
              </a:pPr>
              <a:t>‹#›</a:t>
            </a:fld>
            <a:endParaRPr lang="ja-JP" altLang="en-US"/>
          </a:p>
        </p:txBody>
      </p:sp>
    </p:spTree>
    <p:extLst>
      <p:ext uri="{BB962C8B-B14F-4D97-AF65-F5344CB8AC3E}">
        <p14:creationId xmlns:p14="http://schemas.microsoft.com/office/powerpoint/2010/main" val="2817699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6508376"/>
            <a:ext cx="9144000" cy="349626"/>
          </a:xfrm>
          <a:prstGeom prst="rect">
            <a:avLst/>
          </a:prstGeom>
          <a:gradFill>
            <a:gsLst>
              <a:gs pos="97000">
                <a:schemeClr val="bg1">
                  <a:alpha val="0"/>
                </a:schemeClr>
              </a:gs>
              <a:gs pos="100000">
                <a:srgbClr val="00003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n-lt"/>
            </a:endParaRPr>
          </a:p>
        </p:txBody>
      </p:sp>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839A5D15-450C-429F-98AF-D1178415C97F}" type="datetime1">
              <a:rPr lang="ja-JP" altLang="en-US" smtClean="0"/>
              <a:pPr/>
              <a:t>2024/2/8</a:t>
            </a:fld>
            <a:endParaRPr lang="ja-JP" altLang="en-US"/>
          </a:p>
        </p:txBody>
      </p:sp>
      <p:sp>
        <p:nvSpPr>
          <p:cNvPr id="6" name="Slide Number Placeholder 5"/>
          <p:cNvSpPr>
            <a:spLocks noGrp="1"/>
          </p:cNvSpPr>
          <p:nvPr>
            <p:ph type="sldNum" sz="quarter" idx="4"/>
          </p:nvPr>
        </p:nvSpPr>
        <p:spPr>
          <a:xfrm>
            <a:off x="3543300" y="6356351"/>
            <a:ext cx="2057400" cy="365125"/>
          </a:xfrm>
          <a:prstGeom prst="rect">
            <a:avLst/>
          </a:prstGeom>
        </p:spPr>
        <p:txBody>
          <a:bodyPr vert="horz" lIns="91440" tIns="45720" rIns="91440" bIns="45720" rtlCol="0" anchor="ctr"/>
          <a:lstStyle>
            <a:lvl1pPr algn="ctr">
              <a:defRPr sz="1800">
                <a:solidFill>
                  <a:schemeClr val="tx1">
                    <a:tint val="75000"/>
                  </a:schemeClr>
                </a:solidFill>
                <a:latin typeface="+mn-lt"/>
              </a:defRPr>
            </a:lvl1pPr>
          </a:lstStyle>
          <a:p>
            <a:fld id="{41A15799-2CFA-4821-A915-C35FDB1EFB98}" type="slidenum">
              <a:rPr lang="ja-JP" altLang="en-US" smtClean="0"/>
              <a:pPr/>
              <a:t>‹#›</a:t>
            </a:fld>
            <a:endParaRPr lang="ja-JP" altLang="en-US"/>
          </a:p>
        </p:txBody>
      </p:sp>
    </p:spTree>
    <p:extLst>
      <p:ext uri="{BB962C8B-B14F-4D97-AF65-F5344CB8AC3E}">
        <p14:creationId xmlns:p14="http://schemas.microsoft.com/office/powerpoint/2010/main" val="7762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lnSpc>
          <a:spcPct val="90000"/>
        </a:lnSpc>
        <a:spcBef>
          <a:spcPct val="0"/>
        </a:spcBef>
        <a:buNone/>
        <a:defRPr kumimoji="1" sz="4400" kern="1200">
          <a:solidFill>
            <a:schemeClr val="tx1"/>
          </a:solidFill>
          <a:latin typeface="+mn-lt"/>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73.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6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0.emf"/></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7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7571" y="2058713"/>
            <a:ext cx="8528858" cy="1370287"/>
          </a:xfrm>
        </p:spPr>
        <p:txBody>
          <a:bodyPr>
            <a:normAutofit/>
          </a:bodyPr>
          <a:lstStyle/>
          <a:p>
            <a:r>
              <a:rPr kumimoji="1" lang="en-US" altLang="ja-JP" sz="3600" b="1">
                <a:ln/>
                <a:solidFill>
                  <a:srgbClr val="FF9687"/>
                </a:solidFill>
                <a:latin typeface="+mj-ea"/>
                <a:ea typeface="+mj-ea"/>
              </a:rPr>
              <a:t>2024</a:t>
            </a:r>
            <a:r>
              <a:rPr kumimoji="1" lang="ja-JP" altLang="en-US" sz="3600" b="1">
                <a:ln/>
                <a:latin typeface="+mj-ea"/>
                <a:ea typeface="+mj-ea"/>
              </a:rPr>
              <a:t>年版</a:t>
            </a:r>
            <a:br>
              <a:rPr kumimoji="1" lang="en-US" altLang="ja-JP" sz="3600" b="1">
                <a:ln/>
                <a:latin typeface="+mj-ea"/>
                <a:ea typeface="+mj-ea"/>
              </a:rPr>
            </a:br>
            <a:r>
              <a:rPr kumimoji="1" lang="ja-JP" altLang="en-US" sz="4000" b="1">
                <a:ln/>
                <a:solidFill>
                  <a:srgbClr val="FF0000"/>
                </a:solidFill>
                <a:latin typeface="+mj-ea"/>
                <a:ea typeface="+mj-ea"/>
              </a:rPr>
              <a:t>経</a:t>
            </a:r>
            <a:r>
              <a:rPr kumimoji="1" lang="ja-JP" altLang="en-US" sz="3600" b="1">
                <a:ln/>
                <a:latin typeface="+mj-ea"/>
                <a:ea typeface="+mj-ea"/>
              </a:rPr>
              <a:t>営</a:t>
            </a:r>
            <a:r>
              <a:rPr kumimoji="1" lang="ja-JP" altLang="en-US" sz="4000" b="1">
                <a:ln/>
                <a:solidFill>
                  <a:srgbClr val="FF0000"/>
                </a:solidFill>
                <a:latin typeface="+mj-ea"/>
                <a:ea typeface="+mj-ea"/>
              </a:rPr>
              <a:t>労</a:t>
            </a:r>
            <a:r>
              <a:rPr kumimoji="1" lang="ja-JP" altLang="en-US" sz="3600" b="1">
                <a:ln/>
                <a:latin typeface="+mj-ea"/>
                <a:ea typeface="+mj-ea"/>
              </a:rPr>
              <a:t>働政策特別</a:t>
            </a:r>
            <a:r>
              <a:rPr kumimoji="1" lang="ja-JP" altLang="en-US" sz="4000" b="1">
                <a:ln/>
                <a:solidFill>
                  <a:srgbClr val="FF0000"/>
                </a:solidFill>
                <a:latin typeface="+mj-ea"/>
                <a:ea typeface="+mj-ea"/>
              </a:rPr>
              <a:t>委</a:t>
            </a:r>
            <a:r>
              <a:rPr kumimoji="1" lang="ja-JP" altLang="en-US" sz="3600" b="1">
                <a:ln/>
                <a:latin typeface="+mj-ea"/>
                <a:ea typeface="+mj-ea"/>
              </a:rPr>
              <a:t>員会</a:t>
            </a:r>
            <a:r>
              <a:rPr kumimoji="1" lang="ja-JP" altLang="en-US" sz="4000" b="1">
                <a:ln/>
                <a:solidFill>
                  <a:srgbClr val="FF0000"/>
                </a:solidFill>
                <a:latin typeface="+mj-ea"/>
                <a:ea typeface="+mj-ea"/>
              </a:rPr>
              <a:t>報告</a:t>
            </a:r>
            <a:r>
              <a:rPr lang="ja-JP" altLang="en-US" sz="3600" b="1">
                <a:ln/>
                <a:latin typeface="+mj-ea"/>
                <a:ea typeface="+mj-ea"/>
              </a:rPr>
              <a:t>について</a:t>
            </a:r>
            <a:endParaRPr kumimoji="1" lang="ja-JP" altLang="en-US" sz="3600" b="1">
              <a:ln/>
              <a:latin typeface="+mj-ea"/>
              <a:ea typeface="+mj-ea"/>
            </a:endParaRPr>
          </a:p>
        </p:txBody>
      </p:sp>
      <p:sp>
        <p:nvSpPr>
          <p:cNvPr id="3" name="サブタイトル 2"/>
          <p:cNvSpPr>
            <a:spLocks noGrp="1"/>
          </p:cNvSpPr>
          <p:nvPr>
            <p:ph type="subTitle" idx="1"/>
          </p:nvPr>
        </p:nvSpPr>
        <p:spPr>
          <a:xfrm>
            <a:off x="1143000" y="5607692"/>
            <a:ext cx="6858000" cy="972403"/>
          </a:xfrm>
        </p:spPr>
        <p:txBody>
          <a:bodyPr anchor="b">
            <a:normAutofit/>
          </a:bodyPr>
          <a:lstStyle/>
          <a:p>
            <a:r>
              <a:rPr kumimoji="1" lang="en-US" altLang="ja-JP" sz="2000" dirty="0">
                <a:latin typeface="+mj-ea"/>
                <a:ea typeface="+mj-ea"/>
              </a:rPr>
              <a:t>2024</a:t>
            </a:r>
            <a:r>
              <a:rPr kumimoji="1" lang="ja-JP" altLang="en-US" sz="2000" dirty="0">
                <a:latin typeface="+mj-ea"/>
                <a:ea typeface="+mj-ea"/>
              </a:rPr>
              <a:t>年２月</a:t>
            </a:r>
            <a:r>
              <a:rPr kumimoji="1" lang="en-US" altLang="ja-JP" sz="2000" dirty="0">
                <a:latin typeface="+mj-ea"/>
                <a:ea typeface="+mj-ea"/>
              </a:rPr>
              <a:t>22</a:t>
            </a:r>
            <a:r>
              <a:rPr kumimoji="1" lang="ja-JP" altLang="en-US" sz="2000" dirty="0">
                <a:latin typeface="+mj-ea"/>
                <a:ea typeface="+mj-ea"/>
              </a:rPr>
              <a:t>日</a:t>
            </a:r>
            <a:endParaRPr kumimoji="1" lang="en-US" altLang="ja-JP" sz="2000" dirty="0">
              <a:latin typeface="+mj-ea"/>
              <a:ea typeface="+mj-ea"/>
            </a:endParaRPr>
          </a:p>
          <a:p>
            <a:r>
              <a:rPr lang="ja-JP" altLang="en-US" sz="1800" dirty="0">
                <a:latin typeface="+mj-ea"/>
                <a:ea typeface="+mj-ea"/>
              </a:rPr>
              <a:t>一般社団法人 </a:t>
            </a:r>
            <a:r>
              <a:rPr lang="ja-JP" altLang="en-US" sz="2000" dirty="0">
                <a:latin typeface="+mj-ea"/>
                <a:ea typeface="+mj-ea"/>
              </a:rPr>
              <a:t>日本経済団体連合会</a:t>
            </a:r>
            <a:endParaRPr kumimoji="1" lang="ja-JP" altLang="en-US" sz="2000" dirty="0">
              <a:latin typeface="+mj-ea"/>
              <a:ea typeface="+mj-ea"/>
            </a:endParaRPr>
          </a:p>
        </p:txBody>
      </p:sp>
    </p:spTree>
    <p:extLst>
      <p:ext uri="{BB962C8B-B14F-4D97-AF65-F5344CB8AC3E}">
        <p14:creationId xmlns:p14="http://schemas.microsoft.com/office/powerpoint/2010/main" val="44475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9</a:t>
            </a:fld>
            <a:endParaRPr lang="ja-JP" altLang="en-US"/>
          </a:p>
        </p:txBody>
      </p:sp>
      <p:sp>
        <p:nvSpPr>
          <p:cNvPr id="5" name="タイトル 1"/>
          <p:cNvSpPr txBox="1">
            <a:spLocks/>
          </p:cNvSpPr>
          <p:nvPr/>
        </p:nvSpPr>
        <p:spPr bwMode="auto">
          <a:xfrm>
            <a:off x="5892800" y="0"/>
            <a:ext cx="3251201" cy="31657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18</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19</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7562" y="391696"/>
            <a:ext cx="946080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p:txBody>
      </p:sp>
      <p:sp>
        <p:nvSpPr>
          <p:cNvPr id="8" name="角丸四角形 7"/>
          <p:cNvSpPr/>
          <p:nvPr/>
        </p:nvSpPr>
        <p:spPr>
          <a:xfrm>
            <a:off x="293914" y="985924"/>
            <a:ext cx="8539150" cy="2221677"/>
          </a:xfrm>
          <a:prstGeom prst="roundRect">
            <a:avLst>
              <a:gd name="adj" fmla="val 5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産業構造の変革に伴う労働力需給の変化、人口減少下における労働力問題に対応し、わが国全体の持続的な成長を実現するには、社内外における円滑な労働移動の推進が必要</a:t>
            </a: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3" name="角丸四角形 7">
            <a:extLst>
              <a:ext uri="{FF2B5EF4-FFF2-40B4-BE49-F238E27FC236}">
                <a16:creationId xmlns:a16="http://schemas.microsoft.com/office/drawing/2014/main" id="{63D4362E-1AF1-7B89-6929-824C42177B28}"/>
              </a:ext>
            </a:extLst>
          </p:cNvPr>
          <p:cNvSpPr/>
          <p:nvPr/>
        </p:nvSpPr>
        <p:spPr>
          <a:xfrm>
            <a:off x="402959" y="1702046"/>
            <a:ext cx="4087995" cy="1305697"/>
          </a:xfrm>
          <a:prstGeom prst="roundRect">
            <a:avLst>
              <a:gd name="adj" fmla="val 5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500">
                <a:solidFill>
                  <a:schemeClr val="tx1"/>
                </a:solidFill>
                <a:latin typeface="+mn-ea"/>
              </a:rPr>
              <a:t>成長産業・分野・企業等のみならず、地方経済の主な担い手である中小企業などにおいて、人材のニーズを量・質ともに満たす労働力を確保することで、社会全体での生産性を改善・向上させることが不可欠</a:t>
            </a:r>
            <a:endParaRPr lang="en-US" altLang="ja-JP" sz="1500">
              <a:solidFill>
                <a:schemeClr val="tx1"/>
              </a:solidFill>
              <a:latin typeface="+mn-ea"/>
            </a:endParaRPr>
          </a:p>
        </p:txBody>
      </p:sp>
      <p:sp>
        <p:nvSpPr>
          <p:cNvPr id="7" name="角丸四角形 7">
            <a:extLst>
              <a:ext uri="{FF2B5EF4-FFF2-40B4-BE49-F238E27FC236}">
                <a16:creationId xmlns:a16="http://schemas.microsoft.com/office/drawing/2014/main" id="{D614E8AB-90ED-B96B-515D-E796EF51A32E}"/>
              </a:ext>
            </a:extLst>
          </p:cNvPr>
          <p:cNvSpPr/>
          <p:nvPr/>
        </p:nvSpPr>
        <p:spPr>
          <a:xfrm>
            <a:off x="262582" y="4275117"/>
            <a:ext cx="8639604" cy="2221678"/>
          </a:xfrm>
          <a:prstGeom prst="roundRect">
            <a:avLst>
              <a:gd name="adj" fmla="val 5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人材を企業の「資本」と捉え、その価値を最大限に高めていくことで、中長期的な企業価値の向上につなげていく人的資本経営観点からも、リカレント教育等の強化が重要</a:t>
            </a: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a:p>
            <a:pPr marL="285750" indent="-285750" algn="just">
              <a:buFont typeface="メイリオ" panose="020B0604030504040204" pitchFamily="50" charset="-128"/>
              <a:buChar char="○"/>
            </a:pPr>
            <a:endParaRPr lang="en-US" altLang="ja-JP" sz="1600">
              <a:solidFill>
                <a:schemeClr val="tx1"/>
              </a:solidFill>
              <a:latin typeface="+mn-ea"/>
            </a:endParaRPr>
          </a:p>
        </p:txBody>
      </p:sp>
      <p:sp>
        <p:nvSpPr>
          <p:cNvPr id="13" name="角丸四角形 7">
            <a:extLst>
              <a:ext uri="{FF2B5EF4-FFF2-40B4-BE49-F238E27FC236}">
                <a16:creationId xmlns:a16="http://schemas.microsoft.com/office/drawing/2014/main" id="{881C61F7-E59B-EA38-3EA5-698EF23016FA}"/>
              </a:ext>
            </a:extLst>
          </p:cNvPr>
          <p:cNvSpPr/>
          <p:nvPr/>
        </p:nvSpPr>
        <p:spPr>
          <a:xfrm>
            <a:off x="321914" y="5152165"/>
            <a:ext cx="2798415" cy="1211685"/>
          </a:xfrm>
          <a:prstGeom prst="roundRect">
            <a:avLst>
              <a:gd name="adj" fmla="val 5337"/>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ja-JP" altLang="en-US" sz="1600" b="1">
                <a:solidFill>
                  <a:schemeClr val="bg1"/>
                </a:solidFill>
                <a:latin typeface="+mn-ea"/>
              </a:rPr>
              <a:t>人生</a:t>
            </a:r>
            <a:r>
              <a:rPr lang="en-US" altLang="ja-JP" sz="1600" b="1">
                <a:solidFill>
                  <a:schemeClr val="bg1"/>
                </a:solidFill>
                <a:latin typeface="+mn-ea"/>
              </a:rPr>
              <a:t>100 </a:t>
            </a:r>
            <a:r>
              <a:rPr lang="ja-JP" altLang="en-US" sz="1600" b="1">
                <a:solidFill>
                  <a:schemeClr val="bg1"/>
                </a:solidFill>
                <a:latin typeface="+mn-ea"/>
              </a:rPr>
              <a:t>年時代に「働き手個人」がよりよく生きるためのもの</a:t>
            </a:r>
            <a:endParaRPr lang="en-US" altLang="ja-JP" sz="1600" b="1">
              <a:solidFill>
                <a:schemeClr val="bg1"/>
              </a:solidFill>
              <a:latin typeface="+mn-ea"/>
            </a:endParaRPr>
          </a:p>
        </p:txBody>
      </p:sp>
      <p:sp>
        <p:nvSpPr>
          <p:cNvPr id="14" name="角丸四角形 7">
            <a:extLst>
              <a:ext uri="{FF2B5EF4-FFF2-40B4-BE49-F238E27FC236}">
                <a16:creationId xmlns:a16="http://schemas.microsoft.com/office/drawing/2014/main" id="{EDC9ADD1-0076-E32C-6347-2A06445C9A05}"/>
              </a:ext>
            </a:extLst>
          </p:cNvPr>
          <p:cNvSpPr/>
          <p:nvPr/>
        </p:nvSpPr>
        <p:spPr>
          <a:xfrm>
            <a:off x="3155518" y="5149580"/>
            <a:ext cx="2798415" cy="1211685"/>
          </a:xfrm>
          <a:prstGeom prst="roundRect">
            <a:avLst>
              <a:gd name="adj" fmla="val 5337"/>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ja-JP" altLang="en-US" sz="1600" b="1">
                <a:solidFill>
                  <a:schemeClr val="bg1"/>
                </a:solidFill>
                <a:latin typeface="+mn-ea"/>
              </a:rPr>
              <a:t>主に自社の生産性の改善・向上への寄与を目的として「企業」が働き手のスキルアップを図るためのもの</a:t>
            </a:r>
            <a:endParaRPr lang="en-US" altLang="ja-JP" sz="1600" b="1">
              <a:solidFill>
                <a:schemeClr val="bg1"/>
              </a:solidFill>
              <a:latin typeface="+mn-ea"/>
            </a:endParaRPr>
          </a:p>
        </p:txBody>
      </p:sp>
      <p:sp>
        <p:nvSpPr>
          <p:cNvPr id="15" name="角丸四角形 7">
            <a:extLst>
              <a:ext uri="{FF2B5EF4-FFF2-40B4-BE49-F238E27FC236}">
                <a16:creationId xmlns:a16="http://schemas.microsoft.com/office/drawing/2014/main" id="{FBF8C37C-D114-3623-D090-4E5002DF1ABB}"/>
              </a:ext>
            </a:extLst>
          </p:cNvPr>
          <p:cNvSpPr/>
          <p:nvPr/>
        </p:nvSpPr>
        <p:spPr>
          <a:xfrm>
            <a:off x="5989122" y="5162496"/>
            <a:ext cx="2798415" cy="1211685"/>
          </a:xfrm>
          <a:prstGeom prst="roundRect">
            <a:avLst>
              <a:gd name="adj" fmla="val 5337"/>
            </a:avLst>
          </a:prstGeom>
          <a:solidFill>
            <a:srgbClr val="7030A0"/>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ja-JP" altLang="en-US" sz="1600" b="1">
                <a:solidFill>
                  <a:schemeClr val="bg1"/>
                </a:solidFill>
                <a:latin typeface="+mn-ea"/>
              </a:rPr>
              <a:t>「政府」を中心に成長産業等への労働移動を通じて日本全体の生産性を改善・向上させるために行うもの</a:t>
            </a:r>
            <a:endParaRPr lang="en-US" altLang="ja-JP" sz="1600" b="1">
              <a:solidFill>
                <a:schemeClr val="bg1"/>
              </a:solidFill>
              <a:latin typeface="+mn-ea"/>
            </a:endParaRPr>
          </a:p>
        </p:txBody>
      </p:sp>
      <p:sp>
        <p:nvSpPr>
          <p:cNvPr id="16" name="二等辺三角形 15">
            <a:extLst>
              <a:ext uri="{FF2B5EF4-FFF2-40B4-BE49-F238E27FC236}">
                <a16:creationId xmlns:a16="http://schemas.microsoft.com/office/drawing/2014/main" id="{8CDDDC47-698F-B905-3191-C5EE99996961}"/>
              </a:ext>
            </a:extLst>
          </p:cNvPr>
          <p:cNvSpPr/>
          <p:nvPr/>
        </p:nvSpPr>
        <p:spPr>
          <a:xfrm flipV="1">
            <a:off x="2162013" y="3224860"/>
            <a:ext cx="4819973" cy="1052076"/>
          </a:xfrm>
          <a:prstGeom prst="triangle">
            <a:avLst/>
          </a:prstGeom>
          <a:solidFill>
            <a:srgbClr val="F24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5849AEA-D85A-5D19-44FE-F4EF286D3B56}"/>
              </a:ext>
            </a:extLst>
          </p:cNvPr>
          <p:cNvSpPr txBox="1"/>
          <p:nvPr/>
        </p:nvSpPr>
        <p:spPr>
          <a:xfrm>
            <a:off x="2662677" y="3247256"/>
            <a:ext cx="3835400" cy="646331"/>
          </a:xfrm>
          <a:prstGeom prst="rect">
            <a:avLst/>
          </a:prstGeom>
          <a:noFill/>
        </p:spPr>
        <p:txBody>
          <a:bodyPr wrap="square" rtlCol="0">
            <a:spAutoFit/>
          </a:bodyPr>
          <a:lstStyle/>
          <a:p>
            <a:pPr algn="ctr"/>
            <a:r>
              <a:rPr kumimoji="1" lang="ja-JP" altLang="en-US">
                <a:solidFill>
                  <a:schemeClr val="bg1"/>
                </a:solidFill>
              </a:rPr>
              <a:t>「円滑な労働移動」の実現の鍵は</a:t>
            </a:r>
            <a:br>
              <a:rPr kumimoji="1" lang="en-US" altLang="ja-JP">
                <a:solidFill>
                  <a:schemeClr val="bg1"/>
                </a:solidFill>
              </a:rPr>
            </a:br>
            <a:r>
              <a:rPr kumimoji="1" lang="ja-JP" altLang="en-US">
                <a:solidFill>
                  <a:schemeClr val="bg1"/>
                </a:solidFill>
              </a:rPr>
              <a:t>リカレント教育等</a:t>
            </a:r>
          </a:p>
        </p:txBody>
      </p:sp>
      <p:sp>
        <p:nvSpPr>
          <p:cNvPr id="18" name="角丸四角形 7">
            <a:extLst>
              <a:ext uri="{FF2B5EF4-FFF2-40B4-BE49-F238E27FC236}">
                <a16:creationId xmlns:a16="http://schemas.microsoft.com/office/drawing/2014/main" id="{978CBF5F-8601-A71A-BD50-4A4B4EAAD3E0}"/>
              </a:ext>
            </a:extLst>
          </p:cNvPr>
          <p:cNvSpPr/>
          <p:nvPr/>
        </p:nvSpPr>
        <p:spPr>
          <a:xfrm>
            <a:off x="4646656" y="1714964"/>
            <a:ext cx="4087995" cy="1305697"/>
          </a:xfrm>
          <a:prstGeom prst="roundRect">
            <a:avLst>
              <a:gd name="adj" fmla="val 53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500">
                <a:solidFill>
                  <a:schemeClr val="tx1"/>
                </a:solidFill>
                <a:latin typeface="+mn-ea"/>
              </a:rPr>
              <a:t>働き手・企業・政府それぞれが、転職や退職など労働移動に対する意識改革に取り組むとともに、硬直的とされるわが国の労働市場を円滑な労働移動に適したものへと創り上げていくことが必要</a:t>
            </a:r>
            <a:endParaRPr lang="en-US" altLang="ja-JP" sz="1500">
              <a:solidFill>
                <a:schemeClr val="tx1"/>
              </a:solidFill>
              <a:latin typeface="+mn-ea"/>
            </a:endParaRPr>
          </a:p>
        </p:txBody>
      </p:sp>
    </p:spTree>
    <p:extLst>
      <p:ext uri="{BB962C8B-B14F-4D97-AF65-F5344CB8AC3E}">
        <p14:creationId xmlns:p14="http://schemas.microsoft.com/office/powerpoint/2010/main" val="297702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10</a:t>
            </a:fld>
            <a:endParaRPr lang="ja-JP" altLang="en-US"/>
          </a:p>
        </p:txBody>
      </p:sp>
      <p:sp>
        <p:nvSpPr>
          <p:cNvPr id="5" name="タイトル 1"/>
          <p:cNvSpPr txBox="1">
            <a:spLocks/>
          </p:cNvSpPr>
          <p:nvPr/>
        </p:nvSpPr>
        <p:spPr bwMode="auto">
          <a:xfrm>
            <a:off x="5892800" y="0"/>
            <a:ext cx="3251201" cy="31657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20</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7562" y="391696"/>
            <a:ext cx="946080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（１）働き手の取組み</a:t>
            </a:r>
            <a:endParaRPr kumimoji="1" lang="ja-JP" altLang="en-US" sz="2000" b="1">
              <a:solidFill>
                <a:schemeClr val="tx1"/>
              </a:solidFill>
              <a:latin typeface="+mj-ea"/>
              <a:ea typeface="+mj-ea"/>
            </a:endParaRPr>
          </a:p>
        </p:txBody>
      </p:sp>
      <p:sp>
        <p:nvSpPr>
          <p:cNvPr id="8" name="角丸四角形 7"/>
          <p:cNvSpPr/>
          <p:nvPr/>
        </p:nvSpPr>
        <p:spPr>
          <a:xfrm>
            <a:off x="293914" y="985925"/>
            <a:ext cx="8539150" cy="2177474"/>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働き手は、長期にわたって能力を向上・発揮し、グローバルに活躍できる「強い個人」を目指して、適性・能力・スキルに基づいて主体的にキャリア形成に努めることが必要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働き手自らが「キャリアのオーナー」との認識を持った上で、コンサルタントや上司等との面談など企業による支援策も活用しながら、主体的にキャリアプランを設計することが望まれる</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働き手には、企業の人材育成施策の活用とともに、リカレント教育等に取り組み、自らが望むキャリア形成の実現に必要なスキルアップ・能力開発に自発的に励むことを期待。「仕事と学びの好循環」を意識した上で、社内異動や転職などを検討することも一案</a:t>
            </a:r>
            <a:endParaRPr lang="en-US" altLang="ja-JP" sz="1600">
              <a:solidFill>
                <a:schemeClr val="tx1"/>
              </a:solidFill>
              <a:latin typeface="+mn-ea"/>
            </a:endParaRPr>
          </a:p>
        </p:txBody>
      </p:sp>
      <p:sp>
        <p:nvSpPr>
          <p:cNvPr id="10" name="正方形/長方形 9"/>
          <p:cNvSpPr/>
          <p:nvPr/>
        </p:nvSpPr>
        <p:spPr bwMode="auto">
          <a:xfrm>
            <a:off x="252198" y="6534188"/>
            <a:ext cx="8639604"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出典：パーソル総合研究所「働く</a:t>
            </a:r>
            <a:r>
              <a:rPr kumimoji="0" lang="en-US" altLang="ja-JP" sz="1000" kern="0">
                <a:solidFill>
                  <a:srgbClr val="000000"/>
                </a:solidFill>
                <a:latin typeface="+mn-ea"/>
              </a:rPr>
              <a:t>10,000</a:t>
            </a:r>
            <a:r>
              <a:rPr kumimoji="0" lang="ja-JP" altLang="en-US" sz="1000" kern="0">
                <a:solidFill>
                  <a:srgbClr val="000000"/>
                </a:solidFill>
                <a:latin typeface="+mn-ea"/>
              </a:rPr>
              <a:t>人の就業・成長定点調査」（</a:t>
            </a:r>
            <a:r>
              <a:rPr kumimoji="0" lang="en-US" altLang="ja-JP" sz="1000" kern="0">
                <a:solidFill>
                  <a:srgbClr val="000000"/>
                </a:solidFill>
                <a:latin typeface="+mn-ea"/>
              </a:rPr>
              <a:t>2022</a:t>
            </a:r>
            <a:r>
              <a:rPr kumimoji="0" lang="ja-JP" altLang="en-US" sz="1000" kern="0">
                <a:solidFill>
                  <a:srgbClr val="000000"/>
                </a:solidFill>
                <a:latin typeface="+mn-ea"/>
              </a:rPr>
              <a:t>年８月）</a:t>
            </a:r>
          </a:p>
        </p:txBody>
      </p:sp>
      <p:sp>
        <p:nvSpPr>
          <p:cNvPr id="9" name="テキスト ボックス 35"/>
          <p:cNvSpPr txBox="1">
            <a:spLocks noChangeArrowheads="1"/>
          </p:cNvSpPr>
          <p:nvPr/>
        </p:nvSpPr>
        <p:spPr bwMode="auto">
          <a:xfrm>
            <a:off x="215037" y="3247212"/>
            <a:ext cx="7312434" cy="307777"/>
          </a:xfrm>
          <a:prstGeom prst="rect">
            <a:avLst/>
          </a:prstGeom>
          <a:noFill/>
          <a:ln w="9525">
            <a:noFill/>
            <a:miter lim="800000"/>
            <a:headEnd/>
            <a:tailEnd/>
          </a:ln>
        </p:spPr>
        <p:txBody>
          <a:bodyPr wrap="square">
            <a:spAutoFit/>
          </a:bodyPr>
          <a:lstStyle/>
          <a:p>
            <a:r>
              <a:rPr lang="ja-JP" altLang="en-US" sz="1400">
                <a:latin typeface="+mn-ea"/>
              </a:rPr>
              <a:t>■全国男女</a:t>
            </a:r>
            <a:r>
              <a:rPr lang="en-US" altLang="ja-JP" sz="1400">
                <a:latin typeface="+mn-ea"/>
              </a:rPr>
              <a:t>15-69</a:t>
            </a:r>
            <a:r>
              <a:rPr lang="ja-JP" altLang="en-US" sz="1400">
                <a:latin typeface="+mn-ea"/>
              </a:rPr>
              <a:t>歳の正社員における学習実施率</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11" name="図 10">
            <a:extLst>
              <a:ext uri="{FF2B5EF4-FFF2-40B4-BE49-F238E27FC236}">
                <a16:creationId xmlns:a16="http://schemas.microsoft.com/office/drawing/2014/main" id="{DD92F604-BF48-0260-B06C-D35DEE447BF3}"/>
              </a:ext>
            </a:extLst>
          </p:cNvPr>
          <p:cNvPicPr>
            <a:picLocks noChangeAspect="1"/>
          </p:cNvPicPr>
          <p:nvPr/>
        </p:nvPicPr>
        <p:blipFill>
          <a:blip r:embed="rId4"/>
          <a:stretch>
            <a:fillRect/>
          </a:stretch>
        </p:blipFill>
        <p:spPr>
          <a:xfrm>
            <a:off x="1876567" y="3389577"/>
            <a:ext cx="5173390" cy="3222794"/>
          </a:xfrm>
          <a:prstGeom prst="rect">
            <a:avLst/>
          </a:prstGeom>
        </p:spPr>
      </p:pic>
    </p:spTree>
    <p:extLst>
      <p:ext uri="{BB962C8B-B14F-4D97-AF65-F5344CB8AC3E}">
        <p14:creationId xmlns:p14="http://schemas.microsoft.com/office/powerpoint/2010/main" val="134090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11</a:t>
            </a:fld>
            <a:endParaRPr lang="ja-JP" altLang="en-US"/>
          </a:p>
        </p:txBody>
      </p:sp>
      <p:sp>
        <p:nvSpPr>
          <p:cNvPr id="5" name="タイトル 1"/>
          <p:cNvSpPr txBox="1">
            <a:spLocks/>
          </p:cNvSpPr>
          <p:nvPr/>
        </p:nvSpPr>
        <p:spPr bwMode="auto">
          <a:xfrm>
            <a:off x="5657850" y="109717"/>
            <a:ext cx="3486151" cy="206858"/>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21</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24</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手引き</a:t>
            </a:r>
            <a:r>
              <a:rPr kumimoji="1" lang="en-US" altLang="ja-JP" sz="1100" b="0" i="0" u="none" strike="noStrike" kern="0" cap="none" spc="0" normalizeH="0" baseline="0" noProof="0">
                <a:ln>
                  <a:noFill/>
                </a:ln>
                <a:effectLst/>
                <a:uLnTx/>
                <a:uFillTx/>
                <a:latin typeface="+mn-ea"/>
                <a:cs typeface="+mj-cs"/>
              </a:rPr>
              <a:t>48</a:t>
            </a:r>
            <a:r>
              <a:rPr lang="ja-JP" altLang="en-US" sz="1100" kern="0">
                <a:latin typeface="+mn-ea"/>
                <a:cs typeface="+mj-cs"/>
              </a:rPr>
              <a:t>、</a:t>
            </a:r>
            <a:r>
              <a:rPr kumimoji="1" lang="en-US" altLang="ja-JP" sz="1100" b="0" i="0" u="none" strike="noStrike" kern="0" cap="none" spc="0" normalizeH="0" baseline="0" noProof="0">
                <a:ln>
                  <a:noFill/>
                </a:ln>
                <a:effectLst/>
                <a:uLnTx/>
                <a:uFillTx/>
                <a:latin typeface="+mn-ea"/>
                <a:cs typeface="+mj-cs"/>
              </a:rPr>
              <a:t>57</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58</a:t>
            </a:r>
            <a:r>
              <a:rPr kumimoji="1" lang="ja-JP" altLang="en-US" sz="1100" b="0" i="0" u="none" strike="noStrike" kern="0" cap="none" spc="0" normalizeH="0" baseline="0" noProof="0">
                <a:ln>
                  <a:noFill/>
                </a:ln>
                <a:effectLst/>
                <a:uLnTx/>
                <a:uFillTx/>
                <a:latin typeface="+mn-ea"/>
                <a:cs typeface="+mj-cs"/>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07920"/>
            <a:ext cx="863504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（２）企業の取組み　①採用時（ａ）採用方法の多様化</a:t>
            </a:r>
            <a:endParaRPr kumimoji="1" lang="ja-JP" altLang="en-US" sz="2000" b="1">
              <a:solidFill>
                <a:schemeClr val="tx1"/>
              </a:solidFill>
              <a:latin typeface="+mj-ea"/>
              <a:ea typeface="+mj-ea"/>
            </a:endParaRPr>
          </a:p>
        </p:txBody>
      </p:sp>
      <p:sp>
        <p:nvSpPr>
          <p:cNvPr id="8" name="角丸四角形 7"/>
          <p:cNvSpPr/>
          <p:nvPr/>
        </p:nvSpPr>
        <p:spPr>
          <a:xfrm>
            <a:off x="293915" y="994665"/>
            <a:ext cx="8539150" cy="159059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企業が多様な人材を採用するためには、採用方法を多様化することが有益</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新卒採用では、一括採用に加えて、職種別・コース別採用や通年採用、ジョブ型採用、地域別採用、リファラル採用など、様々な選択肢の中から自社に適した採用方法を実施・拡充することが望まれる</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人材の「量」</a:t>
            </a:r>
            <a:r>
              <a:rPr lang="ja-JP" altLang="en-US" sz="1600">
                <a:solidFill>
                  <a:schemeClr val="tx1"/>
                </a:solidFill>
                <a:latin typeface="+mn-ea"/>
              </a:rPr>
              <a:t>「質」</a:t>
            </a:r>
            <a:r>
              <a:rPr kumimoji="1" lang="ja-JP" altLang="en-US" sz="1600">
                <a:solidFill>
                  <a:schemeClr val="tx1"/>
                </a:solidFill>
                <a:latin typeface="+mn-ea"/>
              </a:rPr>
              <a:t>の不足感に対応すべく、経験者採用のさらなる活用を図っていくことは有効な対応策</a:t>
            </a:r>
          </a:p>
        </p:txBody>
      </p:sp>
      <p:sp>
        <p:nvSpPr>
          <p:cNvPr id="10" name="正方形/長方形 9"/>
          <p:cNvSpPr/>
          <p:nvPr/>
        </p:nvSpPr>
        <p:spPr bwMode="auto">
          <a:xfrm>
            <a:off x="186550" y="6081052"/>
            <a:ext cx="4259279" cy="707886"/>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r>
              <a:rPr lang="ja-JP" altLang="en-US" sz="1000">
                <a:solidFill>
                  <a:schemeClr val="tx1"/>
                </a:solidFill>
                <a:latin typeface="+mn-ea"/>
              </a:rPr>
              <a:t>注１：</a:t>
            </a:r>
            <a:r>
              <a:rPr lang="en-US" altLang="ja-JP" sz="1000">
                <a:solidFill>
                  <a:schemeClr val="tx1"/>
                </a:solidFill>
                <a:latin typeface="+mn-ea"/>
              </a:rPr>
              <a:t>2019</a:t>
            </a:r>
            <a:r>
              <a:rPr lang="ja-JP" altLang="en-US" sz="1000">
                <a:solidFill>
                  <a:schemeClr val="tx1"/>
                </a:solidFill>
                <a:latin typeface="+mn-ea"/>
              </a:rPr>
              <a:t>年卒から</a:t>
            </a:r>
            <a:r>
              <a:rPr lang="en-US" altLang="ja-JP" sz="1000">
                <a:solidFill>
                  <a:schemeClr val="tx1"/>
                </a:solidFill>
                <a:latin typeface="+mn-ea"/>
              </a:rPr>
              <a:t>2023</a:t>
            </a:r>
            <a:r>
              <a:rPr lang="ja-JP" altLang="en-US" sz="1000">
                <a:solidFill>
                  <a:schemeClr val="tx1"/>
                </a:solidFill>
                <a:latin typeface="+mn-ea"/>
              </a:rPr>
              <a:t>年卒の数値は実績、</a:t>
            </a:r>
            <a:r>
              <a:rPr lang="en-US" altLang="ja-JP" sz="1000">
                <a:solidFill>
                  <a:schemeClr val="tx1"/>
                </a:solidFill>
                <a:latin typeface="+mn-ea"/>
              </a:rPr>
              <a:t>2024</a:t>
            </a:r>
            <a:r>
              <a:rPr lang="ja-JP" altLang="en-US" sz="1000">
                <a:solidFill>
                  <a:schemeClr val="tx1"/>
                </a:solidFill>
                <a:latin typeface="+mn-ea"/>
              </a:rPr>
              <a:t>年卒の数値は見通し</a:t>
            </a:r>
            <a:endParaRPr lang="en-US" altLang="ja-JP" sz="1000">
              <a:solidFill>
                <a:schemeClr val="tx1"/>
              </a:solidFill>
              <a:latin typeface="+mn-ea"/>
            </a:endParaRPr>
          </a:p>
          <a:p>
            <a:r>
              <a:rPr lang="ja-JP" altLang="en-US" sz="1000">
                <a:solidFill>
                  <a:schemeClr val="tx1"/>
                </a:solidFill>
                <a:latin typeface="+mn-ea"/>
              </a:rPr>
              <a:t>注２：職務限定型（ジョブ型）採用は</a:t>
            </a:r>
            <a:r>
              <a:rPr lang="en-US" altLang="ja-JP" sz="1000">
                <a:solidFill>
                  <a:schemeClr val="tx1"/>
                </a:solidFill>
                <a:latin typeface="+mn-ea"/>
              </a:rPr>
              <a:t>2021</a:t>
            </a:r>
            <a:r>
              <a:rPr lang="ja-JP" altLang="en-US" sz="1000">
                <a:solidFill>
                  <a:schemeClr val="tx1"/>
                </a:solidFill>
                <a:latin typeface="+mn-ea"/>
              </a:rPr>
              <a:t>年卒から調査項目に追加</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：リクルート就職みらい研究所「就職白書」（</a:t>
            </a:r>
            <a:r>
              <a:rPr kumimoji="0" lang="en-US" altLang="ja-JP" sz="1000" kern="0">
                <a:solidFill>
                  <a:srgbClr val="000000"/>
                </a:solidFill>
                <a:latin typeface="+mn-ea"/>
                <a:sym typeface="Wingdings" panose="05000000000000000000" pitchFamily="2" charset="2"/>
              </a:rPr>
              <a:t>2019</a:t>
            </a:r>
            <a:r>
              <a:rPr kumimoji="0" lang="ja-JP" altLang="en-US" sz="1000" kern="0">
                <a:solidFill>
                  <a:srgbClr val="000000"/>
                </a:solidFill>
                <a:latin typeface="+mn-ea"/>
                <a:sym typeface="Wingdings" panose="05000000000000000000" pitchFamily="2" charset="2"/>
              </a:rPr>
              <a:t>～</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a:t>
            </a:r>
            <a:endParaRPr kumimoji="0" lang="en-US" altLang="ja-JP" sz="1000" kern="0">
              <a:solidFill>
                <a:srgbClr val="000000"/>
              </a:solidFill>
              <a:latin typeface="+mn-ea"/>
              <a:sym typeface="Wingdings" panose="05000000000000000000" pitchFamily="2" charset="2"/>
            </a:endParaRPr>
          </a:p>
          <a:p>
            <a:pPr fontAlgn="base">
              <a:spcBef>
                <a:spcPct val="0"/>
              </a:spcBef>
              <a:spcAft>
                <a:spcPct val="0"/>
              </a:spcAft>
              <a:defRPr/>
            </a:pPr>
            <a:r>
              <a:rPr kumimoji="0" lang="ja-JP" altLang="en-US" sz="1000" kern="0">
                <a:solidFill>
                  <a:srgbClr val="000000"/>
                </a:solidFill>
                <a:latin typeface="+mn-ea"/>
                <a:sym typeface="Wingdings" panose="05000000000000000000" pitchFamily="2" charset="2"/>
              </a:rPr>
              <a:t>　　　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297085" y="2714870"/>
            <a:ext cx="2595283" cy="307777"/>
          </a:xfrm>
          <a:prstGeom prst="rect">
            <a:avLst/>
          </a:prstGeom>
          <a:noFill/>
          <a:ln w="9525">
            <a:noFill/>
            <a:miter lim="800000"/>
            <a:headEnd/>
            <a:tailEnd/>
          </a:ln>
        </p:spPr>
        <p:txBody>
          <a:bodyPr wrap="square">
            <a:spAutoFit/>
          </a:bodyPr>
          <a:lstStyle/>
          <a:p>
            <a:r>
              <a:rPr lang="ja-JP" altLang="en-US" sz="1400">
                <a:latin typeface="+mn-ea"/>
              </a:rPr>
              <a:t>■新卒採用の方法の実施割合</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16" name="テキスト ボックス 35">
            <a:extLst>
              <a:ext uri="{FF2B5EF4-FFF2-40B4-BE49-F238E27FC236}">
                <a16:creationId xmlns:a16="http://schemas.microsoft.com/office/drawing/2014/main" id="{8F66C8F8-A09A-B99C-E7D1-F921790C6460}"/>
              </a:ext>
            </a:extLst>
          </p:cNvPr>
          <p:cNvSpPr txBox="1">
            <a:spLocks noChangeArrowheads="1"/>
          </p:cNvSpPr>
          <p:nvPr/>
        </p:nvSpPr>
        <p:spPr bwMode="auto">
          <a:xfrm>
            <a:off x="4784904" y="2724596"/>
            <a:ext cx="4359095" cy="307777"/>
          </a:xfrm>
          <a:prstGeom prst="rect">
            <a:avLst/>
          </a:prstGeom>
          <a:noFill/>
          <a:ln w="9525">
            <a:noFill/>
            <a:miter lim="800000"/>
            <a:headEnd/>
            <a:tailEnd/>
          </a:ln>
        </p:spPr>
        <p:txBody>
          <a:bodyPr wrap="square">
            <a:spAutoFit/>
          </a:bodyPr>
          <a:lstStyle/>
          <a:p>
            <a:r>
              <a:rPr lang="ja-JP" altLang="en-US" sz="1400">
                <a:latin typeface="+mn-ea"/>
              </a:rPr>
              <a:t>■人材の不足感とその種類（「質」と「量」）</a:t>
            </a:r>
          </a:p>
        </p:txBody>
      </p:sp>
      <p:sp>
        <p:nvSpPr>
          <p:cNvPr id="17" name="正方形/長方形 16">
            <a:extLst>
              <a:ext uri="{FF2B5EF4-FFF2-40B4-BE49-F238E27FC236}">
                <a16:creationId xmlns:a16="http://schemas.microsoft.com/office/drawing/2014/main" id="{D2D21483-472C-AA7F-CA1E-10A218DE84BE}"/>
              </a:ext>
            </a:extLst>
          </p:cNvPr>
          <p:cNvSpPr/>
          <p:nvPr/>
        </p:nvSpPr>
        <p:spPr bwMode="auto">
          <a:xfrm>
            <a:off x="4424380" y="6087259"/>
            <a:ext cx="4683895" cy="707886"/>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r>
              <a:rPr lang="ja-JP" altLang="en-US" sz="1000">
                <a:solidFill>
                  <a:schemeClr val="tx1"/>
                </a:solidFill>
                <a:latin typeface="+mn-ea"/>
              </a:rPr>
              <a:t>　注：正社員の過不足感について「不足していると感じている」と回答した</a:t>
            </a:r>
            <a:endParaRPr lang="en-US" altLang="ja-JP" sz="1000">
              <a:solidFill>
                <a:schemeClr val="tx1"/>
              </a:solidFill>
              <a:latin typeface="+mn-ea"/>
            </a:endParaRPr>
          </a:p>
          <a:p>
            <a:r>
              <a:rPr lang="ja-JP" altLang="en-US" sz="1000">
                <a:latin typeface="+mn-ea"/>
              </a:rPr>
              <a:t>　　　</a:t>
            </a:r>
            <a:r>
              <a:rPr lang="ja-JP" altLang="en-US" sz="1000">
                <a:solidFill>
                  <a:schemeClr val="tx1"/>
                </a:solidFill>
                <a:latin typeface="+mn-ea"/>
              </a:rPr>
              <a:t>企業における割合</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：マイナビ「中途採用状況調査</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年版（</a:t>
            </a:r>
            <a:r>
              <a:rPr kumimoji="0" lang="en-US" altLang="ja-JP" sz="1000" kern="0">
                <a:solidFill>
                  <a:srgbClr val="000000"/>
                </a:solidFill>
                <a:latin typeface="+mn-ea"/>
                <a:sym typeface="Wingdings" panose="05000000000000000000" pitchFamily="2" charset="2"/>
              </a:rPr>
              <a:t>2022</a:t>
            </a:r>
            <a:r>
              <a:rPr kumimoji="0" lang="ja-JP" altLang="en-US" sz="1000" kern="0">
                <a:solidFill>
                  <a:srgbClr val="000000"/>
                </a:solidFill>
                <a:latin typeface="+mn-ea"/>
                <a:sym typeface="Wingdings" panose="05000000000000000000" pitchFamily="2" charset="2"/>
              </a:rPr>
              <a:t>年実績）」（</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a:t>
            </a:r>
            <a:r>
              <a:rPr kumimoji="0" lang="en-US" altLang="ja-JP" sz="1000" kern="0">
                <a:solidFill>
                  <a:srgbClr val="000000"/>
                </a:solidFill>
                <a:latin typeface="+mn-ea"/>
                <a:sym typeface="Wingdings" panose="05000000000000000000" pitchFamily="2" charset="2"/>
              </a:rPr>
              <a:t>3</a:t>
            </a:r>
            <a:r>
              <a:rPr kumimoji="0" lang="ja-JP" altLang="en-US" sz="1000" kern="0">
                <a:solidFill>
                  <a:srgbClr val="000000"/>
                </a:solidFill>
                <a:latin typeface="+mn-ea"/>
                <a:sym typeface="Wingdings" panose="05000000000000000000" pitchFamily="2" charset="2"/>
              </a:rPr>
              <a:t>月）</a:t>
            </a:r>
            <a:endParaRPr kumimoji="0" lang="en-US" altLang="ja-JP" sz="1000" kern="0">
              <a:solidFill>
                <a:srgbClr val="000000"/>
              </a:solidFill>
              <a:latin typeface="+mn-ea"/>
              <a:sym typeface="Wingdings" panose="05000000000000000000" pitchFamily="2" charset="2"/>
            </a:endParaRPr>
          </a:p>
          <a:p>
            <a:pPr fontAlgn="base">
              <a:spcBef>
                <a:spcPct val="0"/>
              </a:spcBef>
              <a:spcAft>
                <a:spcPct val="0"/>
              </a:spcAft>
              <a:defRPr/>
            </a:pPr>
            <a:r>
              <a:rPr kumimoji="0" lang="ja-JP" altLang="en-US" sz="1000" kern="0">
                <a:solidFill>
                  <a:srgbClr val="000000"/>
                </a:solidFill>
                <a:latin typeface="+mn-ea"/>
                <a:sym typeface="Wingdings" panose="05000000000000000000" pitchFamily="2" charset="2"/>
              </a:rPr>
              <a:t>　　　をもとに経団連事務局にて作成</a:t>
            </a:r>
            <a:endParaRPr kumimoji="0" lang="ja-JP" altLang="en-US" sz="1000" kern="0">
              <a:solidFill>
                <a:srgbClr val="000000"/>
              </a:solidFill>
              <a:latin typeface="+mn-ea"/>
            </a:endParaRPr>
          </a:p>
        </p:txBody>
      </p:sp>
      <p:pic>
        <p:nvPicPr>
          <p:cNvPr id="3" name="図 2">
            <a:extLst>
              <a:ext uri="{FF2B5EF4-FFF2-40B4-BE49-F238E27FC236}">
                <a16:creationId xmlns:a16="http://schemas.microsoft.com/office/drawing/2014/main" id="{0DF2B0F5-98C0-C61D-1F1A-8C1D1504FC52}"/>
              </a:ext>
            </a:extLst>
          </p:cNvPr>
          <p:cNvPicPr>
            <a:picLocks noChangeAspect="1"/>
          </p:cNvPicPr>
          <p:nvPr/>
        </p:nvPicPr>
        <p:blipFill>
          <a:blip r:embed="rId4"/>
          <a:stretch>
            <a:fillRect/>
          </a:stretch>
        </p:blipFill>
        <p:spPr>
          <a:xfrm>
            <a:off x="-17630" y="2975846"/>
            <a:ext cx="4436825" cy="3102458"/>
          </a:xfrm>
          <a:prstGeom prst="rect">
            <a:avLst/>
          </a:prstGeom>
        </p:spPr>
      </p:pic>
      <p:pic>
        <p:nvPicPr>
          <p:cNvPr id="7" name="図 6">
            <a:extLst>
              <a:ext uri="{FF2B5EF4-FFF2-40B4-BE49-F238E27FC236}">
                <a16:creationId xmlns:a16="http://schemas.microsoft.com/office/drawing/2014/main" id="{5218CF4D-C258-43E1-D842-31931C64C643}"/>
              </a:ext>
            </a:extLst>
          </p:cNvPr>
          <p:cNvPicPr>
            <a:picLocks noChangeAspect="1"/>
          </p:cNvPicPr>
          <p:nvPr/>
        </p:nvPicPr>
        <p:blipFill>
          <a:blip r:embed="rId5"/>
          <a:stretch>
            <a:fillRect/>
          </a:stretch>
        </p:blipFill>
        <p:spPr>
          <a:xfrm>
            <a:off x="4210831" y="2960163"/>
            <a:ext cx="5039701" cy="2738593"/>
          </a:xfrm>
          <a:prstGeom prst="rect">
            <a:avLst/>
          </a:prstGeom>
        </p:spPr>
      </p:pic>
    </p:spTree>
    <p:extLst>
      <p:ext uri="{BB962C8B-B14F-4D97-AF65-F5344CB8AC3E}">
        <p14:creationId xmlns:p14="http://schemas.microsoft.com/office/powerpoint/2010/main" val="35535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12</a:t>
            </a:fld>
            <a:endParaRPr lang="ja-JP" altLang="en-US"/>
          </a:p>
        </p:txBody>
      </p:sp>
      <p:sp>
        <p:nvSpPr>
          <p:cNvPr id="5" name="タイトル 1"/>
          <p:cNvSpPr txBox="1">
            <a:spLocks/>
          </p:cNvSpPr>
          <p:nvPr/>
        </p:nvSpPr>
        <p:spPr bwMode="auto">
          <a:xfrm>
            <a:off x="6248401" y="27998"/>
            <a:ext cx="2895600" cy="2885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24</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25</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07920"/>
            <a:ext cx="863504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（２）企業の取組み　①採用時（</a:t>
            </a:r>
            <a:r>
              <a:rPr lang="en-US" altLang="ja-JP" sz="2000" b="1">
                <a:solidFill>
                  <a:schemeClr val="tx1"/>
                </a:solidFill>
                <a:latin typeface="+mj-ea"/>
                <a:ea typeface="+mj-ea"/>
              </a:rPr>
              <a:t>b</a:t>
            </a:r>
            <a:r>
              <a:rPr lang="ja-JP" altLang="en-US" sz="2000" b="1">
                <a:solidFill>
                  <a:schemeClr val="tx1"/>
                </a:solidFill>
                <a:latin typeface="+mj-ea"/>
                <a:ea typeface="+mj-ea"/>
              </a:rPr>
              <a:t>）就職・採用活動日程ルール</a:t>
            </a:r>
            <a:endParaRPr kumimoji="1" lang="ja-JP" altLang="en-US" sz="2000" b="1">
              <a:solidFill>
                <a:schemeClr val="tx1"/>
              </a:solidFill>
              <a:latin typeface="+mj-ea"/>
              <a:ea typeface="+mj-ea"/>
            </a:endParaRPr>
          </a:p>
        </p:txBody>
      </p:sp>
      <p:sp>
        <p:nvSpPr>
          <p:cNvPr id="8" name="角丸四角形 7"/>
          <p:cNvSpPr/>
          <p:nvPr/>
        </p:nvSpPr>
        <p:spPr>
          <a:xfrm>
            <a:off x="215037" y="1049875"/>
            <a:ext cx="8539150" cy="2077123"/>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en-US" altLang="ja-JP" sz="1600">
                <a:solidFill>
                  <a:schemeClr val="tx1"/>
                </a:solidFill>
                <a:latin typeface="+mn-ea"/>
              </a:rPr>
              <a:t>2018</a:t>
            </a:r>
            <a:r>
              <a:rPr lang="ja-JP" altLang="en-US" sz="1600">
                <a:solidFill>
                  <a:schemeClr val="tx1"/>
                </a:solidFill>
                <a:latin typeface="+mn-ea"/>
              </a:rPr>
              <a:t>年以降、政府は毎年、就職・採用活動日程ルール（広報活動：３月１日以降、選考活動：６月１日以降、正式な内定日：</a:t>
            </a:r>
            <a:r>
              <a:rPr lang="en-US" altLang="ja-JP" sz="1600">
                <a:solidFill>
                  <a:schemeClr val="tx1"/>
                </a:solidFill>
                <a:latin typeface="+mn-ea"/>
              </a:rPr>
              <a:t>10</a:t>
            </a:r>
            <a:r>
              <a:rPr lang="ja-JP" altLang="en-US" sz="1600">
                <a:solidFill>
                  <a:schemeClr val="tx1"/>
                </a:solidFill>
                <a:latin typeface="+mn-ea"/>
              </a:rPr>
              <a:t>月１日以降）の遵守を企業に要請</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日程ルールは就職・採用活動の時期に関して一定の目安にはなっているものの、就職・採用活動の早期化や採用方法の多様化などによって形骸化が指摘</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学生の学修時間の確保と企業の採用活動にかかる公正性の観点から、日程ルールの見直しを検討することが必要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中期的には、学生の様々なニーズや企業における採用方法の多様化等の取組みを踏まえ、日程ルールについて、その是非も含めた抜本的な検討が求められている</a:t>
            </a:r>
          </a:p>
        </p:txBody>
      </p:sp>
      <p:sp>
        <p:nvSpPr>
          <p:cNvPr id="10" name="正方形/長方形 9"/>
          <p:cNvSpPr/>
          <p:nvPr/>
        </p:nvSpPr>
        <p:spPr bwMode="auto">
          <a:xfrm>
            <a:off x="592949" y="6583781"/>
            <a:ext cx="8366323"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0363" indent="-360363"/>
            <a:r>
              <a:rPr lang="ja-JP" altLang="en-US" sz="1000">
                <a:solidFill>
                  <a:schemeClr val="tx1"/>
                </a:solidFill>
                <a:latin typeface="+mn-ea"/>
              </a:rPr>
              <a:t>出典：リクルート就職みらい研究所「就職プロセス調査（</a:t>
            </a:r>
            <a:r>
              <a:rPr lang="en-US" altLang="ja-JP" sz="1000">
                <a:solidFill>
                  <a:schemeClr val="tx1"/>
                </a:solidFill>
                <a:latin typeface="+mn-ea"/>
              </a:rPr>
              <a:t>2024</a:t>
            </a:r>
            <a:r>
              <a:rPr lang="ja-JP" altLang="en-US" sz="1000">
                <a:solidFill>
                  <a:schemeClr val="tx1"/>
                </a:solidFill>
                <a:latin typeface="+mn-ea"/>
              </a:rPr>
              <a:t>年卒）「</a:t>
            </a:r>
            <a:r>
              <a:rPr lang="en-US" altLang="ja-JP" sz="1000">
                <a:solidFill>
                  <a:schemeClr val="tx1"/>
                </a:solidFill>
                <a:latin typeface="+mn-ea"/>
              </a:rPr>
              <a:t>2023</a:t>
            </a:r>
            <a:r>
              <a:rPr lang="ja-JP" altLang="en-US" sz="1000">
                <a:solidFill>
                  <a:schemeClr val="tx1"/>
                </a:solidFill>
                <a:latin typeface="+mn-ea"/>
              </a:rPr>
              <a:t>年</a:t>
            </a:r>
            <a:r>
              <a:rPr lang="en-US" altLang="ja-JP" sz="1000">
                <a:solidFill>
                  <a:schemeClr val="tx1"/>
                </a:solidFill>
                <a:latin typeface="+mn-ea"/>
              </a:rPr>
              <a:t>10</a:t>
            </a:r>
            <a:r>
              <a:rPr lang="ja-JP" altLang="en-US" sz="1000">
                <a:solidFill>
                  <a:schemeClr val="tx1"/>
                </a:solidFill>
                <a:latin typeface="+mn-ea"/>
              </a:rPr>
              <a:t>月</a:t>
            </a:r>
            <a:r>
              <a:rPr lang="en-US" altLang="ja-JP" sz="1000">
                <a:solidFill>
                  <a:schemeClr val="tx1"/>
                </a:solidFill>
                <a:latin typeface="+mn-ea"/>
              </a:rPr>
              <a:t>1</a:t>
            </a:r>
            <a:r>
              <a:rPr lang="ja-JP" altLang="en-US" sz="1000">
                <a:solidFill>
                  <a:schemeClr val="tx1"/>
                </a:solidFill>
                <a:latin typeface="+mn-ea"/>
              </a:rPr>
              <a:t>日時点内定状況」」をもとに経団連事務局にて作成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463766" y="3127621"/>
            <a:ext cx="2595283" cy="307777"/>
          </a:xfrm>
          <a:prstGeom prst="rect">
            <a:avLst/>
          </a:prstGeom>
          <a:noFill/>
          <a:ln w="9525">
            <a:noFill/>
            <a:miter lim="800000"/>
            <a:headEnd/>
            <a:tailEnd/>
          </a:ln>
        </p:spPr>
        <p:txBody>
          <a:bodyPr wrap="square">
            <a:spAutoFit/>
          </a:bodyPr>
          <a:lstStyle/>
          <a:p>
            <a:r>
              <a:rPr lang="ja-JP" altLang="en-US" sz="1400">
                <a:latin typeface="+mn-ea"/>
              </a:rPr>
              <a:t>■大学生の就職内定率の推移</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18" name="図 17">
            <a:extLst>
              <a:ext uri="{FF2B5EF4-FFF2-40B4-BE49-F238E27FC236}">
                <a16:creationId xmlns:a16="http://schemas.microsoft.com/office/drawing/2014/main" id="{A1435CEC-7835-A22B-4C8E-0028ED1294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902" y="3464958"/>
            <a:ext cx="5815318" cy="3056050"/>
          </a:xfrm>
          <a:prstGeom prst="rect">
            <a:avLst/>
          </a:prstGeom>
          <a:noFill/>
          <a:ln>
            <a:noFill/>
          </a:ln>
        </p:spPr>
      </p:pic>
      <p:sp>
        <p:nvSpPr>
          <p:cNvPr id="3" name="テキスト ボックス 2">
            <a:extLst>
              <a:ext uri="{FF2B5EF4-FFF2-40B4-BE49-F238E27FC236}">
                <a16:creationId xmlns:a16="http://schemas.microsoft.com/office/drawing/2014/main" id="{7B8233A4-ECBE-31EF-C878-3BCAF2B615AB}"/>
              </a:ext>
            </a:extLst>
          </p:cNvPr>
          <p:cNvSpPr txBox="1"/>
          <p:nvPr/>
        </p:nvSpPr>
        <p:spPr>
          <a:xfrm>
            <a:off x="1899822"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２月１日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1E890613-E56D-3438-32C9-3D7C96758461}"/>
              </a:ext>
            </a:extLst>
          </p:cNvPr>
          <p:cNvSpPr txBox="1"/>
          <p:nvPr/>
        </p:nvSpPr>
        <p:spPr>
          <a:xfrm>
            <a:off x="2574237"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３月１日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E0980A80-BFD8-9EBB-09E9-D0DB5791A2EB}"/>
              </a:ext>
            </a:extLst>
          </p:cNvPr>
          <p:cNvSpPr txBox="1"/>
          <p:nvPr/>
        </p:nvSpPr>
        <p:spPr>
          <a:xfrm>
            <a:off x="3248652"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４月１日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16E8CD69-B8C7-E086-4D89-E0EFC78929EC}"/>
              </a:ext>
            </a:extLst>
          </p:cNvPr>
          <p:cNvSpPr txBox="1"/>
          <p:nvPr/>
        </p:nvSpPr>
        <p:spPr>
          <a:xfrm>
            <a:off x="3923067"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５月１日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D0228CB0-1E18-D855-7A6F-FD76680F1D29}"/>
              </a:ext>
            </a:extLst>
          </p:cNvPr>
          <p:cNvSpPr txBox="1"/>
          <p:nvPr/>
        </p:nvSpPr>
        <p:spPr>
          <a:xfrm>
            <a:off x="4597482"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６月１日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D2158509-0462-4370-DBD6-2D30CDB155FC}"/>
              </a:ext>
            </a:extLst>
          </p:cNvPr>
          <p:cNvSpPr txBox="1"/>
          <p:nvPr/>
        </p:nvSpPr>
        <p:spPr>
          <a:xfrm>
            <a:off x="5293965"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８月１日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7679B278-9C09-9232-3CF9-2893268C9B8A}"/>
              </a:ext>
            </a:extLst>
          </p:cNvPr>
          <p:cNvSpPr txBox="1"/>
          <p:nvPr/>
        </p:nvSpPr>
        <p:spPr>
          <a:xfrm>
            <a:off x="5922186" y="6119557"/>
            <a:ext cx="798990" cy="369332"/>
          </a:xfrm>
          <a:prstGeom prst="rect">
            <a:avLst/>
          </a:prstGeom>
          <a:solidFill>
            <a:schemeClr val="bg1"/>
          </a:solidFill>
        </p:spPr>
        <p:txBody>
          <a:bodyPr wrap="square" rtlCol="0">
            <a:spAutoFit/>
          </a:bodyPr>
          <a:lstStyle/>
          <a:p>
            <a:pPr algn="ctr"/>
            <a:r>
              <a:rPr lang="en-US" altLang="ja-JP" sz="900">
                <a:latin typeface="ＭＳ ゴシック" panose="020B0609070205080204" pitchFamily="49" charset="-128"/>
                <a:ea typeface="ＭＳ ゴシック" panose="020B0609070205080204" pitchFamily="49" charset="-128"/>
              </a:rPr>
              <a:t>10</a:t>
            </a:r>
            <a:r>
              <a:rPr lang="ja-JP" altLang="en-US" sz="900">
                <a:latin typeface="ＭＳ ゴシック" panose="020B0609070205080204" pitchFamily="49" charset="-128"/>
                <a:ea typeface="ＭＳ ゴシック" panose="020B0609070205080204" pitchFamily="49" charset="-128"/>
              </a:rPr>
              <a:t>月１日</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6BFCBE79-4496-C287-F27B-6FCE2C616574}"/>
              </a:ext>
            </a:extLst>
          </p:cNvPr>
          <p:cNvSpPr txBox="1"/>
          <p:nvPr/>
        </p:nvSpPr>
        <p:spPr>
          <a:xfrm>
            <a:off x="6601257" y="6119557"/>
            <a:ext cx="798990" cy="369332"/>
          </a:xfrm>
          <a:prstGeom prst="rect">
            <a:avLst/>
          </a:prstGeom>
          <a:solidFill>
            <a:schemeClr val="bg1"/>
          </a:solidFill>
        </p:spPr>
        <p:txBody>
          <a:bodyPr wrap="square" rtlCol="0">
            <a:spAutoFit/>
          </a:bodyPr>
          <a:lstStyle/>
          <a:p>
            <a:pPr algn="ctr"/>
            <a:r>
              <a:rPr lang="ja-JP" altLang="en-US" sz="900">
                <a:latin typeface="ＭＳ ゴシック" panose="020B0609070205080204" pitchFamily="49" charset="-128"/>
                <a:ea typeface="ＭＳ ゴシック" panose="020B0609070205080204" pitchFamily="49" charset="-128"/>
              </a:rPr>
              <a:t>３月卒業</a:t>
            </a:r>
            <a:endParaRPr lang="en-US" altLang="ja-JP" sz="900">
              <a:latin typeface="ＭＳ ゴシック" panose="020B0609070205080204" pitchFamily="49" charset="-128"/>
              <a:ea typeface="ＭＳ ゴシック" panose="020B0609070205080204" pitchFamily="49" charset="-128"/>
            </a:endParaRPr>
          </a:p>
          <a:p>
            <a:pPr algn="ctr"/>
            <a:r>
              <a:rPr lang="ja-JP" altLang="en-US" sz="900">
                <a:latin typeface="ＭＳ ゴシック" panose="020B0609070205080204" pitchFamily="49" charset="-128"/>
                <a:ea typeface="ＭＳ ゴシック" panose="020B0609070205080204" pitchFamily="49" charset="-128"/>
              </a:rPr>
              <a:t>時点</a:t>
            </a:r>
            <a:endParaRPr lang="en-US" altLang="ja-JP" sz="9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5251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13</a:t>
            </a:fld>
            <a:endParaRPr lang="ja-JP" altLang="en-US"/>
          </a:p>
        </p:txBody>
      </p:sp>
      <p:sp>
        <p:nvSpPr>
          <p:cNvPr id="5" name="タイトル 1"/>
          <p:cNvSpPr txBox="1">
            <a:spLocks/>
          </p:cNvSpPr>
          <p:nvPr/>
        </p:nvSpPr>
        <p:spPr bwMode="auto">
          <a:xfrm>
            <a:off x="5295901" y="89319"/>
            <a:ext cx="3848100" cy="17819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25</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27</a:t>
            </a:r>
            <a:r>
              <a:rPr kumimoji="0" lang="ja-JP" altLang="en-US" sz="1100" kern="0">
                <a:latin typeface="+mn-ea"/>
              </a:rPr>
              <a:t>頁</a:t>
            </a:r>
            <a:r>
              <a:rPr kumimoji="0" lang="en-US" altLang="ja-JP" sz="1100" kern="0">
                <a:latin typeface="+mn-ea"/>
              </a:rPr>
              <a:t>】【</a:t>
            </a:r>
            <a:r>
              <a:rPr kumimoji="0" lang="ja-JP" altLang="en-US" sz="1100" kern="0">
                <a:latin typeface="+mn-ea"/>
              </a:rPr>
              <a:t>手引き</a:t>
            </a:r>
            <a:r>
              <a:rPr kumimoji="0" lang="en-US" altLang="ja-JP" sz="1100" kern="0">
                <a:latin typeface="+mn-ea"/>
              </a:rPr>
              <a:t>42</a:t>
            </a:r>
            <a:r>
              <a:rPr kumimoji="0" lang="ja-JP" altLang="en-US" sz="1100" kern="0">
                <a:latin typeface="+mn-ea"/>
              </a:rPr>
              <a:t>～</a:t>
            </a:r>
            <a:r>
              <a:rPr kumimoji="0" lang="en-US" altLang="ja-JP" sz="1100" kern="0">
                <a:latin typeface="+mn-ea"/>
              </a:rPr>
              <a:t>45</a:t>
            </a:r>
            <a:r>
              <a:rPr kumimoji="0" lang="ja-JP" altLang="en-US" sz="1100" kern="0">
                <a:latin typeface="+mn-ea"/>
              </a:rPr>
              <a:t>、</a:t>
            </a:r>
            <a:r>
              <a:rPr kumimoji="0" lang="en-US" altLang="ja-JP" sz="1100" kern="0">
                <a:latin typeface="+mn-ea"/>
              </a:rPr>
              <a:t>51</a:t>
            </a:r>
            <a:r>
              <a:rPr kumimoji="0" lang="ja-JP" altLang="en-US" sz="1100" kern="0">
                <a:latin typeface="+mn-ea"/>
              </a:rPr>
              <a:t>～</a:t>
            </a:r>
            <a:r>
              <a:rPr kumimoji="0" lang="en-US" altLang="ja-JP" sz="1100" kern="0">
                <a:latin typeface="+mn-ea"/>
              </a:rPr>
              <a:t>56</a:t>
            </a:r>
            <a:r>
              <a:rPr kumimoji="0" lang="ja-JP" altLang="en-US" sz="1100" kern="0">
                <a:latin typeface="+mn-ea"/>
              </a:rPr>
              <a:t>頁</a:t>
            </a:r>
            <a:r>
              <a:rPr kumimoji="0" lang="en-US" altLang="ja-JP" sz="1100" kern="0">
                <a:latin typeface="+mn-ea"/>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36761" y="363386"/>
            <a:ext cx="946080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（２）企業の取組み　②在職中</a:t>
            </a:r>
            <a:endParaRPr lang="en-US" altLang="ja-JP" sz="2000" b="1">
              <a:solidFill>
                <a:schemeClr val="tx1"/>
              </a:solidFill>
              <a:latin typeface="+mj-ea"/>
              <a:ea typeface="+mj-ea"/>
            </a:endParaRPr>
          </a:p>
        </p:txBody>
      </p:sp>
      <p:sp>
        <p:nvSpPr>
          <p:cNvPr id="8" name="角丸四角形 7"/>
          <p:cNvSpPr/>
          <p:nvPr/>
        </p:nvSpPr>
        <p:spPr>
          <a:xfrm>
            <a:off x="301423" y="887948"/>
            <a:ext cx="8784440" cy="2279007"/>
          </a:xfrm>
          <a:prstGeom prst="roundRect">
            <a:avLst>
              <a:gd name="adj" fmla="val 45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リカレント教育等における働き手の主体的な取組みを促すためには、経営トップが率先して自社の目指すべきビジョンや方向性などを明示した上で、学び・学び直しの重要性の周知や学び・学び直しを奨励する企業風土の醸成が不可欠</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研修プログラム等の情報提供のみならず、経済的支援と時間的配慮が必要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「仕事と学びの好循環」の実現を図るためには、社内公募制やＦＡ制度などにより、働き手の学び・学び直しの成果を実践する機会の提供が重要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スタートアップ企業との連携を含めた副業・兼業や出向等も選択肢</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働き手があげた成果を適切に処遇に反映するために、仕事・役割・貢献度を基軸とした人事・賃金制度への移行を進めていくことが必要</a:t>
            </a:r>
            <a:endParaRPr lang="en-US" altLang="ja-JP" sz="1600">
              <a:solidFill>
                <a:schemeClr val="tx1"/>
              </a:solidFill>
              <a:latin typeface="+mn-ea"/>
            </a:endParaRPr>
          </a:p>
        </p:txBody>
      </p:sp>
      <p:sp>
        <p:nvSpPr>
          <p:cNvPr id="10" name="正方形/長方形 9"/>
          <p:cNvSpPr/>
          <p:nvPr/>
        </p:nvSpPr>
        <p:spPr bwMode="auto">
          <a:xfrm>
            <a:off x="252198" y="6577220"/>
            <a:ext cx="8639604"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出典：経団連「</a:t>
            </a:r>
            <a:r>
              <a:rPr kumimoji="0" lang="en-US" altLang="ja-JP" sz="1000" kern="0">
                <a:solidFill>
                  <a:srgbClr val="000000"/>
                </a:solidFill>
                <a:latin typeface="+mn-ea"/>
              </a:rPr>
              <a:t>2023</a:t>
            </a:r>
            <a:r>
              <a:rPr kumimoji="0" lang="ja-JP" altLang="en-US" sz="1000" kern="0">
                <a:solidFill>
                  <a:srgbClr val="000000"/>
                </a:solidFill>
                <a:latin typeface="+mn-ea"/>
              </a:rPr>
              <a:t>年人事・労務に関するトップ・マネジメント調査結果」</a:t>
            </a:r>
          </a:p>
        </p:txBody>
      </p:sp>
      <p:sp>
        <p:nvSpPr>
          <p:cNvPr id="9" name="テキスト ボックス 35"/>
          <p:cNvSpPr txBox="1">
            <a:spLocks noChangeArrowheads="1"/>
          </p:cNvSpPr>
          <p:nvPr/>
        </p:nvSpPr>
        <p:spPr bwMode="auto">
          <a:xfrm>
            <a:off x="126886" y="3246166"/>
            <a:ext cx="7312434" cy="307777"/>
          </a:xfrm>
          <a:prstGeom prst="rect">
            <a:avLst/>
          </a:prstGeom>
          <a:noFill/>
          <a:ln w="9525">
            <a:noFill/>
            <a:miter lim="800000"/>
            <a:headEnd/>
            <a:tailEnd/>
          </a:ln>
        </p:spPr>
        <p:txBody>
          <a:bodyPr wrap="square">
            <a:spAutoFit/>
          </a:bodyPr>
          <a:lstStyle/>
          <a:p>
            <a:r>
              <a:rPr lang="ja-JP" altLang="en-US" sz="1400">
                <a:latin typeface="+mn-ea"/>
              </a:rPr>
              <a:t>■リカレント教育等の推進に向けた支援制度の実施状況（複数回答）</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7" name="図 6">
            <a:extLst>
              <a:ext uri="{FF2B5EF4-FFF2-40B4-BE49-F238E27FC236}">
                <a16:creationId xmlns:a16="http://schemas.microsoft.com/office/drawing/2014/main" id="{3065454C-B3BD-8BE9-47BD-BEBD5FA3CBEA}"/>
              </a:ext>
            </a:extLst>
          </p:cNvPr>
          <p:cNvPicPr>
            <a:picLocks noChangeAspect="1"/>
          </p:cNvPicPr>
          <p:nvPr/>
        </p:nvPicPr>
        <p:blipFill>
          <a:blip r:embed="rId4"/>
          <a:stretch>
            <a:fillRect/>
          </a:stretch>
        </p:blipFill>
        <p:spPr>
          <a:xfrm>
            <a:off x="322002" y="3516323"/>
            <a:ext cx="8499995" cy="3015660"/>
          </a:xfrm>
          <a:prstGeom prst="rect">
            <a:avLst/>
          </a:prstGeom>
        </p:spPr>
      </p:pic>
    </p:spTree>
    <p:extLst>
      <p:ext uri="{BB962C8B-B14F-4D97-AF65-F5344CB8AC3E}">
        <p14:creationId xmlns:p14="http://schemas.microsoft.com/office/powerpoint/2010/main" val="113818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14</a:t>
            </a:fld>
            <a:endParaRPr lang="ja-JP" altLang="en-US"/>
          </a:p>
        </p:txBody>
      </p:sp>
      <p:sp>
        <p:nvSpPr>
          <p:cNvPr id="5" name="タイトル 1"/>
          <p:cNvSpPr txBox="1">
            <a:spLocks/>
          </p:cNvSpPr>
          <p:nvPr/>
        </p:nvSpPr>
        <p:spPr bwMode="auto">
          <a:xfrm>
            <a:off x="5295901" y="89319"/>
            <a:ext cx="3848100" cy="17819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27</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28</a:t>
            </a:r>
            <a:r>
              <a:rPr kumimoji="0" lang="ja-JP" altLang="en-US" sz="1100" kern="0">
                <a:latin typeface="+mn-ea"/>
              </a:rPr>
              <a:t>頁</a:t>
            </a:r>
            <a:r>
              <a:rPr kumimoji="0" lang="en-US" altLang="ja-JP" sz="1100" kern="0">
                <a:latin typeface="+mn-ea"/>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36761" y="397097"/>
            <a:ext cx="946080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（２）企業の取組み　③退職時</a:t>
            </a:r>
            <a:endParaRPr lang="en-US" altLang="ja-JP" sz="2000" b="1">
              <a:solidFill>
                <a:schemeClr val="tx1"/>
              </a:solidFill>
              <a:latin typeface="+mj-ea"/>
              <a:ea typeface="+mj-ea"/>
            </a:endParaRPr>
          </a:p>
        </p:txBody>
      </p:sp>
      <p:sp>
        <p:nvSpPr>
          <p:cNvPr id="8" name="角丸四角形 7"/>
          <p:cNvSpPr/>
          <p:nvPr/>
        </p:nvSpPr>
        <p:spPr>
          <a:xfrm>
            <a:off x="424068" y="963817"/>
            <a:ext cx="8539150" cy="213948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転職や退職など社員の労働移動に対して、自社の企業風土がネガティブなものとなっていないか、人事・賃金制度や退職金制度などの諸制度が働き方や職業選択に中立なものとなっているかなどの検証が必要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退職金制度については、退職所得控除の見直しの動向を踏まえつつ、ポイント制や退職金前払い制度などとあわせて、退職金制度のあり方を検討することも一考</a:t>
            </a:r>
          </a:p>
          <a:p>
            <a:pPr marL="285750" indent="-285750" algn="just">
              <a:buFont typeface="メイリオ" panose="020B0604030504040204" pitchFamily="50" charset="-128"/>
              <a:buChar char="○"/>
            </a:pPr>
            <a:r>
              <a:rPr lang="ja-JP" altLang="en-US" sz="1600">
                <a:solidFill>
                  <a:schemeClr val="tx1"/>
                </a:solidFill>
                <a:latin typeface="+mn-ea"/>
              </a:rPr>
              <a:t>カムバック採用の整備・拡大や、アルムナイネットワーク（企業の退職者による集まり）の活用は、働き手が安心して新たなキャリアにチャレンジできる環境を整備することにつながり、労働移動を前向きに捉える企業風土の醸成と意識改革に有効な取組み</a:t>
            </a:r>
          </a:p>
        </p:txBody>
      </p:sp>
      <p:sp>
        <p:nvSpPr>
          <p:cNvPr id="10" name="正方形/長方形 9"/>
          <p:cNvSpPr/>
          <p:nvPr/>
        </p:nvSpPr>
        <p:spPr bwMode="auto">
          <a:xfrm>
            <a:off x="252198" y="6436268"/>
            <a:ext cx="8639604"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注：集計企業数を</a:t>
            </a:r>
            <a:r>
              <a:rPr kumimoji="0" lang="en-US" altLang="ja-JP" sz="1000" kern="0">
                <a:solidFill>
                  <a:srgbClr val="000000"/>
                </a:solidFill>
                <a:latin typeface="+mn-ea"/>
              </a:rPr>
              <a:t>100.0</a:t>
            </a:r>
            <a:r>
              <a:rPr kumimoji="0" lang="ja-JP" altLang="en-US" sz="1000" kern="0">
                <a:solidFill>
                  <a:srgbClr val="000000"/>
                </a:solidFill>
                <a:latin typeface="+mn-ea"/>
              </a:rPr>
              <a:t>とした割合</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出典：経団連「</a:t>
            </a:r>
            <a:r>
              <a:rPr kumimoji="0" lang="en-US" altLang="ja-JP" sz="1000" kern="0">
                <a:solidFill>
                  <a:srgbClr val="000000"/>
                </a:solidFill>
                <a:latin typeface="+mn-ea"/>
              </a:rPr>
              <a:t>2021</a:t>
            </a:r>
            <a:r>
              <a:rPr kumimoji="0" lang="ja-JP" altLang="en-US" sz="1000" kern="0">
                <a:solidFill>
                  <a:srgbClr val="000000"/>
                </a:solidFill>
                <a:latin typeface="+mn-ea"/>
              </a:rPr>
              <a:t>年９月度退職金・年金に関する実態調査結果」</a:t>
            </a:r>
          </a:p>
        </p:txBody>
      </p:sp>
      <p:sp>
        <p:nvSpPr>
          <p:cNvPr id="9" name="テキスト ボックス 35"/>
          <p:cNvSpPr txBox="1">
            <a:spLocks noChangeArrowheads="1"/>
          </p:cNvSpPr>
          <p:nvPr/>
        </p:nvSpPr>
        <p:spPr bwMode="auto">
          <a:xfrm>
            <a:off x="126886" y="3206324"/>
            <a:ext cx="7994430" cy="307777"/>
          </a:xfrm>
          <a:prstGeom prst="rect">
            <a:avLst/>
          </a:prstGeom>
          <a:noFill/>
          <a:ln w="9525">
            <a:noFill/>
            <a:miter lim="800000"/>
            <a:headEnd/>
            <a:tailEnd/>
          </a:ln>
        </p:spPr>
        <p:txBody>
          <a:bodyPr wrap="square">
            <a:spAutoFit/>
          </a:bodyPr>
          <a:lstStyle/>
          <a:p>
            <a:r>
              <a:rPr lang="ja-JP" altLang="en-US" sz="1400">
                <a:latin typeface="+mn-ea"/>
              </a:rPr>
              <a:t>■退職金制度の形態－全産業－</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FC4444B1-410D-A642-75C8-78EE8E3157E3}"/>
              </a:ext>
            </a:extLst>
          </p:cNvPr>
          <p:cNvPicPr>
            <a:picLocks noChangeAspect="1"/>
          </p:cNvPicPr>
          <p:nvPr/>
        </p:nvPicPr>
        <p:blipFill rotWithShape="1">
          <a:blip r:embed="rId4"/>
          <a:srcRect l="12262" r="3474" b="3372"/>
          <a:stretch/>
        </p:blipFill>
        <p:spPr>
          <a:xfrm>
            <a:off x="931965" y="3538184"/>
            <a:ext cx="7280069" cy="2840444"/>
          </a:xfrm>
          <a:prstGeom prst="rect">
            <a:avLst/>
          </a:prstGeom>
        </p:spPr>
      </p:pic>
    </p:spTree>
    <p:extLst>
      <p:ext uri="{BB962C8B-B14F-4D97-AF65-F5344CB8AC3E}">
        <p14:creationId xmlns:p14="http://schemas.microsoft.com/office/powerpoint/2010/main" val="69694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15</a:t>
            </a:fld>
            <a:endParaRPr lang="ja-JP" altLang="en-US"/>
          </a:p>
        </p:txBody>
      </p:sp>
      <p:sp>
        <p:nvSpPr>
          <p:cNvPr id="5" name="タイトル 1"/>
          <p:cNvSpPr txBox="1">
            <a:spLocks/>
          </p:cNvSpPr>
          <p:nvPr/>
        </p:nvSpPr>
        <p:spPr bwMode="auto">
          <a:xfrm>
            <a:off x="6210301" y="-48550"/>
            <a:ext cx="2933700" cy="36512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29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31</a:t>
            </a:r>
            <a:r>
              <a:rPr kumimoji="0" lang="ja-JP" altLang="en-US" sz="1100" kern="0">
                <a:latin typeface="ＭＳ Ｐゴシック"/>
              </a:rPr>
              <a:t>頁</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46</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（３）政府・地方自治体等の取組み　①雇用のマッチング機能の強化</a:t>
            </a:r>
            <a:endParaRPr kumimoji="1" lang="ja-JP" altLang="en-US" sz="2000" b="1">
              <a:solidFill>
                <a:schemeClr val="tx1"/>
              </a:solidFill>
              <a:latin typeface="+mj-ea"/>
              <a:ea typeface="+mj-ea"/>
            </a:endParaRPr>
          </a:p>
        </p:txBody>
      </p:sp>
      <p:sp>
        <p:nvSpPr>
          <p:cNvPr id="8" name="角丸四角形 7"/>
          <p:cNvSpPr/>
          <p:nvPr/>
        </p:nvSpPr>
        <p:spPr>
          <a:xfrm>
            <a:off x="293914" y="1059232"/>
            <a:ext cx="8539150" cy="157568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産業構造の変化と働き手の多様化に伴い、求人者側（企業）が求める人材像が複雑化・専門化。企業と働き手とのミスマッチを最小化することが非常に重要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政府と民間の人材ビジネス事業者には、相互補完的にマッチング機能の強化が</a:t>
            </a:r>
            <a:r>
              <a:rPr lang="ja-JP" altLang="en-US" sz="1600">
                <a:solidFill>
                  <a:schemeClr val="tx1"/>
                </a:solidFill>
                <a:latin typeface="+mn-ea"/>
              </a:rPr>
              <a:t>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政府の取組みの柱は、公共職業安定所（ハローワーク）の継続的な機能強化</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民間事業者は、近年のデジタル技術の進展を背景に多様なサービスを開発・拡充。新たなビジネスモデルの増大を踏まえた、現行の規制の再点検・アップデートが必要</a:t>
            </a:r>
            <a:endParaRPr lang="en-US" altLang="ja-JP" sz="1600">
              <a:solidFill>
                <a:schemeClr val="tx1"/>
              </a:solidFill>
              <a:latin typeface="+mn-ea"/>
            </a:endParaRPr>
          </a:p>
        </p:txBody>
      </p:sp>
      <p:sp>
        <p:nvSpPr>
          <p:cNvPr id="10" name="正方形/長方形 9"/>
          <p:cNvSpPr/>
          <p:nvPr/>
        </p:nvSpPr>
        <p:spPr bwMode="auto">
          <a:xfrm>
            <a:off x="252198" y="6324315"/>
            <a:ext cx="8639604"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注：ハローワークの求人数は</a:t>
            </a:r>
            <a:r>
              <a:rPr kumimoji="0" lang="en-US" altLang="ja-JP" sz="1000" kern="0">
                <a:solidFill>
                  <a:srgbClr val="000000"/>
                </a:solidFill>
                <a:latin typeface="+mn-ea"/>
              </a:rPr>
              <a:t>2022</a:t>
            </a:r>
            <a:r>
              <a:rPr kumimoji="0" lang="ja-JP" altLang="en-US" sz="1000" kern="0">
                <a:solidFill>
                  <a:srgbClr val="000000"/>
                </a:solidFill>
                <a:latin typeface="+mn-ea"/>
              </a:rPr>
              <a:t>年度の新規求人数（パートタイムを含む一般）の各月合計。職業紹介事業の求人数は</a:t>
            </a:r>
            <a:r>
              <a:rPr kumimoji="0" lang="en-US" altLang="ja-JP" sz="1000" kern="0">
                <a:solidFill>
                  <a:srgbClr val="000000"/>
                </a:solidFill>
                <a:latin typeface="+mn-ea"/>
              </a:rPr>
              <a:t>2021</a:t>
            </a:r>
            <a:r>
              <a:rPr kumimoji="0" lang="ja-JP" altLang="en-US" sz="1000" kern="0">
                <a:solidFill>
                  <a:srgbClr val="000000"/>
                </a:solidFill>
                <a:latin typeface="+mn-ea"/>
              </a:rPr>
              <a:t>年度の常用求人数、</a:t>
            </a:r>
            <a:br>
              <a:rPr kumimoji="0" lang="en-US" altLang="ja-JP" sz="1000" kern="0">
                <a:solidFill>
                  <a:srgbClr val="000000"/>
                </a:solidFill>
                <a:latin typeface="+mn-ea"/>
              </a:rPr>
            </a:br>
            <a:r>
              <a:rPr kumimoji="0" lang="ja-JP" altLang="en-US" sz="1000" kern="0">
                <a:solidFill>
                  <a:srgbClr val="000000"/>
                </a:solidFill>
                <a:latin typeface="+mn-ea"/>
              </a:rPr>
              <a:t>　　　募集情報等提供事業の求人件数は</a:t>
            </a:r>
            <a:r>
              <a:rPr kumimoji="0" lang="en-US" altLang="ja-JP" sz="1000" kern="0">
                <a:solidFill>
                  <a:srgbClr val="000000"/>
                </a:solidFill>
                <a:latin typeface="+mn-ea"/>
              </a:rPr>
              <a:t>2022</a:t>
            </a:r>
            <a:r>
              <a:rPr kumimoji="0" lang="ja-JP" altLang="en-US" sz="1000" kern="0">
                <a:solidFill>
                  <a:srgbClr val="000000"/>
                </a:solidFill>
                <a:latin typeface="+mn-ea"/>
              </a:rPr>
              <a:t>年度各月の職種別掲載件数の合計を示す。</a:t>
            </a:r>
          </a:p>
          <a:p>
            <a:pPr fontAlgn="base">
              <a:spcBef>
                <a:spcPct val="0"/>
              </a:spcBef>
              <a:spcAft>
                <a:spcPct val="0"/>
              </a:spcAft>
              <a:defRPr/>
            </a:pPr>
            <a:r>
              <a:rPr kumimoji="0" lang="ja-JP" altLang="en-US" sz="1000" kern="0">
                <a:solidFill>
                  <a:srgbClr val="000000"/>
                </a:solidFill>
                <a:latin typeface="+mn-ea"/>
              </a:rPr>
              <a:t>出典：厚生労働省「職業安定業務統計」「職業紹介事業報告書」、全国求人情報協会「求人広告掲載件数等集計結果」をもとに経団連事務局にて作成</a:t>
            </a:r>
          </a:p>
        </p:txBody>
      </p:sp>
      <p:sp>
        <p:nvSpPr>
          <p:cNvPr id="9" name="テキスト ボックス 35"/>
          <p:cNvSpPr txBox="1">
            <a:spLocks noChangeArrowheads="1"/>
          </p:cNvSpPr>
          <p:nvPr/>
        </p:nvSpPr>
        <p:spPr bwMode="auto">
          <a:xfrm>
            <a:off x="215037" y="2780022"/>
            <a:ext cx="7312434" cy="307777"/>
          </a:xfrm>
          <a:prstGeom prst="rect">
            <a:avLst/>
          </a:prstGeom>
          <a:noFill/>
          <a:ln w="9525">
            <a:noFill/>
            <a:miter lim="800000"/>
            <a:headEnd/>
            <a:tailEnd/>
          </a:ln>
        </p:spPr>
        <p:txBody>
          <a:bodyPr wrap="square">
            <a:spAutoFit/>
          </a:bodyPr>
          <a:lstStyle/>
          <a:p>
            <a:r>
              <a:rPr lang="ja-JP" altLang="en-US" sz="1400">
                <a:latin typeface="+mn-ea"/>
              </a:rPr>
              <a:t>■人材マッチングに関する国と民間事業者による取組み</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C67DD99B-64CE-B32F-8196-9FD5CFD11B5C}"/>
              </a:ext>
            </a:extLst>
          </p:cNvPr>
          <p:cNvPicPr>
            <a:picLocks noChangeAspect="1"/>
          </p:cNvPicPr>
          <p:nvPr/>
        </p:nvPicPr>
        <p:blipFill>
          <a:blip r:embed="rId4"/>
          <a:stretch>
            <a:fillRect/>
          </a:stretch>
        </p:blipFill>
        <p:spPr>
          <a:xfrm>
            <a:off x="482346" y="3087799"/>
            <a:ext cx="8204414" cy="3215815"/>
          </a:xfrm>
          <a:prstGeom prst="rect">
            <a:avLst/>
          </a:prstGeom>
        </p:spPr>
      </p:pic>
    </p:spTree>
    <p:extLst>
      <p:ext uri="{BB962C8B-B14F-4D97-AF65-F5344CB8AC3E}">
        <p14:creationId xmlns:p14="http://schemas.microsoft.com/office/powerpoint/2010/main" val="47241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16</a:t>
            </a:fld>
            <a:endParaRPr lang="ja-JP" altLang="en-US"/>
          </a:p>
        </p:txBody>
      </p:sp>
      <p:sp>
        <p:nvSpPr>
          <p:cNvPr id="5" name="タイトル 1"/>
          <p:cNvSpPr txBox="1">
            <a:spLocks/>
          </p:cNvSpPr>
          <p:nvPr/>
        </p:nvSpPr>
        <p:spPr bwMode="auto">
          <a:xfrm>
            <a:off x="6108701" y="-4277"/>
            <a:ext cx="3035300" cy="32085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32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33</a:t>
            </a:r>
            <a:r>
              <a:rPr kumimoji="0" lang="ja-JP" altLang="en-US" sz="1100" kern="0">
                <a:latin typeface="+mn-ea"/>
              </a:rPr>
              <a:t>頁</a:t>
            </a:r>
            <a:r>
              <a:rPr kumimoji="0" lang="en-US" altLang="ja-JP" sz="1100" kern="0">
                <a:latin typeface="+mn-ea"/>
              </a:rPr>
              <a:t>】【</a:t>
            </a:r>
            <a:r>
              <a:rPr kumimoji="0" lang="ja-JP" altLang="en-US" sz="1100" kern="0">
                <a:latin typeface="+mn-ea"/>
              </a:rPr>
              <a:t>手引き</a:t>
            </a:r>
            <a:r>
              <a:rPr kumimoji="0" lang="en-US" altLang="ja-JP" sz="1100" kern="0">
                <a:latin typeface="+mn-ea"/>
              </a:rPr>
              <a:t>47</a:t>
            </a:r>
            <a:r>
              <a:rPr kumimoji="0" lang="ja-JP" altLang="en-US" sz="1100" kern="0">
                <a:latin typeface="+mn-ea"/>
              </a:rPr>
              <a:t>頁</a:t>
            </a:r>
            <a:r>
              <a:rPr kumimoji="0" lang="en-US" altLang="ja-JP" sz="1100" kern="0">
                <a:latin typeface="+mn-ea"/>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8928963" cy="1043435"/>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（３）政府・地方自治体等の取組み</a:t>
            </a:r>
            <a:br>
              <a:rPr lang="en-US" altLang="ja-JP" sz="2000" b="1">
                <a:solidFill>
                  <a:schemeClr val="tx1"/>
                </a:solidFill>
                <a:latin typeface="+mj-ea"/>
                <a:ea typeface="+mj-ea"/>
              </a:rPr>
            </a:br>
            <a:r>
              <a:rPr lang="ja-JP" altLang="en-US" sz="2000" b="1">
                <a:solidFill>
                  <a:schemeClr val="tx1"/>
                </a:solidFill>
                <a:latin typeface="+mj-ea"/>
                <a:ea typeface="+mj-ea"/>
              </a:rPr>
              <a:t>　　　➁「労働移動推進型」セーフティーネットへの移行</a:t>
            </a:r>
            <a:endParaRPr kumimoji="1" lang="ja-JP" altLang="en-US" sz="2000" b="1">
              <a:solidFill>
                <a:schemeClr val="tx1"/>
              </a:solidFill>
              <a:latin typeface="+mj-ea"/>
              <a:ea typeface="+mj-ea"/>
            </a:endParaRPr>
          </a:p>
        </p:txBody>
      </p:sp>
      <p:sp>
        <p:nvSpPr>
          <p:cNvPr id="8" name="角丸四角形 7"/>
          <p:cNvSpPr/>
          <p:nvPr/>
        </p:nvSpPr>
        <p:spPr>
          <a:xfrm>
            <a:off x="293915" y="1230663"/>
            <a:ext cx="8539150" cy="234104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離職者や在職者、転職希望者が安心して能力開発やスキルアップに取り組める環境を整備・拡充するなど、従来の失業予防機能は維持しつつ、「労働移動推進型」のセーフティーネットへと移行していくこと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政府は「リ・スキリングによる能力向上支援」の一環として</a:t>
            </a:r>
            <a:r>
              <a:rPr kumimoji="1" lang="ja-JP" altLang="en-US" sz="1600">
                <a:solidFill>
                  <a:schemeClr val="tx1"/>
                </a:solidFill>
                <a:latin typeface="+mn-ea"/>
              </a:rPr>
              <a:t>、教育訓練給付の拡充を提示。これを受け、今般の雇用保険制度の見直しにおいて、労使折半の保険料で負担していた教育訓練給付の費用の一部に一般財源が投入（</a:t>
            </a:r>
            <a:r>
              <a:rPr kumimoji="1" lang="en-US" altLang="ja-JP" sz="1600">
                <a:solidFill>
                  <a:schemeClr val="tx1"/>
                </a:solidFill>
                <a:latin typeface="+mn-ea"/>
              </a:rPr>
              <a:t>2025</a:t>
            </a:r>
            <a:r>
              <a:rPr kumimoji="1" lang="ja-JP" altLang="en-US" sz="1600">
                <a:solidFill>
                  <a:schemeClr val="tx1"/>
                </a:solidFill>
                <a:latin typeface="+mn-ea"/>
              </a:rPr>
              <a:t>年度中に施行</a:t>
            </a:r>
            <a:r>
              <a:rPr lang="ja-JP" altLang="en-US" sz="1600">
                <a:solidFill>
                  <a:schemeClr val="tx1"/>
                </a:solidFill>
                <a:latin typeface="+mn-ea"/>
              </a:rPr>
              <a:t>予定</a:t>
            </a:r>
            <a:r>
              <a:rPr kumimoji="1" lang="ja-JP" altLang="en-US" sz="1600">
                <a:solidFill>
                  <a:schemeClr val="tx1"/>
                </a:solidFill>
                <a:latin typeface="+mn-ea"/>
              </a:rPr>
              <a:t>）</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労働移動に中立的なセーフティーネット整備の観点から、自己都合離職者の給付制限期間を短縮（２ヵ月→１ヵ月）。さらに、一定期間内</a:t>
            </a:r>
            <a:r>
              <a:rPr lang="ja-JP" altLang="en-US" sz="1600">
                <a:solidFill>
                  <a:schemeClr val="tx1"/>
                </a:solidFill>
                <a:latin typeface="+mn-ea"/>
              </a:rPr>
              <a:t>に</a:t>
            </a:r>
            <a:r>
              <a:rPr kumimoji="1" lang="ja-JP" altLang="en-US" sz="1600">
                <a:solidFill>
                  <a:schemeClr val="tx1"/>
                </a:solidFill>
                <a:latin typeface="+mn-ea"/>
              </a:rPr>
              <a:t>教育訓練を行った場合には給付制限を解除（</a:t>
            </a:r>
            <a:r>
              <a:rPr kumimoji="1" lang="en-US" altLang="ja-JP" sz="1600">
                <a:solidFill>
                  <a:schemeClr val="tx1"/>
                </a:solidFill>
                <a:latin typeface="+mn-ea"/>
              </a:rPr>
              <a:t>2025</a:t>
            </a:r>
            <a:r>
              <a:rPr kumimoji="1" lang="ja-JP" altLang="en-US" sz="1600">
                <a:solidFill>
                  <a:schemeClr val="tx1"/>
                </a:solidFill>
                <a:latin typeface="+mn-ea"/>
              </a:rPr>
              <a:t>年度中に施行</a:t>
            </a:r>
            <a:r>
              <a:rPr lang="ja-JP" altLang="en-US" sz="1600">
                <a:solidFill>
                  <a:schemeClr val="tx1"/>
                </a:solidFill>
                <a:latin typeface="+mn-ea"/>
              </a:rPr>
              <a:t>予定</a:t>
            </a:r>
            <a:r>
              <a:rPr kumimoji="1" lang="ja-JP" altLang="en-US" sz="1600">
                <a:solidFill>
                  <a:schemeClr val="tx1"/>
                </a:solidFill>
                <a:latin typeface="+mn-ea"/>
              </a:rPr>
              <a:t>）</a:t>
            </a:r>
          </a:p>
        </p:txBody>
      </p:sp>
      <p:sp>
        <p:nvSpPr>
          <p:cNvPr id="9" name="テキスト ボックス 35"/>
          <p:cNvSpPr txBox="1">
            <a:spLocks noChangeArrowheads="1"/>
          </p:cNvSpPr>
          <p:nvPr/>
        </p:nvSpPr>
        <p:spPr bwMode="auto">
          <a:xfrm>
            <a:off x="136207" y="3582603"/>
            <a:ext cx="8928963" cy="307777"/>
          </a:xfrm>
          <a:prstGeom prst="rect">
            <a:avLst/>
          </a:prstGeom>
          <a:noFill/>
          <a:ln w="9525">
            <a:noFill/>
            <a:miter lim="800000"/>
            <a:headEnd/>
            <a:tailEnd/>
          </a:ln>
        </p:spPr>
        <p:txBody>
          <a:bodyPr wrap="square">
            <a:spAutoFit/>
          </a:bodyPr>
          <a:lstStyle/>
          <a:p>
            <a:r>
              <a:rPr lang="ja-JP" altLang="en-US" sz="1400">
                <a:latin typeface="+mn-ea"/>
              </a:rPr>
              <a:t>■教育訓練期間中の生活を支える給付（教育訓練休暇給付金（仮称））と新たな融資制度の概要</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14" name="正方形/長方形 13">
            <a:extLst>
              <a:ext uri="{FF2B5EF4-FFF2-40B4-BE49-F238E27FC236}">
                <a16:creationId xmlns:a16="http://schemas.microsoft.com/office/drawing/2014/main" id="{02A7E8AC-0DD0-CAC6-A0F0-616B8DE007F4}"/>
              </a:ext>
            </a:extLst>
          </p:cNvPr>
          <p:cNvSpPr/>
          <p:nvPr/>
        </p:nvSpPr>
        <p:spPr>
          <a:xfrm>
            <a:off x="186520" y="6602081"/>
            <a:ext cx="8496278" cy="246221"/>
          </a:xfrm>
          <a:prstGeom prst="rect">
            <a:avLst/>
          </a:prstGeom>
        </p:spPr>
        <p:txBody>
          <a:bodyPr wrap="square">
            <a:spAutoFit/>
          </a:bodyPr>
          <a:lstStyle/>
          <a:p>
            <a:pPr defTabSz="914400">
              <a:defRPr/>
            </a:pPr>
            <a:r>
              <a:rPr kumimoji="1" lang="ja-JP" altLang="en-US" sz="1000">
                <a:solidFill>
                  <a:srgbClr val="000000"/>
                </a:solidFill>
                <a:latin typeface="メイリオ"/>
                <a:ea typeface="メイリオ"/>
              </a:rPr>
              <a:t>出典：厚生労働省「第</a:t>
            </a:r>
            <a:r>
              <a:rPr kumimoji="1" lang="en-US" altLang="ja-JP" sz="1000">
                <a:solidFill>
                  <a:srgbClr val="000000"/>
                </a:solidFill>
                <a:latin typeface="メイリオ"/>
                <a:ea typeface="メイリオ"/>
              </a:rPr>
              <a:t>189</a:t>
            </a:r>
            <a:r>
              <a:rPr kumimoji="1" lang="ja-JP" altLang="en-US" sz="1000">
                <a:solidFill>
                  <a:srgbClr val="000000"/>
                </a:solidFill>
                <a:latin typeface="メイリオ"/>
                <a:ea typeface="メイリオ"/>
              </a:rPr>
              <a:t>回雇用保険部会資料」（</a:t>
            </a:r>
            <a:r>
              <a:rPr kumimoji="1" lang="en-US" altLang="ja-JP" sz="1000">
                <a:solidFill>
                  <a:srgbClr val="000000"/>
                </a:solidFill>
                <a:latin typeface="メイリオ"/>
                <a:ea typeface="メイリオ"/>
              </a:rPr>
              <a:t>2023</a:t>
            </a:r>
            <a:r>
              <a:rPr kumimoji="1" lang="ja-JP" altLang="en-US" sz="1000">
                <a:solidFill>
                  <a:srgbClr val="000000"/>
                </a:solidFill>
                <a:latin typeface="メイリオ"/>
                <a:ea typeface="メイリオ"/>
              </a:rPr>
              <a:t>年</a:t>
            </a:r>
            <a:r>
              <a:rPr kumimoji="1" lang="en-US" altLang="ja-JP" sz="1000">
                <a:solidFill>
                  <a:srgbClr val="000000"/>
                </a:solidFill>
                <a:latin typeface="メイリオ"/>
                <a:ea typeface="メイリオ"/>
              </a:rPr>
              <a:t>12</a:t>
            </a:r>
            <a:r>
              <a:rPr kumimoji="1" lang="ja-JP" altLang="en-US" sz="1000">
                <a:solidFill>
                  <a:srgbClr val="000000"/>
                </a:solidFill>
                <a:latin typeface="メイリオ"/>
                <a:ea typeface="メイリオ"/>
              </a:rPr>
              <a:t>月</a:t>
            </a:r>
            <a:r>
              <a:rPr kumimoji="1" lang="en-US" altLang="ja-JP" sz="1000">
                <a:solidFill>
                  <a:srgbClr val="000000"/>
                </a:solidFill>
                <a:latin typeface="メイリオ"/>
                <a:ea typeface="メイリオ"/>
              </a:rPr>
              <a:t>13</a:t>
            </a:r>
            <a:r>
              <a:rPr kumimoji="1" lang="ja-JP" altLang="en-US" sz="1000">
                <a:solidFill>
                  <a:srgbClr val="000000"/>
                </a:solidFill>
                <a:latin typeface="メイリオ"/>
                <a:ea typeface="メイリオ"/>
              </a:rPr>
              <a:t>日）をもとに経団連事務局にて作成</a:t>
            </a:r>
            <a:endParaRPr kumimoji="1" lang="ja-JP" altLang="ja-JP" sz="1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50" charset="-128"/>
              <a:cs typeface="+mn-cs"/>
            </a:endParaRPr>
          </a:p>
        </p:txBody>
      </p:sp>
      <p:graphicFrame>
        <p:nvGraphicFramePr>
          <p:cNvPr id="10" name="表 4">
            <a:extLst>
              <a:ext uri="{FF2B5EF4-FFF2-40B4-BE49-F238E27FC236}">
                <a16:creationId xmlns:a16="http://schemas.microsoft.com/office/drawing/2014/main" id="{7D758BAB-B93B-3C4B-1F8F-23A663D195FF}"/>
              </a:ext>
            </a:extLst>
          </p:cNvPr>
          <p:cNvGraphicFramePr>
            <a:graphicFrameLocks noGrp="1"/>
          </p:cNvGraphicFramePr>
          <p:nvPr>
            <p:extLst>
              <p:ext uri="{D42A27DB-BD31-4B8C-83A1-F6EECF244321}">
                <p14:modId xmlns:p14="http://schemas.microsoft.com/office/powerpoint/2010/main" val="3431910492"/>
              </p:ext>
            </p:extLst>
          </p:nvPr>
        </p:nvGraphicFramePr>
        <p:xfrm>
          <a:off x="144840" y="3882847"/>
          <a:ext cx="4007437" cy="2412620"/>
        </p:xfrm>
        <a:graphic>
          <a:graphicData uri="http://schemas.openxmlformats.org/drawingml/2006/table">
            <a:tbl>
              <a:tblPr firstRow="1" bandRow="1">
                <a:tableStyleId>{5C22544A-7EE6-4342-B048-85BDC9FD1C3A}</a:tableStyleId>
              </a:tblPr>
              <a:tblGrid>
                <a:gridCol w="739580">
                  <a:extLst>
                    <a:ext uri="{9D8B030D-6E8A-4147-A177-3AD203B41FA5}">
                      <a16:colId xmlns:a16="http://schemas.microsoft.com/office/drawing/2014/main" val="3067994619"/>
                    </a:ext>
                  </a:extLst>
                </a:gridCol>
                <a:gridCol w="3267857">
                  <a:extLst>
                    <a:ext uri="{9D8B030D-6E8A-4147-A177-3AD203B41FA5}">
                      <a16:colId xmlns:a16="http://schemas.microsoft.com/office/drawing/2014/main" val="1033018919"/>
                    </a:ext>
                  </a:extLst>
                </a:gridCol>
              </a:tblGrid>
              <a:tr h="285291">
                <a:tc>
                  <a:txBody>
                    <a:bodyPr/>
                    <a:lstStyle/>
                    <a:p>
                      <a:endParaRPr kumimoji="1" lang="ja-JP" altLang="en-US" sz="15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zh-TW" altLang="en-US" sz="1200">
                          <a:solidFill>
                            <a:schemeClr val="tx1"/>
                          </a:solidFill>
                          <a:latin typeface="メイリオ" panose="020B0604030504040204" pitchFamily="50" charset="-128"/>
                          <a:ea typeface="メイリオ" panose="020B0604030504040204" pitchFamily="50" charset="-128"/>
                        </a:rPr>
                        <a:t>教育訓練休暇給付金</a:t>
                      </a:r>
                      <a:r>
                        <a:rPr kumimoji="1" lang="ja-JP" altLang="en-US" sz="1200">
                          <a:solidFill>
                            <a:schemeClr val="tx1"/>
                          </a:solidFill>
                          <a:latin typeface="メイリオ" panose="020B0604030504040204" pitchFamily="50" charset="-128"/>
                          <a:ea typeface="メイリオ" panose="020B0604030504040204" pitchFamily="50" charset="-128"/>
                        </a:rPr>
                        <a:t>（仮称）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26809748"/>
                  </a:ext>
                </a:extLst>
              </a:tr>
              <a:tr h="271706">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雇用保険被保険者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563881"/>
                  </a:ext>
                </a:extLst>
              </a:tr>
              <a:tr h="461900">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支給</a:t>
                      </a:r>
                      <a:br>
                        <a:rPr kumimoji="1" lang="en-US" altLang="ja-JP" sz="1200">
                          <a:solidFill>
                            <a:schemeClr val="tx1"/>
                          </a:solidFill>
                          <a:latin typeface="メイリオ" panose="020B0604030504040204" pitchFamily="50" charset="-128"/>
                          <a:ea typeface="メイリオ" panose="020B0604030504040204" pitchFamily="50" charset="-128"/>
                        </a:rPr>
                      </a:br>
                      <a:r>
                        <a:rPr kumimoji="1" lang="ja-JP" altLang="en-US" sz="1200">
                          <a:solidFill>
                            <a:schemeClr val="tx1"/>
                          </a:solidFill>
                          <a:latin typeface="メイリオ" panose="020B0604030504040204" pitchFamily="50" charset="-128"/>
                          <a:ea typeface="メイリオ" panose="020B0604030504040204" pitchFamily="50" charset="-128"/>
                        </a:rPr>
                        <a:t>要件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教育訓練のための休暇を取得すること</a:t>
                      </a:r>
                      <a:endParaRPr kumimoji="1" lang="en-US" altLang="ja-JP" sz="1100">
                        <a:solidFill>
                          <a:schemeClr val="tx1"/>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被保険者期間が５年以上あること</a:t>
                      </a:r>
                      <a:endParaRPr kumimoji="1" lang="en-US" altLang="ja-JP" sz="110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311910"/>
                  </a:ext>
                </a:extLst>
              </a:tr>
              <a:tr h="733605">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給付</a:t>
                      </a:r>
                      <a:br>
                        <a:rPr kumimoji="1" lang="en-US" altLang="ja-JP" sz="1200">
                          <a:solidFill>
                            <a:schemeClr val="tx1"/>
                          </a:solidFill>
                          <a:latin typeface="メイリオ" panose="020B0604030504040204" pitchFamily="50" charset="-128"/>
                          <a:ea typeface="メイリオ" panose="020B0604030504040204" pitchFamily="50" charset="-128"/>
                        </a:rPr>
                      </a:br>
                      <a:r>
                        <a:rPr kumimoji="1" lang="ja-JP" altLang="en-US" sz="1200">
                          <a:solidFill>
                            <a:schemeClr val="tx1"/>
                          </a:solidFill>
                          <a:latin typeface="メイリオ" panose="020B0604030504040204" pitchFamily="50" charset="-128"/>
                          <a:ea typeface="メイリオ" panose="020B0604030504040204"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離職した場合に支給される基本手当の額と同じ</a:t>
                      </a:r>
                      <a:endParaRPr kumimoji="1" lang="en-US" altLang="ja-JP" sz="1100">
                        <a:solidFill>
                          <a:schemeClr val="tx1"/>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給付日数は、被保険者期間に応じて</a:t>
                      </a:r>
                      <a:r>
                        <a:rPr kumimoji="1" lang="en-US" altLang="ja-JP" sz="1100">
                          <a:solidFill>
                            <a:schemeClr val="tx1"/>
                          </a:solidFill>
                          <a:latin typeface="メイリオ" panose="020B0604030504040204" pitchFamily="50" charset="-128"/>
                          <a:ea typeface="メイリオ" panose="020B0604030504040204" pitchFamily="50" charset="-128"/>
                        </a:rPr>
                        <a:t>90</a:t>
                      </a:r>
                      <a:r>
                        <a:rPr kumimoji="1" lang="ja-JP" altLang="en-US" sz="1100">
                          <a:solidFill>
                            <a:schemeClr val="tx1"/>
                          </a:solidFill>
                          <a:latin typeface="メイリオ" panose="020B0604030504040204" pitchFamily="50" charset="-128"/>
                          <a:ea typeface="メイリオ" panose="020B0604030504040204" pitchFamily="50" charset="-128"/>
                        </a:rPr>
                        <a:t>日、</a:t>
                      </a:r>
                      <a:r>
                        <a:rPr kumimoji="1" lang="en-US" altLang="ja-JP" sz="1100">
                          <a:solidFill>
                            <a:schemeClr val="tx1"/>
                          </a:solidFill>
                          <a:latin typeface="メイリオ" panose="020B0604030504040204" pitchFamily="50" charset="-128"/>
                          <a:ea typeface="メイリオ" panose="020B0604030504040204" pitchFamily="50" charset="-128"/>
                        </a:rPr>
                        <a:t>120</a:t>
                      </a:r>
                      <a:r>
                        <a:rPr kumimoji="1" lang="ja-JP" altLang="en-US" sz="1100">
                          <a:solidFill>
                            <a:schemeClr val="tx1"/>
                          </a:solidFill>
                          <a:latin typeface="メイリオ" panose="020B0604030504040204" pitchFamily="50" charset="-128"/>
                          <a:ea typeface="メイリオ" panose="020B0604030504040204" pitchFamily="50" charset="-128"/>
                        </a:rPr>
                        <a:t>日、</a:t>
                      </a:r>
                      <a:r>
                        <a:rPr kumimoji="1" lang="en-US" altLang="ja-JP" sz="1100">
                          <a:solidFill>
                            <a:schemeClr val="tx1"/>
                          </a:solidFill>
                          <a:latin typeface="メイリオ" panose="020B0604030504040204" pitchFamily="50" charset="-128"/>
                          <a:ea typeface="メイリオ" panose="020B0604030504040204" pitchFamily="50" charset="-128"/>
                        </a:rPr>
                        <a:t>150</a:t>
                      </a:r>
                      <a:r>
                        <a:rPr kumimoji="1" lang="ja-JP" altLang="en-US" sz="1100">
                          <a:solidFill>
                            <a:schemeClr val="tx1"/>
                          </a:solidFill>
                          <a:latin typeface="メイリオ" panose="020B0604030504040204" pitchFamily="50" charset="-128"/>
                          <a:ea typeface="メイリオ" panose="020B0604030504040204" pitchFamily="50" charset="-128"/>
                        </a:rPr>
                        <a:t>日のいずれか</a:t>
                      </a:r>
                      <a:endParaRPr kumimoji="1" lang="en-US" altLang="ja-JP" sz="110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496729"/>
                  </a:ext>
                </a:extLst>
              </a:tr>
              <a:tr h="570582">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財源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労使保険料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100" b="1" dirty="0">
                          <a:solidFill>
                            <a:srgbClr val="FF0000"/>
                          </a:solidFill>
                          <a:latin typeface="メイリオ" panose="020B0604030504040204" pitchFamily="50" charset="-128"/>
                          <a:ea typeface="メイリオ" panose="020B0604030504040204" pitchFamily="50" charset="-128"/>
                        </a:rPr>
                        <a:t>国庫負担</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pPr marL="0" indent="0" algn="l">
                        <a:buFont typeface="Arial" panose="020B0604020202020204" pitchFamily="34" charset="0"/>
                        <a:buNone/>
                      </a:pPr>
                      <a:r>
                        <a:rPr kumimoji="1" lang="ja-JP" altLang="en-US" sz="1100" b="1" dirty="0">
                          <a:solidFill>
                            <a:srgbClr val="FF0000"/>
                          </a:solidFill>
                          <a:latin typeface="メイリオ" panose="020B0604030504040204" pitchFamily="50" charset="-128"/>
                          <a:ea typeface="メイリオ" panose="020B0604030504040204" pitchFamily="50" charset="-128"/>
                        </a:rPr>
                        <a:t>　（１</a:t>
                      </a:r>
                      <a:r>
                        <a:rPr kumimoji="1" lang="en-US" altLang="ja-JP" sz="1100" b="1" dirty="0">
                          <a:solidFill>
                            <a:srgbClr val="FF0000"/>
                          </a:solidFill>
                          <a:latin typeface="メイリオ" panose="020B0604030504040204" pitchFamily="50" charset="-128"/>
                          <a:ea typeface="メイリオ" panose="020B0604030504040204" pitchFamily="50" charset="-128"/>
                        </a:rPr>
                        <a:t>/40</a:t>
                      </a:r>
                      <a:r>
                        <a:rPr kumimoji="1" lang="ja-JP" altLang="en-US" sz="1100" b="1" dirty="0">
                          <a:solidFill>
                            <a:srgbClr val="FF0000"/>
                          </a:solidFill>
                          <a:latin typeface="メイリオ" panose="020B0604030504040204" pitchFamily="50" charset="-128"/>
                          <a:ea typeface="メイリオ" panose="020B0604030504040204" pitchFamily="50" charset="-128"/>
                        </a:rPr>
                        <a:t>または１</a:t>
                      </a:r>
                      <a:r>
                        <a:rPr kumimoji="1" lang="en-US" altLang="ja-JP" sz="1100" b="1" dirty="0">
                          <a:solidFill>
                            <a:srgbClr val="FF0000"/>
                          </a:solidFill>
                          <a:latin typeface="メイリオ" panose="020B0604030504040204" pitchFamily="50" charset="-128"/>
                          <a:ea typeface="メイリオ" panose="020B0604030504040204" pitchFamily="50" charset="-128"/>
                        </a:rPr>
                        <a:t>/</a:t>
                      </a:r>
                      <a:r>
                        <a:rPr kumimoji="1" lang="ja-JP" altLang="en-US" sz="1100" b="1" dirty="0">
                          <a:solidFill>
                            <a:srgbClr val="FF0000"/>
                          </a:solidFill>
                          <a:latin typeface="メイリオ" panose="020B0604030504040204" pitchFamily="50" charset="-128"/>
                          <a:ea typeface="メイリオ"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253908"/>
                  </a:ext>
                </a:extLst>
              </a:tr>
            </a:tbl>
          </a:graphicData>
        </a:graphic>
      </p:graphicFrame>
      <p:graphicFrame>
        <p:nvGraphicFramePr>
          <p:cNvPr id="11" name="表 10">
            <a:extLst>
              <a:ext uri="{FF2B5EF4-FFF2-40B4-BE49-F238E27FC236}">
                <a16:creationId xmlns:a16="http://schemas.microsoft.com/office/drawing/2014/main" id="{121D8AF9-A216-CDD8-53C8-DCFA17322165}"/>
              </a:ext>
            </a:extLst>
          </p:cNvPr>
          <p:cNvGraphicFramePr>
            <a:graphicFrameLocks noGrp="1"/>
          </p:cNvGraphicFramePr>
          <p:nvPr>
            <p:extLst>
              <p:ext uri="{D42A27DB-BD31-4B8C-83A1-F6EECF244321}">
                <p14:modId xmlns:p14="http://schemas.microsoft.com/office/powerpoint/2010/main" val="2389296627"/>
              </p:ext>
            </p:extLst>
          </p:nvPr>
        </p:nvGraphicFramePr>
        <p:xfrm>
          <a:off x="4255265" y="3874632"/>
          <a:ext cx="4752528" cy="2683082"/>
        </p:xfrm>
        <a:graphic>
          <a:graphicData uri="http://schemas.openxmlformats.org/drawingml/2006/table">
            <a:tbl>
              <a:tblPr firstRow="1" bandRow="1">
                <a:tableStyleId>{5C22544A-7EE6-4342-B048-85BDC9FD1C3A}</a:tableStyleId>
              </a:tblPr>
              <a:tblGrid>
                <a:gridCol w="916342">
                  <a:extLst>
                    <a:ext uri="{9D8B030D-6E8A-4147-A177-3AD203B41FA5}">
                      <a16:colId xmlns:a16="http://schemas.microsoft.com/office/drawing/2014/main" val="3067994619"/>
                    </a:ext>
                  </a:extLst>
                </a:gridCol>
                <a:gridCol w="3836186">
                  <a:extLst>
                    <a:ext uri="{9D8B030D-6E8A-4147-A177-3AD203B41FA5}">
                      <a16:colId xmlns:a16="http://schemas.microsoft.com/office/drawing/2014/main" val="1033018919"/>
                    </a:ext>
                  </a:extLst>
                </a:gridCol>
              </a:tblGrid>
              <a:tr h="276093">
                <a:tc>
                  <a:txBody>
                    <a:bodyPr/>
                    <a:lstStyle/>
                    <a:p>
                      <a:endParaRPr kumimoji="1" lang="ja-JP" altLang="en-US" sz="15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新たな融資制度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26809748"/>
                  </a:ext>
                </a:extLst>
              </a:tr>
              <a:tr h="548154">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雇用保険被保険者以外の者</a:t>
                      </a:r>
                      <a:r>
                        <a:rPr kumimoji="1" lang="ja-JP" altLang="en-US" sz="11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（雇用保険の適用がない雇用労働者や離職者、雇用保険の受給が終了した離職者、雇用されることを目指すフリーランス等）</a:t>
                      </a:r>
                      <a:endParaRPr kumimoji="1" lang="ja-JP" altLang="en-US" sz="110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563881"/>
                  </a:ext>
                </a:extLst>
              </a:tr>
              <a:tr h="236651">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融資対象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教育訓練費用および生活費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311910"/>
                  </a:ext>
                </a:extLst>
              </a:tr>
              <a:tr h="552187">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融資内容</a:t>
                      </a:r>
                      <a:endParaRPr kumimoji="1" lang="en-US" altLang="ja-JP" sz="1200">
                        <a:solidFill>
                          <a:schemeClr val="tx1"/>
                        </a:solidFill>
                        <a:latin typeface="メイリオ" panose="020B0604030504040204" pitchFamily="50" charset="-128"/>
                        <a:ea typeface="メイリオ" panose="020B0604030504040204" pitchFamily="50" charset="-128"/>
                      </a:endParaRPr>
                    </a:p>
                    <a:p>
                      <a:pPr algn="ctr"/>
                      <a:r>
                        <a:rPr kumimoji="1" lang="en-US" altLang="ja-JP" sz="1200">
                          <a:solidFill>
                            <a:schemeClr val="tx1"/>
                          </a:solidFill>
                          <a:latin typeface="メイリオ" panose="020B0604030504040204" pitchFamily="50" charset="-128"/>
                          <a:ea typeface="メイリオ" panose="020B0604030504040204" pitchFamily="50" charset="-128"/>
                        </a:rPr>
                        <a:t>(</a:t>
                      </a:r>
                      <a:r>
                        <a:rPr kumimoji="1" lang="ja-JP" altLang="en-US" sz="1200">
                          <a:solidFill>
                            <a:schemeClr val="tx1"/>
                          </a:solidFill>
                          <a:latin typeface="メイリオ" panose="020B0604030504040204" pitchFamily="50" charset="-128"/>
                          <a:ea typeface="メイリオ" panose="020B0604030504040204" pitchFamily="50" charset="-128"/>
                        </a:rPr>
                        <a:t>現時点での想定</a:t>
                      </a:r>
                      <a:r>
                        <a:rPr kumimoji="1" lang="en-US" altLang="ja-JP" sz="1200">
                          <a:solidFill>
                            <a:schemeClr val="tx1"/>
                          </a:solidFill>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zh-TW" altLang="en-US" sz="1100">
                          <a:solidFill>
                            <a:schemeClr val="tx1"/>
                          </a:solidFill>
                          <a:latin typeface="メイリオ" panose="020B0604030504040204" pitchFamily="50" charset="-128"/>
                          <a:ea typeface="メイリオ" panose="020B0604030504040204" pitchFamily="50" charset="-128"/>
                        </a:rPr>
                        <a:t>貸付上限</a:t>
                      </a:r>
                      <a:r>
                        <a:rPr kumimoji="1" lang="ja-JP" altLang="en-US" sz="1100">
                          <a:solidFill>
                            <a:schemeClr val="tx1"/>
                          </a:solidFill>
                          <a:latin typeface="メイリオ" panose="020B0604030504040204" pitchFamily="50" charset="-128"/>
                          <a:ea typeface="メイリオ" panose="020B0604030504040204" pitchFamily="50" charset="-128"/>
                        </a:rPr>
                        <a:t>：</a:t>
                      </a:r>
                      <a:r>
                        <a:rPr kumimoji="1" lang="en-US" altLang="zh-TW" sz="1100">
                          <a:solidFill>
                            <a:schemeClr val="tx1"/>
                          </a:solidFill>
                          <a:latin typeface="メイリオ" panose="020B0604030504040204" pitchFamily="50" charset="-128"/>
                          <a:ea typeface="メイリオ" panose="020B0604030504040204" pitchFamily="50" charset="-128"/>
                        </a:rPr>
                        <a:t>240</a:t>
                      </a:r>
                      <a:r>
                        <a:rPr kumimoji="1" lang="zh-TW" altLang="en-US" sz="1100">
                          <a:solidFill>
                            <a:schemeClr val="tx1"/>
                          </a:solidFill>
                          <a:latin typeface="メイリオ" panose="020B0604030504040204" pitchFamily="50" charset="-128"/>
                          <a:ea typeface="メイリオ" panose="020B0604030504040204" pitchFamily="50" charset="-128"/>
                        </a:rPr>
                        <a:t>万円（年間）</a:t>
                      </a:r>
                      <a:r>
                        <a:rPr kumimoji="1" lang="ja-JP" altLang="en-US" sz="1100">
                          <a:solidFill>
                            <a:schemeClr val="tx1"/>
                          </a:solidFill>
                          <a:latin typeface="メイリオ" panose="020B0604030504040204" pitchFamily="50" charset="-128"/>
                          <a:ea typeface="メイリオ" panose="020B0604030504040204" pitchFamily="50" charset="-128"/>
                        </a:rPr>
                        <a:t>（最大２年間）</a:t>
                      </a:r>
                      <a:endParaRPr kumimoji="1" lang="en-US" altLang="ja-JP" sz="1100">
                        <a:solidFill>
                          <a:schemeClr val="tx1"/>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100">
                          <a:solidFill>
                            <a:schemeClr val="tx1"/>
                          </a:solidFill>
                          <a:latin typeface="メイリオ" panose="020B0604030504040204" pitchFamily="50" charset="-128"/>
                          <a:ea typeface="メイリオ" panose="020B0604030504040204" pitchFamily="50" charset="-128"/>
                        </a:rPr>
                        <a:t>利率：年２％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430783"/>
                  </a:ext>
                </a:extLst>
              </a:tr>
              <a:tr h="368124">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zh-TW" altLang="en-US" sz="1100">
                          <a:solidFill>
                            <a:schemeClr val="tx1"/>
                          </a:solidFill>
                          <a:latin typeface="メイリオ" panose="020B0604030504040204" pitchFamily="50" charset="-128"/>
                          <a:ea typeface="メイリオ" panose="020B0604030504040204" pitchFamily="50" charset="-128"/>
                        </a:rPr>
                        <a:t>教育訓練修了後</a:t>
                      </a:r>
                      <a:r>
                        <a:rPr kumimoji="1" lang="ja-JP" altLang="en-US" sz="1100">
                          <a:solidFill>
                            <a:schemeClr val="tx1"/>
                          </a:solidFill>
                          <a:latin typeface="メイリオ" panose="020B0604030504040204" pitchFamily="50" charset="-128"/>
                          <a:ea typeface="メイリオ" panose="020B0604030504040204" pitchFamily="50" charset="-128"/>
                        </a:rPr>
                        <a:t>に賃金が上昇した場合は、残債務の一部を免除</a:t>
                      </a:r>
                      <a:endParaRPr kumimoji="1" lang="en-US" altLang="ja-JP" sz="110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496729"/>
                  </a:ext>
                </a:extLst>
              </a:tr>
              <a:tr h="427562">
                <a:tc>
                  <a:txBody>
                    <a:bodyPr/>
                    <a:lstStyle/>
                    <a:p>
                      <a:pPr algn="ctr"/>
                      <a:r>
                        <a:rPr kumimoji="1" lang="ja-JP" altLang="en-US" sz="1200">
                          <a:solidFill>
                            <a:schemeClr val="tx1"/>
                          </a:solidFill>
                          <a:latin typeface="メイリオ" panose="020B0604030504040204" pitchFamily="50" charset="-128"/>
                          <a:ea typeface="メイリオ" panose="020B0604030504040204" pitchFamily="50" charset="-128"/>
                        </a:rPr>
                        <a:t>財源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労使保険料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100" b="1" dirty="0">
                          <a:solidFill>
                            <a:srgbClr val="FF0000"/>
                          </a:solidFill>
                          <a:latin typeface="メイリオ" panose="020B0604030504040204" pitchFamily="50" charset="-128"/>
                          <a:ea typeface="メイリオ" panose="020B0604030504040204" pitchFamily="50" charset="-128"/>
                        </a:rPr>
                        <a:t>国庫負担（本則１</a:t>
                      </a:r>
                      <a:r>
                        <a:rPr kumimoji="1" lang="en-US" altLang="ja-JP" sz="1100" b="1" dirty="0">
                          <a:solidFill>
                            <a:srgbClr val="FF0000"/>
                          </a:solidFill>
                          <a:latin typeface="メイリオ" panose="020B0604030504040204" pitchFamily="50" charset="-128"/>
                          <a:ea typeface="メイリオ" panose="020B0604030504040204" pitchFamily="50" charset="-128"/>
                        </a:rPr>
                        <a:t>/</a:t>
                      </a:r>
                      <a:r>
                        <a:rPr kumimoji="1" lang="ja-JP" altLang="en-US" sz="1100" b="1" dirty="0">
                          <a:solidFill>
                            <a:srgbClr val="FF0000"/>
                          </a:solidFill>
                          <a:latin typeface="メイリオ" panose="020B0604030504040204" pitchFamily="50" charset="-128"/>
                          <a:ea typeface="メイリオ" panose="020B0604030504040204" pitchFamily="50" charset="-128"/>
                        </a:rPr>
                        <a:t>２（当分の間は本則の</a:t>
                      </a:r>
                      <a:r>
                        <a:rPr kumimoji="1" lang="en-US" altLang="ja-JP" sz="1100" b="1" dirty="0">
                          <a:solidFill>
                            <a:srgbClr val="FF0000"/>
                          </a:solidFill>
                          <a:latin typeface="メイリオ" panose="020B0604030504040204" pitchFamily="50" charset="-128"/>
                          <a:ea typeface="メイリオ" panose="020B0604030504040204" pitchFamily="50" charset="-128"/>
                        </a:rPr>
                        <a:t>55</a:t>
                      </a:r>
                      <a:r>
                        <a:rPr kumimoji="1" lang="ja-JP" altLang="en-US" sz="1100" b="1" dirty="0">
                          <a:solidFill>
                            <a:srgbClr val="FF0000"/>
                          </a:solidFill>
                          <a:latin typeface="メイリオ" panose="020B0604030504040204" pitchFamily="50" charset="-128"/>
                          <a:ea typeface="メイリオ" panose="020B0604030504040204" pitchFamily="50" charset="-128"/>
                        </a:rPr>
                        <a:t>％））</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857867"/>
                  </a:ext>
                </a:extLst>
              </a:tr>
            </a:tbl>
          </a:graphicData>
        </a:graphic>
      </p:graphicFrame>
    </p:spTree>
    <p:extLst>
      <p:ext uri="{BB962C8B-B14F-4D97-AF65-F5344CB8AC3E}">
        <p14:creationId xmlns:p14="http://schemas.microsoft.com/office/powerpoint/2010/main" val="270976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17</a:t>
            </a:fld>
            <a:endParaRPr lang="ja-JP" altLang="en-US"/>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33</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２．「円滑な労働移動」の推進による生産性の改善・向上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（３）政府・地方自治体等の取組み　③その他の制度整備</a:t>
            </a:r>
            <a:endParaRPr kumimoji="1" lang="ja-JP" altLang="en-US" sz="2000" b="1">
              <a:solidFill>
                <a:schemeClr val="tx1"/>
              </a:solidFill>
              <a:latin typeface="+mj-ea"/>
              <a:ea typeface="+mj-ea"/>
            </a:endParaRPr>
          </a:p>
        </p:txBody>
      </p:sp>
      <p:sp>
        <p:nvSpPr>
          <p:cNvPr id="8" name="角丸四角形 7"/>
          <p:cNvSpPr/>
          <p:nvPr/>
        </p:nvSpPr>
        <p:spPr>
          <a:xfrm>
            <a:off x="293914" y="1083297"/>
            <a:ext cx="8539150" cy="147061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円滑な労働移動の推進に向けて、政府には、</a:t>
            </a:r>
            <a:r>
              <a:rPr lang="ja-JP" altLang="en-US" sz="1600">
                <a:solidFill>
                  <a:schemeClr val="tx1"/>
                </a:solidFill>
                <a:latin typeface="+mn-ea"/>
              </a:rPr>
              <a:t>退職所得控除などの税制や社会保障制度における検討・見直しといった</a:t>
            </a:r>
            <a:r>
              <a:rPr kumimoji="1" lang="ja-JP" altLang="en-US" sz="1600">
                <a:solidFill>
                  <a:schemeClr val="tx1"/>
                </a:solidFill>
                <a:latin typeface="+mn-ea"/>
              </a:rPr>
              <a:t>働き方や職業選択に中立的な制度整備を要望</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新たな成長産業を創出する次世代の人材確保の観点からは、産学官が連携し、初等・中等・高等教育において、多様で柔軟な発想力や自身のキャリアプランの設計に早い段階から取り組む主体性、起業家精神などを育むプログラム・カリキュラムへの変革が必要</a:t>
            </a:r>
            <a:endParaRPr lang="en-US" altLang="ja-JP" sz="1600">
              <a:solidFill>
                <a:schemeClr val="tx1"/>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AA9083B1-ABBE-CEBC-0C2B-B45862C1626C}"/>
              </a:ext>
            </a:extLst>
          </p:cNvPr>
          <p:cNvPicPr>
            <a:picLocks noChangeAspect="1"/>
          </p:cNvPicPr>
          <p:nvPr/>
        </p:nvPicPr>
        <p:blipFill rotWithShape="1">
          <a:blip r:embed="rId4"/>
          <a:srcRect l="317" r="2712"/>
          <a:stretch/>
        </p:blipFill>
        <p:spPr>
          <a:xfrm>
            <a:off x="546651" y="2933261"/>
            <a:ext cx="8050697" cy="3691185"/>
          </a:xfrm>
          <a:prstGeom prst="rect">
            <a:avLst/>
          </a:prstGeom>
        </p:spPr>
      </p:pic>
      <p:sp>
        <p:nvSpPr>
          <p:cNvPr id="7" name="テキスト ボックス 35">
            <a:extLst>
              <a:ext uri="{FF2B5EF4-FFF2-40B4-BE49-F238E27FC236}">
                <a16:creationId xmlns:a16="http://schemas.microsoft.com/office/drawing/2014/main" id="{7B64AA23-AC6A-0880-FD59-EB0D5CC52994}"/>
              </a:ext>
            </a:extLst>
          </p:cNvPr>
          <p:cNvSpPr txBox="1">
            <a:spLocks noChangeArrowheads="1"/>
          </p:cNvSpPr>
          <p:nvPr/>
        </p:nvSpPr>
        <p:spPr bwMode="auto">
          <a:xfrm>
            <a:off x="126886" y="2691204"/>
            <a:ext cx="7312434" cy="307777"/>
          </a:xfrm>
          <a:prstGeom prst="rect">
            <a:avLst/>
          </a:prstGeom>
          <a:noFill/>
          <a:ln w="9525">
            <a:noFill/>
            <a:miter lim="800000"/>
            <a:headEnd/>
            <a:tailEnd/>
          </a:ln>
        </p:spPr>
        <p:txBody>
          <a:bodyPr wrap="square">
            <a:spAutoFit/>
          </a:bodyPr>
          <a:lstStyle/>
          <a:p>
            <a:r>
              <a:rPr lang="ja-JP" altLang="en-US" sz="1400">
                <a:latin typeface="+mn-ea"/>
              </a:rPr>
              <a:t>■経済界が求める教育政策の基本的な方針</a:t>
            </a:r>
          </a:p>
        </p:txBody>
      </p:sp>
      <p:sp>
        <p:nvSpPr>
          <p:cNvPr id="9" name="正方形/長方形 8">
            <a:extLst>
              <a:ext uri="{FF2B5EF4-FFF2-40B4-BE49-F238E27FC236}">
                <a16:creationId xmlns:a16="http://schemas.microsoft.com/office/drawing/2014/main" id="{0B91454C-AC38-C4BA-BFBA-937D319B6AAF}"/>
              </a:ext>
            </a:extLst>
          </p:cNvPr>
          <p:cNvSpPr/>
          <p:nvPr/>
        </p:nvSpPr>
        <p:spPr bwMode="auto">
          <a:xfrm>
            <a:off x="67252" y="6624446"/>
            <a:ext cx="788847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：経団連「</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次期教育振興基本計画</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策定に向けた提言」（</a:t>
            </a:r>
            <a:r>
              <a:rPr kumimoji="0" lang="en-US" altLang="ja-JP" sz="1000" kern="0">
                <a:solidFill>
                  <a:srgbClr val="000000"/>
                </a:solidFill>
                <a:latin typeface="+mn-ea"/>
                <a:sym typeface="Wingdings" panose="05000000000000000000" pitchFamily="2" charset="2"/>
              </a:rPr>
              <a:t>2022</a:t>
            </a:r>
            <a:r>
              <a:rPr kumimoji="0" lang="ja-JP" altLang="en-US" sz="1000" kern="0">
                <a:solidFill>
                  <a:srgbClr val="000000"/>
                </a:solidFill>
                <a:latin typeface="+mn-ea"/>
                <a:sym typeface="Wingdings" panose="05000000000000000000" pitchFamily="2" charset="2"/>
              </a:rPr>
              <a:t>年</a:t>
            </a:r>
            <a:r>
              <a:rPr kumimoji="0" lang="en-US" altLang="ja-JP" sz="1000" kern="0">
                <a:solidFill>
                  <a:srgbClr val="000000"/>
                </a:solidFill>
                <a:latin typeface="+mn-ea"/>
                <a:sym typeface="Wingdings" panose="05000000000000000000" pitchFamily="2" charset="2"/>
              </a:rPr>
              <a:t>10</a:t>
            </a:r>
            <a:r>
              <a:rPr kumimoji="0" lang="ja-JP" altLang="en-US" sz="1000" kern="0">
                <a:solidFill>
                  <a:srgbClr val="000000"/>
                </a:solidFill>
                <a:latin typeface="+mn-ea"/>
                <a:sym typeface="Wingdings" panose="05000000000000000000" pitchFamily="2" charset="2"/>
              </a:rPr>
              <a:t>月）</a:t>
            </a:r>
            <a:endParaRPr kumimoji="0" lang="ja-JP" altLang="en-US" sz="1000" kern="0">
              <a:solidFill>
                <a:srgbClr val="000000"/>
              </a:solidFill>
              <a:latin typeface="+mn-ea"/>
            </a:endParaRPr>
          </a:p>
        </p:txBody>
      </p:sp>
    </p:spTree>
    <p:extLst>
      <p:ext uri="{BB962C8B-B14F-4D97-AF65-F5344CB8AC3E}">
        <p14:creationId xmlns:p14="http://schemas.microsoft.com/office/powerpoint/2010/main" val="319389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06CF373-2B9E-2D12-EC45-DC8CF220C8AF}"/>
              </a:ext>
            </a:extLst>
          </p:cNvPr>
          <p:cNvPicPr>
            <a:picLocks noChangeAspect="1"/>
          </p:cNvPicPr>
          <p:nvPr/>
        </p:nvPicPr>
        <p:blipFill>
          <a:blip r:embed="rId3"/>
          <a:stretch>
            <a:fillRect/>
          </a:stretch>
        </p:blipFill>
        <p:spPr>
          <a:xfrm>
            <a:off x="1883980" y="3549683"/>
            <a:ext cx="5292993" cy="2925714"/>
          </a:xfrm>
          <a:prstGeom prst="rect">
            <a:avLst/>
          </a:prstGeom>
        </p:spPr>
      </p:pic>
      <p:pic>
        <p:nvPicPr>
          <p:cNvPr id="4" name="図 3">
            <a:extLst>
              <a:ext uri="{FF2B5EF4-FFF2-40B4-BE49-F238E27FC236}">
                <a16:creationId xmlns:a16="http://schemas.microsoft.com/office/drawing/2014/main" id="{83094B88-632F-4B1A-A5D3-013A81994B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18</a:t>
            </a:fld>
            <a:endParaRPr lang="ja-JP" altLang="en-US"/>
          </a:p>
        </p:txBody>
      </p:sp>
      <p:sp>
        <p:nvSpPr>
          <p:cNvPr id="5" name="タイトル 1"/>
          <p:cNvSpPr txBox="1">
            <a:spLocks/>
          </p:cNvSpPr>
          <p:nvPr/>
        </p:nvSpPr>
        <p:spPr bwMode="auto">
          <a:xfrm>
            <a:off x="5657850" y="28921"/>
            <a:ext cx="3486151" cy="250368"/>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34</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39</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15</a:t>
            </a:r>
            <a:r>
              <a:rPr lang="ja-JP" altLang="en-US" sz="1100" kern="0">
                <a:latin typeface="+mn-ea"/>
                <a:cs typeface="+mj-cs"/>
              </a:rPr>
              <a:t>、</a:t>
            </a:r>
            <a:r>
              <a:rPr lang="en-US" altLang="ja-JP" sz="1100" kern="0">
                <a:latin typeface="+mn-ea"/>
                <a:cs typeface="+mj-cs"/>
              </a:rPr>
              <a:t>29</a:t>
            </a:r>
            <a:r>
              <a:rPr lang="ja-JP" altLang="en-US" sz="1100" kern="0">
                <a:latin typeface="+mn-ea"/>
                <a:cs typeface="+mj-cs"/>
              </a:rPr>
              <a:t>～</a:t>
            </a:r>
            <a:r>
              <a:rPr lang="en-US" altLang="ja-JP" sz="1100" kern="0">
                <a:latin typeface="+mn-ea"/>
                <a:cs typeface="+mj-cs"/>
              </a:rPr>
              <a:t>32</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377940"/>
            <a:ext cx="89289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３．人口減少下における労働力問題への対応</a:t>
            </a:r>
            <a:endParaRPr lang="en-US" altLang="ja-JP" sz="2000" b="1">
              <a:solidFill>
                <a:schemeClr val="tx1"/>
              </a:solidFill>
              <a:latin typeface="+mj-ea"/>
              <a:ea typeface="+mj-ea"/>
            </a:endParaRPr>
          </a:p>
          <a:p>
            <a:r>
              <a:rPr lang="ja-JP" altLang="en-US" sz="2000" b="1">
                <a:solidFill>
                  <a:schemeClr val="tx1"/>
                </a:solidFill>
                <a:latin typeface="+mj-ea"/>
                <a:ea typeface="+mj-ea"/>
              </a:rPr>
              <a:t>（１）女性</a:t>
            </a:r>
            <a:endParaRPr kumimoji="1" lang="ja-JP" altLang="en-US" sz="2000" b="1">
              <a:solidFill>
                <a:schemeClr val="tx1"/>
              </a:solidFill>
              <a:latin typeface="+mj-ea"/>
              <a:ea typeface="+mj-ea"/>
            </a:endParaRPr>
          </a:p>
        </p:txBody>
      </p:sp>
      <p:sp>
        <p:nvSpPr>
          <p:cNvPr id="8" name="角丸四角形 7"/>
          <p:cNvSpPr/>
          <p:nvPr/>
        </p:nvSpPr>
        <p:spPr>
          <a:xfrm>
            <a:off x="293915" y="979513"/>
            <a:ext cx="8539150" cy="2199113"/>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いわゆる「Ｍ字カーブ」は解消傾向。一方、女性の正規雇用率が</a:t>
            </a:r>
            <a:r>
              <a:rPr kumimoji="1" lang="en-US" altLang="ja-JP" sz="1600">
                <a:solidFill>
                  <a:schemeClr val="tx1"/>
                </a:solidFill>
                <a:latin typeface="+mn-ea"/>
              </a:rPr>
              <a:t>20</a:t>
            </a:r>
            <a:r>
              <a:rPr kumimoji="1" lang="ja-JP" altLang="en-US" sz="1600">
                <a:solidFill>
                  <a:schemeClr val="tx1"/>
                </a:solidFill>
                <a:latin typeface="+mn-ea"/>
              </a:rPr>
              <a:t>代後半をピークに低下する「Ｌ字カーブ」が存在。一度離職すると正規雇用者として復職できない実情</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管理職に占める女性の割合は国際的に低位（部長相当職</a:t>
            </a:r>
            <a:r>
              <a:rPr kumimoji="1" lang="en-US" altLang="ja-JP" sz="1600">
                <a:solidFill>
                  <a:schemeClr val="tx1"/>
                </a:solidFill>
                <a:latin typeface="+mn-ea"/>
              </a:rPr>
              <a:t>8.0</a:t>
            </a:r>
            <a:r>
              <a:rPr kumimoji="1" lang="ja-JP" altLang="en-US" sz="1600">
                <a:solidFill>
                  <a:schemeClr val="tx1"/>
                </a:solidFill>
                <a:latin typeface="+mn-ea"/>
              </a:rPr>
              <a:t>％、課長相当職</a:t>
            </a:r>
            <a:r>
              <a:rPr kumimoji="1" lang="en-US" altLang="ja-JP" sz="1600">
                <a:solidFill>
                  <a:schemeClr val="tx1"/>
                </a:solidFill>
                <a:latin typeface="+mn-ea"/>
              </a:rPr>
              <a:t>11.6</a:t>
            </a:r>
            <a:r>
              <a:rPr kumimoji="1" lang="ja-JP" altLang="en-US" sz="1600">
                <a:solidFill>
                  <a:schemeClr val="tx1"/>
                </a:solidFill>
                <a:latin typeface="+mn-ea"/>
              </a:rPr>
              <a:t>％）</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さらなる女性活躍には、以下の取組みが重要</a:t>
            </a:r>
            <a:endParaRPr kumimoji="1" lang="en-US" altLang="ja-JP" sz="1600">
              <a:solidFill>
                <a:schemeClr val="tx1"/>
              </a:solidFill>
              <a:latin typeface="+mn-ea"/>
            </a:endParaRPr>
          </a:p>
          <a:p>
            <a:pPr indent="95250" algn="just"/>
            <a:r>
              <a:rPr lang="ja-JP" altLang="en-US" sz="1600">
                <a:solidFill>
                  <a:schemeClr val="tx1"/>
                </a:solidFill>
                <a:latin typeface="+mn-ea"/>
              </a:rPr>
              <a:t>　</a:t>
            </a:r>
            <a:r>
              <a:rPr kumimoji="1" lang="ja-JP" altLang="en-US" sz="1600">
                <a:solidFill>
                  <a:schemeClr val="tx1"/>
                </a:solidFill>
                <a:latin typeface="+mn-ea"/>
              </a:rPr>
              <a:t>①ライフイベントに応じて柔軟な働き方を選択できる環境づくり</a:t>
            </a:r>
            <a:endParaRPr kumimoji="1" lang="en-US" altLang="ja-JP" sz="1600">
              <a:solidFill>
                <a:schemeClr val="tx1"/>
              </a:solidFill>
              <a:latin typeface="+mn-ea"/>
            </a:endParaRPr>
          </a:p>
          <a:p>
            <a:pPr indent="95250" algn="just"/>
            <a:r>
              <a:rPr lang="ja-JP" altLang="en-US" sz="1600">
                <a:solidFill>
                  <a:schemeClr val="tx1"/>
                </a:solidFill>
                <a:latin typeface="+mn-ea"/>
              </a:rPr>
              <a:t>　</a:t>
            </a:r>
            <a:r>
              <a:rPr kumimoji="1" lang="ja-JP" altLang="en-US" sz="1600">
                <a:solidFill>
                  <a:schemeClr val="tx1"/>
                </a:solidFill>
                <a:latin typeface="+mn-ea"/>
              </a:rPr>
              <a:t>②やむなく離職した人材が正規雇用で復職できる環境づくり</a:t>
            </a:r>
            <a:endParaRPr kumimoji="1" lang="en-US" altLang="ja-JP" sz="1600">
              <a:solidFill>
                <a:schemeClr val="tx1"/>
              </a:solidFill>
              <a:latin typeface="+mn-ea"/>
            </a:endParaRPr>
          </a:p>
          <a:p>
            <a:pPr indent="95250" algn="just"/>
            <a:r>
              <a:rPr lang="ja-JP" altLang="en-US" sz="1600">
                <a:solidFill>
                  <a:schemeClr val="tx1"/>
                </a:solidFill>
                <a:latin typeface="+mn-ea"/>
              </a:rPr>
              <a:t>　</a:t>
            </a:r>
            <a:r>
              <a:rPr kumimoji="1" lang="ja-JP" altLang="en-US" sz="1600">
                <a:solidFill>
                  <a:schemeClr val="tx1"/>
                </a:solidFill>
                <a:latin typeface="+mn-ea"/>
              </a:rPr>
              <a:t>③管理職や役員登用する人材を計画的に育成する「タレント・パイプライン」の強化</a:t>
            </a:r>
            <a:endParaRPr kumimoji="1" lang="en-US" altLang="ja-JP" sz="1600">
              <a:solidFill>
                <a:schemeClr val="tx1"/>
              </a:solidFill>
              <a:latin typeface="+mn-ea"/>
            </a:endParaRPr>
          </a:p>
          <a:p>
            <a:pPr indent="95250" algn="just"/>
            <a:r>
              <a:rPr lang="ja-JP" altLang="en-US" sz="1600">
                <a:solidFill>
                  <a:schemeClr val="tx1"/>
                </a:solidFill>
                <a:latin typeface="+mn-ea"/>
              </a:rPr>
              <a:t>　</a:t>
            </a:r>
            <a:r>
              <a:rPr kumimoji="1" lang="ja-JP" altLang="en-US" sz="1600">
                <a:solidFill>
                  <a:schemeClr val="tx1"/>
                </a:solidFill>
                <a:latin typeface="+mn-ea"/>
              </a:rPr>
              <a:t>④賃金水準の高い技能職・技術職における女性人材の確保・育成</a:t>
            </a:r>
          </a:p>
        </p:txBody>
      </p:sp>
      <p:sp>
        <p:nvSpPr>
          <p:cNvPr id="9" name="テキスト ボックス 35"/>
          <p:cNvSpPr txBox="1">
            <a:spLocks noChangeArrowheads="1"/>
          </p:cNvSpPr>
          <p:nvPr/>
        </p:nvSpPr>
        <p:spPr bwMode="auto">
          <a:xfrm>
            <a:off x="126886" y="3246008"/>
            <a:ext cx="4566825" cy="307777"/>
          </a:xfrm>
          <a:prstGeom prst="rect">
            <a:avLst/>
          </a:prstGeom>
          <a:noFill/>
          <a:ln w="9525">
            <a:noFill/>
            <a:miter lim="800000"/>
            <a:headEnd/>
            <a:tailEnd/>
          </a:ln>
        </p:spPr>
        <p:txBody>
          <a:bodyPr wrap="square">
            <a:spAutoFit/>
          </a:bodyPr>
          <a:lstStyle/>
          <a:p>
            <a:r>
              <a:rPr lang="ja-JP" altLang="en-US" sz="1400">
                <a:latin typeface="+mn-ea"/>
              </a:rPr>
              <a:t>■女性の年齢階級別就業率・正規雇用比率（</a:t>
            </a:r>
            <a:r>
              <a:rPr lang="en-US" altLang="ja-JP" sz="1400">
                <a:latin typeface="+mn-ea"/>
              </a:rPr>
              <a:t>2022</a:t>
            </a:r>
            <a:r>
              <a:rPr lang="ja-JP" altLang="en-US" sz="1400">
                <a:latin typeface="+mn-ea"/>
              </a:rPr>
              <a:t>年）</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7" name="正方形/長方形 6">
            <a:extLst>
              <a:ext uri="{FF2B5EF4-FFF2-40B4-BE49-F238E27FC236}">
                <a16:creationId xmlns:a16="http://schemas.microsoft.com/office/drawing/2014/main" id="{2915E1CE-F7E7-9D78-FE64-EB7FEC3C7E91}"/>
              </a:ext>
            </a:extLst>
          </p:cNvPr>
          <p:cNvSpPr/>
          <p:nvPr/>
        </p:nvSpPr>
        <p:spPr bwMode="auto">
          <a:xfrm>
            <a:off x="507451" y="6398438"/>
            <a:ext cx="7386226"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r>
              <a:rPr lang="ja-JP" altLang="en-US" sz="1000">
                <a:solidFill>
                  <a:schemeClr val="tx1"/>
                </a:solidFill>
                <a:latin typeface="+mn-ea"/>
              </a:rPr>
              <a:t>　注：就業率は「就業者」</a:t>
            </a:r>
            <a:r>
              <a:rPr lang="en-US" altLang="ja-JP" sz="1000">
                <a:solidFill>
                  <a:schemeClr val="tx1"/>
                </a:solidFill>
                <a:latin typeface="+mn-ea"/>
              </a:rPr>
              <a:t>/15</a:t>
            </a:r>
            <a:r>
              <a:rPr lang="ja-JP" altLang="en-US" sz="1000">
                <a:solidFill>
                  <a:schemeClr val="tx1"/>
                </a:solidFill>
                <a:latin typeface="+mn-ea"/>
              </a:rPr>
              <a:t>歳以上人口</a:t>
            </a:r>
            <a:r>
              <a:rPr lang="en-US" altLang="ja-JP" sz="1000">
                <a:solidFill>
                  <a:schemeClr val="tx1"/>
                </a:solidFill>
                <a:latin typeface="+mn-ea"/>
              </a:rPr>
              <a:t>×100</a:t>
            </a:r>
            <a:r>
              <a:rPr lang="ja-JP" altLang="en-US" sz="1000">
                <a:solidFill>
                  <a:schemeClr val="tx1"/>
                </a:solidFill>
                <a:latin typeface="+mn-ea"/>
              </a:rPr>
              <a:t>。正規雇用比率は、「正規の職員・従業員」</a:t>
            </a:r>
            <a:r>
              <a:rPr lang="en-US" altLang="ja-JP" sz="1000">
                <a:solidFill>
                  <a:schemeClr val="tx1"/>
                </a:solidFill>
                <a:latin typeface="+mn-ea"/>
              </a:rPr>
              <a:t>/</a:t>
            </a:r>
            <a:r>
              <a:rPr lang="ja-JP" altLang="en-US" sz="1000">
                <a:solidFill>
                  <a:schemeClr val="tx1"/>
                </a:solidFill>
                <a:latin typeface="+mn-ea"/>
              </a:rPr>
              <a:t>「</a:t>
            </a:r>
            <a:r>
              <a:rPr lang="en-US" altLang="ja-JP" sz="1000">
                <a:solidFill>
                  <a:schemeClr val="tx1"/>
                </a:solidFill>
                <a:latin typeface="+mn-ea"/>
              </a:rPr>
              <a:t>15</a:t>
            </a:r>
            <a:r>
              <a:rPr lang="ja-JP" altLang="en-US" sz="1000">
                <a:solidFill>
                  <a:schemeClr val="tx1"/>
                </a:solidFill>
                <a:latin typeface="+mn-ea"/>
              </a:rPr>
              <a:t>歳以上人口」</a:t>
            </a:r>
            <a:r>
              <a:rPr lang="en-US" altLang="ja-JP" sz="1000">
                <a:solidFill>
                  <a:schemeClr val="tx1"/>
                </a:solidFill>
                <a:latin typeface="+mn-ea"/>
              </a:rPr>
              <a:t>×100</a:t>
            </a:r>
            <a:r>
              <a:rPr lang="ja-JP" altLang="en-US" sz="1000">
                <a:solidFill>
                  <a:schemeClr val="tx1"/>
                </a:solidFill>
                <a:latin typeface="+mn-ea"/>
              </a:rPr>
              <a:t>。</a:t>
            </a:r>
          </a:p>
          <a:p>
            <a:r>
              <a:rPr lang="ja-JP" altLang="en-US" sz="1000">
                <a:solidFill>
                  <a:schemeClr val="tx1"/>
                </a:solidFill>
                <a:latin typeface="+mn-ea"/>
              </a:rPr>
              <a:t>出典：総務省「労働力調査（基本集計）」をもとに経団連事務局にて作成</a:t>
            </a:r>
          </a:p>
          <a:p>
            <a:pPr fontAlgn="base">
              <a:spcBef>
                <a:spcPct val="0"/>
              </a:spcBef>
              <a:spcAft>
                <a:spcPct val="0"/>
              </a:spcAft>
              <a:defRPr/>
            </a:pPr>
            <a:endParaRPr kumimoji="0" lang="ja-JP" altLang="en-US" sz="1000" kern="0">
              <a:solidFill>
                <a:srgbClr val="000000"/>
              </a:solidFill>
              <a:latin typeface="+mn-ea"/>
            </a:endParaRPr>
          </a:p>
        </p:txBody>
      </p:sp>
    </p:spTree>
    <p:extLst>
      <p:ext uri="{BB962C8B-B14F-4D97-AF65-F5344CB8AC3E}">
        <p14:creationId xmlns:p14="http://schemas.microsoft.com/office/powerpoint/2010/main" val="65492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a:t>
            </a:fld>
            <a:endParaRPr lang="ja-JP" altLang="en-US"/>
          </a:p>
        </p:txBody>
      </p:sp>
      <p:sp>
        <p:nvSpPr>
          <p:cNvPr id="6" name="角丸四角形 5"/>
          <p:cNvSpPr/>
          <p:nvPr/>
        </p:nvSpPr>
        <p:spPr>
          <a:xfrm>
            <a:off x="215037" y="194911"/>
            <a:ext cx="511495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rPr>
              <a:t>経労委報告とは</a:t>
            </a:r>
          </a:p>
        </p:txBody>
      </p:sp>
      <p:sp>
        <p:nvSpPr>
          <p:cNvPr id="18" name="正方形/長方形 17"/>
          <p:cNvSpPr/>
          <p:nvPr/>
        </p:nvSpPr>
        <p:spPr>
          <a:xfrm>
            <a:off x="312820" y="697832"/>
            <a:ext cx="8578517" cy="2346157"/>
          </a:xfrm>
          <a:prstGeom prst="rect">
            <a:avLst/>
          </a:prstGeom>
          <a:noFill/>
          <a:ln w="19050" cap="flat" cmpd="sng" algn="ctr">
            <a:solidFill>
              <a:srgbClr val="548AC3"/>
            </a:solidFill>
            <a:prstDash val="solid"/>
          </a:ln>
          <a:effectLst/>
        </p:spPr>
        <p:txBody>
          <a:bodyPr anchor="ctr"/>
          <a:lstStyle/>
          <a:p>
            <a:pPr marL="285750" indent="-285750" algn="just">
              <a:buFont typeface="メイリオ" panose="020B0604030504040204" pitchFamily="50" charset="-128"/>
              <a:buChar char="○"/>
              <a:defRPr/>
            </a:pPr>
            <a:r>
              <a:rPr kumimoji="0" lang="ja-JP" altLang="en-US" kern="0">
                <a:solidFill>
                  <a:srgbClr val="000000"/>
                </a:solidFill>
                <a:latin typeface="+mn-ea"/>
              </a:rPr>
              <a:t>その年の春季労使交渉・協議における経営側の基本スタンスや、雇用・労働分野における経団連の考え方を示すことが目的</a:t>
            </a:r>
            <a:endParaRPr kumimoji="0" lang="en-US" altLang="ja-JP" kern="0">
              <a:solidFill>
                <a:srgbClr val="000000"/>
              </a:solidFill>
              <a:latin typeface="+mn-ea"/>
            </a:endParaRPr>
          </a:p>
          <a:p>
            <a:pPr marL="285750" indent="-285750" algn="just">
              <a:buFont typeface="メイリオ" panose="020B0604030504040204" pitchFamily="50" charset="-128"/>
              <a:buChar char="○"/>
              <a:defRPr/>
            </a:pPr>
            <a:r>
              <a:rPr kumimoji="0" lang="ja-JP" altLang="en-US" kern="0">
                <a:solidFill>
                  <a:srgbClr val="000000"/>
                </a:solidFill>
                <a:latin typeface="+mn-ea"/>
              </a:rPr>
              <a:t>会長・副会長、審議員会議長・ 副議長、地方団体長会議長・副議長、労働関係委員会委員長らを委員とする「経営労働政策特別委員会（経労委）」での議論のほか、会長・副会長会議での審議、地方別経済団体の長を参集した会合での意見聴取などを踏まえて取りまとめ</a:t>
            </a:r>
            <a:endParaRPr kumimoji="0" lang="en-US" altLang="ja-JP" kern="0">
              <a:solidFill>
                <a:srgbClr val="000000"/>
              </a:solidFill>
              <a:latin typeface="+mn-ea"/>
            </a:endParaRPr>
          </a:p>
          <a:p>
            <a:pPr marL="285750" indent="-285750" algn="just">
              <a:buFont typeface="メイリオ" panose="020B0604030504040204" pitchFamily="50" charset="-128"/>
              <a:buChar char="○"/>
              <a:defRPr/>
            </a:pPr>
            <a:r>
              <a:rPr kumimoji="0" lang="en-US" altLang="ja-JP" kern="0" spc="-150">
                <a:solidFill>
                  <a:srgbClr val="000000"/>
                </a:solidFill>
                <a:latin typeface="+mn-ea"/>
              </a:rPr>
              <a:t>2024</a:t>
            </a:r>
            <a:r>
              <a:rPr kumimoji="0" lang="ja-JP" altLang="en-US" kern="0" spc="-150">
                <a:solidFill>
                  <a:srgbClr val="000000"/>
                </a:solidFill>
                <a:latin typeface="+mn-ea"/>
              </a:rPr>
              <a:t>年版報告は、最初の「大幅賃上げの行方研究委員会報告」から数えて</a:t>
            </a:r>
            <a:r>
              <a:rPr kumimoji="0" lang="en-US" altLang="ja-JP" kern="0" spc="-150">
                <a:solidFill>
                  <a:srgbClr val="000000"/>
                </a:solidFill>
                <a:latin typeface="+mn-ea"/>
              </a:rPr>
              <a:t>50</a:t>
            </a:r>
            <a:r>
              <a:rPr kumimoji="0" lang="ja-JP" altLang="en-US" kern="0" spc="-150">
                <a:solidFill>
                  <a:srgbClr val="000000"/>
                </a:solidFill>
                <a:latin typeface="+mn-ea"/>
              </a:rPr>
              <a:t>冊目、「経労委報告」としては</a:t>
            </a:r>
            <a:r>
              <a:rPr kumimoji="0" lang="en-US" altLang="ja-JP" kern="0" spc="-150">
                <a:solidFill>
                  <a:srgbClr val="000000"/>
                </a:solidFill>
                <a:latin typeface="+mn-ea"/>
              </a:rPr>
              <a:t>22</a:t>
            </a:r>
            <a:r>
              <a:rPr kumimoji="0" lang="ja-JP" altLang="en-US" kern="0" spc="-150">
                <a:solidFill>
                  <a:srgbClr val="000000"/>
                </a:solidFill>
                <a:latin typeface="+mn-ea"/>
              </a:rPr>
              <a:t>冊目</a:t>
            </a:r>
            <a:endParaRPr kumimoji="0" lang="en-US" altLang="ja-JP" kern="0" spc="-150">
              <a:solidFill>
                <a:srgbClr val="000000"/>
              </a:solidFill>
              <a:latin typeface="+mn-ea"/>
            </a:endParaRPr>
          </a:p>
        </p:txBody>
      </p:sp>
      <p:sp>
        <p:nvSpPr>
          <p:cNvPr id="19" name="正方形/長方形 18"/>
          <p:cNvSpPr/>
          <p:nvPr/>
        </p:nvSpPr>
        <p:spPr bwMode="auto">
          <a:xfrm>
            <a:off x="1310033" y="5102094"/>
            <a:ext cx="7469138" cy="831805"/>
          </a:xfrm>
          <a:prstGeom prst="rect">
            <a:avLst/>
          </a:prstGeom>
          <a:solidFill>
            <a:srgbClr val="FFFFFF"/>
          </a:solidFill>
          <a:ln w="12700" cap="flat" cmpd="sng" algn="ctr">
            <a:solidFill>
              <a:srgbClr val="548AC3"/>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fontAlgn="base">
              <a:spcBef>
                <a:spcPct val="0"/>
              </a:spcBef>
              <a:spcAft>
                <a:spcPct val="0"/>
              </a:spcAft>
              <a:defRPr/>
            </a:pPr>
            <a:r>
              <a:rPr kumimoji="0" lang="ja-JP" altLang="en-US" sz="1400" b="1" kern="0">
                <a:solidFill>
                  <a:srgbClr val="000000"/>
                </a:solidFill>
                <a:latin typeface="+mn-ea"/>
              </a:rPr>
              <a:t>　</a:t>
            </a:r>
            <a:r>
              <a:rPr kumimoji="0" lang="en-US" altLang="ja-JP" sz="1400" b="1" kern="0">
                <a:solidFill>
                  <a:srgbClr val="000000"/>
                </a:solidFill>
                <a:latin typeface="+mn-ea"/>
              </a:rPr>
              <a:t>2003</a:t>
            </a:r>
            <a:r>
              <a:rPr kumimoji="0" lang="ja-JP" altLang="en-US" sz="1400" b="1" kern="0">
                <a:solidFill>
                  <a:srgbClr val="000000"/>
                </a:solidFill>
                <a:latin typeface="+mn-ea"/>
              </a:rPr>
              <a:t>～</a:t>
            </a:r>
            <a:r>
              <a:rPr kumimoji="0" lang="en-US" altLang="ja-JP" sz="1400" b="1" kern="0">
                <a:solidFill>
                  <a:srgbClr val="000000"/>
                </a:solidFill>
                <a:latin typeface="+mn-ea"/>
              </a:rPr>
              <a:t>2015</a:t>
            </a:r>
            <a:r>
              <a:rPr kumimoji="0" lang="ja-JP" altLang="en-US" sz="1400" b="1" kern="0">
                <a:solidFill>
                  <a:srgbClr val="000000"/>
                </a:solidFill>
                <a:latin typeface="+mn-ea"/>
              </a:rPr>
              <a:t>年版　 経営労働政策委員会報告（経労委報告）</a:t>
            </a:r>
            <a:endParaRPr kumimoji="0" lang="en-US" altLang="ja-JP" sz="1400" kern="0">
              <a:solidFill>
                <a:srgbClr val="000000"/>
              </a:solidFill>
              <a:latin typeface="+mn-ea"/>
            </a:endParaRPr>
          </a:p>
          <a:p>
            <a:pPr marL="285750" indent="-285750" fontAlgn="base">
              <a:spcBef>
                <a:spcPts val="600"/>
              </a:spcBef>
              <a:spcAft>
                <a:spcPct val="0"/>
              </a:spcAft>
              <a:buFont typeface="Arial" panose="020B0604020202020204" pitchFamily="34" charset="0"/>
              <a:buChar char="•"/>
              <a:defRPr/>
            </a:pPr>
            <a:r>
              <a:rPr kumimoji="0" lang="ja-JP" altLang="en-US" sz="1400" kern="0">
                <a:solidFill>
                  <a:srgbClr val="000000"/>
                </a:solidFill>
                <a:latin typeface="+mn-ea"/>
              </a:rPr>
              <a:t>労働問題のみならず、企業経営に関連する問題を広く取り上げてきた「労問研」の経緯・性格に鑑み、経団連と日経連との統合を機に名称を変更</a:t>
            </a:r>
            <a:endParaRPr kumimoji="0" lang="en-US" altLang="ja-JP" sz="1400" kern="0">
              <a:solidFill>
                <a:srgbClr val="000000"/>
              </a:solidFill>
              <a:latin typeface="+mn-ea"/>
            </a:endParaRPr>
          </a:p>
        </p:txBody>
      </p:sp>
      <p:sp>
        <p:nvSpPr>
          <p:cNvPr id="20" name="正方形/長方形 19"/>
          <p:cNvSpPr/>
          <p:nvPr/>
        </p:nvSpPr>
        <p:spPr bwMode="auto">
          <a:xfrm flipH="1">
            <a:off x="1310032" y="6055086"/>
            <a:ext cx="7469137" cy="715772"/>
          </a:xfrm>
          <a:prstGeom prst="rect">
            <a:avLst/>
          </a:prstGeom>
          <a:solidFill>
            <a:srgbClr val="FFFFFF"/>
          </a:solidFill>
          <a:ln w="12700" cap="flat" cmpd="sng" algn="ctr">
            <a:solidFill>
              <a:srgbClr val="548AC3"/>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fontAlgn="base">
              <a:spcBef>
                <a:spcPct val="0"/>
              </a:spcBef>
              <a:spcAft>
                <a:spcPct val="0"/>
              </a:spcAft>
              <a:defRPr/>
            </a:pPr>
            <a:endParaRPr kumimoji="0" lang="en-US" altLang="ja-JP" sz="1400" b="1" kern="0">
              <a:solidFill>
                <a:srgbClr val="000000"/>
              </a:solidFill>
              <a:latin typeface="+mn-ea"/>
            </a:endParaRPr>
          </a:p>
          <a:p>
            <a:pPr fontAlgn="base">
              <a:spcBef>
                <a:spcPct val="0"/>
              </a:spcBef>
              <a:spcAft>
                <a:spcPct val="0"/>
              </a:spcAft>
              <a:defRPr/>
            </a:pPr>
            <a:r>
              <a:rPr kumimoji="0" lang="ja-JP" altLang="en-US" sz="1400" b="1" kern="0">
                <a:solidFill>
                  <a:srgbClr val="000000"/>
                </a:solidFill>
                <a:latin typeface="+mn-ea"/>
              </a:rPr>
              <a:t>　</a:t>
            </a:r>
            <a:r>
              <a:rPr kumimoji="0" lang="en-US" altLang="ja-JP" sz="1400" b="1" kern="0">
                <a:solidFill>
                  <a:srgbClr val="000000"/>
                </a:solidFill>
                <a:latin typeface="+mn-ea"/>
              </a:rPr>
              <a:t>2016</a:t>
            </a:r>
            <a:r>
              <a:rPr kumimoji="0" lang="ja-JP" altLang="en-US" sz="1400" b="1" kern="0">
                <a:solidFill>
                  <a:srgbClr val="000000"/>
                </a:solidFill>
                <a:latin typeface="+mn-ea"/>
              </a:rPr>
              <a:t>年版～　  経営労働政策特別委員会報告</a:t>
            </a:r>
            <a:r>
              <a:rPr kumimoji="0" lang="ja-JP" altLang="en-US" sz="1400" kern="0">
                <a:solidFill>
                  <a:srgbClr val="000000"/>
                </a:solidFill>
                <a:latin typeface="+mn-ea"/>
              </a:rPr>
              <a:t>（委員会の名称変更）</a:t>
            </a:r>
            <a:endParaRPr kumimoji="0" lang="en-US" altLang="ja-JP" sz="1400" kern="0">
              <a:solidFill>
                <a:srgbClr val="000000"/>
              </a:solidFill>
              <a:latin typeface="+mn-ea"/>
            </a:endParaRPr>
          </a:p>
          <a:p>
            <a:pPr marL="285750" indent="-285750" algn="just" fontAlgn="base">
              <a:spcBef>
                <a:spcPct val="0"/>
              </a:spcBef>
              <a:spcAft>
                <a:spcPct val="0"/>
              </a:spcAft>
              <a:buFont typeface="Arial" panose="020B0604020202020204" pitchFamily="34" charset="0"/>
              <a:buChar char="•"/>
              <a:defRPr/>
            </a:pPr>
            <a:r>
              <a:rPr kumimoji="0" lang="ja-JP" altLang="en-US" sz="1400" kern="0">
                <a:solidFill>
                  <a:srgbClr val="000000"/>
                </a:solidFill>
                <a:latin typeface="+mn-ea"/>
              </a:rPr>
              <a:t>その年の春季労使交渉・協議における経営側の基本スタンスを示すとの本来の役割に立ち返り、できるだけ雇用・労働分野に係る事項に絞って記述</a:t>
            </a:r>
          </a:p>
          <a:p>
            <a:pPr algn="ctr" fontAlgn="base">
              <a:spcBef>
                <a:spcPct val="0"/>
              </a:spcBef>
              <a:spcAft>
                <a:spcPct val="0"/>
              </a:spcAft>
              <a:defRPr/>
            </a:pPr>
            <a:endParaRPr kumimoji="0" lang="en-US" altLang="ja-JP" sz="1400" kern="0">
              <a:solidFill>
                <a:srgbClr val="000000"/>
              </a:solidFill>
              <a:latin typeface="+mn-ea"/>
            </a:endParaRPr>
          </a:p>
        </p:txBody>
      </p:sp>
      <p:sp>
        <p:nvSpPr>
          <p:cNvPr id="21" name="正方形/長方形 20"/>
          <p:cNvSpPr/>
          <p:nvPr/>
        </p:nvSpPr>
        <p:spPr bwMode="auto">
          <a:xfrm>
            <a:off x="1310033" y="4423976"/>
            <a:ext cx="7469138" cy="556932"/>
          </a:xfrm>
          <a:prstGeom prst="rect">
            <a:avLst/>
          </a:prstGeom>
          <a:solidFill>
            <a:srgbClr val="FFFFFF"/>
          </a:solidFill>
          <a:ln w="12700" cap="flat" cmpd="sng" algn="ctr">
            <a:solidFill>
              <a:srgbClr val="548AC3"/>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fontAlgn="base">
              <a:lnSpc>
                <a:spcPts val="1500"/>
              </a:lnSpc>
              <a:spcBef>
                <a:spcPct val="0"/>
              </a:spcBef>
              <a:spcAft>
                <a:spcPct val="0"/>
              </a:spcAft>
              <a:defRPr/>
            </a:pPr>
            <a:r>
              <a:rPr kumimoji="0" lang="ja-JP" altLang="en-US" sz="1400" b="1" kern="0">
                <a:solidFill>
                  <a:srgbClr val="000000"/>
                </a:solidFill>
                <a:latin typeface="+mn-ea"/>
              </a:rPr>
              <a:t>　</a:t>
            </a:r>
            <a:r>
              <a:rPr kumimoji="0" lang="en-US" altLang="ja-JP" sz="1400" b="1" kern="0">
                <a:solidFill>
                  <a:srgbClr val="000000"/>
                </a:solidFill>
                <a:latin typeface="+mn-ea"/>
              </a:rPr>
              <a:t>1979</a:t>
            </a:r>
            <a:r>
              <a:rPr kumimoji="0" lang="ja-JP" altLang="en-US" sz="1400" b="1" kern="0">
                <a:solidFill>
                  <a:srgbClr val="000000"/>
                </a:solidFill>
                <a:latin typeface="+mn-ea"/>
              </a:rPr>
              <a:t>～</a:t>
            </a:r>
            <a:r>
              <a:rPr kumimoji="0" lang="en-US" altLang="ja-JP" sz="1400" b="1" kern="0">
                <a:solidFill>
                  <a:srgbClr val="000000"/>
                </a:solidFill>
                <a:latin typeface="+mn-ea"/>
              </a:rPr>
              <a:t>2002</a:t>
            </a:r>
            <a:r>
              <a:rPr kumimoji="0" lang="ja-JP" altLang="en-US" sz="1400" b="1" kern="0">
                <a:solidFill>
                  <a:srgbClr val="000000"/>
                </a:solidFill>
                <a:latin typeface="+mn-ea"/>
              </a:rPr>
              <a:t>年版　 労働問題研究委員会報告</a:t>
            </a:r>
            <a:endParaRPr kumimoji="0" lang="en-US" altLang="ja-JP" sz="1400" b="1" kern="0">
              <a:solidFill>
                <a:srgbClr val="000000"/>
              </a:solidFill>
              <a:latin typeface="+mn-ea"/>
            </a:endParaRPr>
          </a:p>
          <a:p>
            <a:pPr marL="285750" indent="-285750" fontAlgn="base">
              <a:lnSpc>
                <a:spcPts val="1500"/>
              </a:lnSpc>
              <a:spcBef>
                <a:spcPts val="600"/>
              </a:spcBef>
              <a:spcAft>
                <a:spcPct val="0"/>
              </a:spcAft>
              <a:buFont typeface="Arial" panose="020B0604020202020204" pitchFamily="34" charset="0"/>
              <a:buChar char="•"/>
              <a:defRPr/>
            </a:pPr>
            <a:r>
              <a:rPr kumimoji="0" lang="ja-JP" altLang="en-US" sz="1400" kern="0">
                <a:solidFill>
                  <a:srgbClr val="000000"/>
                </a:solidFill>
                <a:latin typeface="+mn-ea"/>
              </a:rPr>
              <a:t>報告書は「労問研報告」の略称で広く知られた</a:t>
            </a:r>
          </a:p>
        </p:txBody>
      </p:sp>
      <p:sp>
        <p:nvSpPr>
          <p:cNvPr id="22" name="正方形/長方形 21"/>
          <p:cNvSpPr/>
          <p:nvPr/>
        </p:nvSpPr>
        <p:spPr bwMode="auto">
          <a:xfrm>
            <a:off x="1310033" y="4022393"/>
            <a:ext cx="7469139" cy="280395"/>
          </a:xfrm>
          <a:prstGeom prst="rect">
            <a:avLst/>
          </a:prstGeom>
          <a:solidFill>
            <a:srgbClr val="FFFFFF"/>
          </a:solidFill>
          <a:ln w="12700" cap="flat" cmpd="sng" algn="ctr">
            <a:solidFill>
              <a:srgbClr val="548AC3"/>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fontAlgn="base">
              <a:spcBef>
                <a:spcPct val="0"/>
              </a:spcBef>
              <a:spcAft>
                <a:spcPct val="0"/>
              </a:spcAft>
              <a:defRPr/>
            </a:pPr>
            <a:r>
              <a:rPr kumimoji="0" lang="ja-JP" altLang="en-US" sz="1400" b="1" kern="0">
                <a:solidFill>
                  <a:srgbClr val="000000"/>
                </a:solidFill>
                <a:latin typeface="+mn-ea"/>
              </a:rPr>
              <a:t>　</a:t>
            </a:r>
            <a:r>
              <a:rPr kumimoji="0" lang="en-US" altLang="ja-JP" sz="1400" b="1" kern="0">
                <a:solidFill>
                  <a:srgbClr val="000000"/>
                </a:solidFill>
                <a:latin typeface="+mn-ea"/>
              </a:rPr>
              <a:t>1975</a:t>
            </a:r>
            <a:r>
              <a:rPr kumimoji="0" lang="ja-JP" altLang="en-US" sz="1400" b="1" kern="0">
                <a:solidFill>
                  <a:srgbClr val="000000"/>
                </a:solidFill>
                <a:latin typeface="+mn-ea"/>
              </a:rPr>
              <a:t>～</a:t>
            </a:r>
            <a:r>
              <a:rPr kumimoji="0" lang="en-US" altLang="ja-JP" sz="1400" b="1" kern="0">
                <a:solidFill>
                  <a:srgbClr val="000000"/>
                </a:solidFill>
                <a:latin typeface="+mn-ea"/>
              </a:rPr>
              <a:t>1978</a:t>
            </a:r>
            <a:r>
              <a:rPr kumimoji="0" lang="ja-JP" altLang="en-US" sz="1400" b="1" kern="0">
                <a:solidFill>
                  <a:srgbClr val="000000"/>
                </a:solidFill>
                <a:latin typeface="+mn-ea"/>
              </a:rPr>
              <a:t>年版　 賃金問題研究委員会報告</a:t>
            </a:r>
            <a:endParaRPr kumimoji="0" lang="en-US" altLang="ja-JP" sz="1400" b="1" kern="0">
              <a:solidFill>
                <a:srgbClr val="000000"/>
              </a:solidFill>
              <a:latin typeface="+mn-ea"/>
            </a:endParaRPr>
          </a:p>
        </p:txBody>
      </p:sp>
      <p:sp>
        <p:nvSpPr>
          <p:cNvPr id="23" name="正方形/長方形 22"/>
          <p:cNvSpPr/>
          <p:nvPr/>
        </p:nvSpPr>
        <p:spPr bwMode="auto">
          <a:xfrm>
            <a:off x="1310034" y="3144102"/>
            <a:ext cx="7469139" cy="738664"/>
          </a:xfrm>
          <a:prstGeom prst="rect">
            <a:avLst/>
          </a:prstGeom>
          <a:solidFill>
            <a:srgbClr val="FFFFFF"/>
          </a:solidFill>
          <a:ln w="12700" cap="flat" cmpd="sng" algn="ctr">
            <a:solidFill>
              <a:srgbClr val="548AC3"/>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400" b="1" kern="0">
                <a:solidFill>
                  <a:srgbClr val="000000"/>
                </a:solidFill>
                <a:latin typeface="+mn-ea"/>
              </a:rPr>
              <a:t>　</a:t>
            </a:r>
            <a:r>
              <a:rPr kumimoji="0" lang="en-US" altLang="ja-JP" sz="1400" b="1" kern="0">
                <a:solidFill>
                  <a:srgbClr val="000000"/>
                </a:solidFill>
                <a:latin typeface="+mn-ea"/>
              </a:rPr>
              <a:t>1974</a:t>
            </a:r>
            <a:r>
              <a:rPr kumimoji="0" lang="ja-JP" altLang="en-US" sz="1400" b="1" kern="0">
                <a:solidFill>
                  <a:srgbClr val="000000"/>
                </a:solidFill>
                <a:latin typeface="+mn-ea"/>
              </a:rPr>
              <a:t>年　 大幅賃上げの行方研究委員会報告</a:t>
            </a:r>
          </a:p>
          <a:p>
            <a:pPr marL="285750" indent="-285750" fontAlgn="base">
              <a:spcBef>
                <a:spcPct val="0"/>
              </a:spcBef>
              <a:spcAft>
                <a:spcPct val="0"/>
              </a:spcAft>
              <a:buFont typeface="Arial" panose="020B0604020202020204" pitchFamily="34" charset="0"/>
              <a:buChar char="•"/>
              <a:defRPr/>
            </a:pPr>
            <a:r>
              <a:rPr kumimoji="0" lang="ja-JP" altLang="en-US" sz="1400" kern="0">
                <a:solidFill>
                  <a:srgbClr val="000000"/>
                </a:solidFill>
                <a:latin typeface="+mn-ea"/>
              </a:rPr>
              <a:t>日経連が第一次オイルショックへの対処を目的に委員会を設置。危機的なインフレと収益増大を伴わない大幅な賃上げの悪循環の回避に向け、一定程度の抑制を呼びかけ</a:t>
            </a:r>
          </a:p>
        </p:txBody>
      </p:sp>
      <p:sp>
        <p:nvSpPr>
          <p:cNvPr id="29" name="下矢印 28"/>
          <p:cNvSpPr/>
          <p:nvPr/>
        </p:nvSpPr>
        <p:spPr>
          <a:xfrm>
            <a:off x="1334096" y="3789160"/>
            <a:ext cx="228600" cy="280395"/>
          </a:xfrm>
          <a:prstGeom prst="downArrow">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1334096" y="4244427"/>
            <a:ext cx="228600" cy="280395"/>
          </a:xfrm>
          <a:prstGeom prst="downArrow">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1334096" y="4915736"/>
            <a:ext cx="228600" cy="280395"/>
          </a:xfrm>
          <a:prstGeom prst="downArrow">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1334096" y="5843297"/>
            <a:ext cx="228600" cy="280395"/>
          </a:xfrm>
          <a:prstGeom prst="downArrow">
            <a:avLst/>
          </a:prstGeom>
          <a:solidFill>
            <a:srgbClr val="E0CE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979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19</a:t>
            </a:fld>
            <a:endParaRPr lang="ja-JP" altLang="en-US"/>
          </a:p>
        </p:txBody>
      </p:sp>
      <p:sp>
        <p:nvSpPr>
          <p:cNvPr id="5" name="タイトル 1"/>
          <p:cNvSpPr txBox="1">
            <a:spLocks/>
          </p:cNvSpPr>
          <p:nvPr/>
        </p:nvSpPr>
        <p:spPr bwMode="auto">
          <a:xfrm>
            <a:off x="5435600" y="8639"/>
            <a:ext cx="3708400"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39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42</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17</a:t>
            </a:r>
            <a:r>
              <a:rPr lang="ja-JP" altLang="en-US" sz="1100" kern="0">
                <a:latin typeface="+mn-ea"/>
                <a:cs typeface="+mj-cs"/>
              </a:rPr>
              <a:t>、</a:t>
            </a:r>
            <a:r>
              <a:rPr lang="en-US" altLang="ja-JP" sz="1100" kern="0">
                <a:latin typeface="+mn-ea"/>
                <a:cs typeface="+mj-cs"/>
              </a:rPr>
              <a:t>37</a:t>
            </a:r>
            <a:r>
              <a:rPr lang="ja-JP" altLang="en-US" sz="1100" kern="0">
                <a:latin typeface="+mn-ea"/>
                <a:cs typeface="+mj-cs"/>
              </a:rPr>
              <a:t>～</a:t>
            </a:r>
            <a:r>
              <a:rPr lang="en-US" altLang="ja-JP" sz="1100" kern="0">
                <a:latin typeface="+mn-ea"/>
                <a:cs typeface="+mj-cs"/>
              </a:rPr>
              <a:t>38</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377940"/>
            <a:ext cx="89289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３．人口減少下における労働力問題への対応</a:t>
            </a:r>
            <a:endParaRPr lang="en-US" altLang="ja-JP" sz="2000" b="1">
              <a:solidFill>
                <a:schemeClr val="tx1"/>
              </a:solidFill>
              <a:latin typeface="+mj-ea"/>
              <a:ea typeface="+mj-ea"/>
            </a:endParaRPr>
          </a:p>
          <a:p>
            <a:r>
              <a:rPr lang="ja-JP" altLang="en-US" sz="2000" b="1">
                <a:solidFill>
                  <a:schemeClr val="tx1"/>
                </a:solidFill>
                <a:latin typeface="+mj-ea"/>
                <a:ea typeface="+mj-ea"/>
              </a:rPr>
              <a:t>（２）高齢者</a:t>
            </a:r>
            <a:endParaRPr kumimoji="1" lang="ja-JP" altLang="en-US" sz="2000" b="1">
              <a:solidFill>
                <a:schemeClr val="tx1"/>
              </a:solidFill>
              <a:latin typeface="+mj-ea"/>
              <a:ea typeface="+mj-ea"/>
            </a:endParaRPr>
          </a:p>
        </p:txBody>
      </p:sp>
      <p:sp>
        <p:nvSpPr>
          <p:cNvPr id="8" name="角丸四角形 7"/>
          <p:cNvSpPr/>
          <p:nvPr/>
        </p:nvSpPr>
        <p:spPr>
          <a:xfrm>
            <a:off x="293915" y="1043312"/>
            <a:ext cx="8539150" cy="187440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en-US" altLang="ja-JP" sz="1600">
                <a:solidFill>
                  <a:schemeClr val="tx1"/>
                </a:solidFill>
                <a:latin typeface="+mn-ea"/>
              </a:rPr>
              <a:t>65</a:t>
            </a:r>
            <a:r>
              <a:rPr kumimoji="1" lang="ja-JP" altLang="en-US" sz="1600">
                <a:solidFill>
                  <a:schemeClr val="tx1"/>
                </a:solidFill>
                <a:latin typeface="+mn-ea"/>
              </a:rPr>
              <a:t>歳以上人口に占める就業者の割合は</a:t>
            </a:r>
            <a:r>
              <a:rPr kumimoji="1" lang="en-US" altLang="ja-JP" sz="1600">
                <a:solidFill>
                  <a:schemeClr val="tx1"/>
                </a:solidFill>
                <a:latin typeface="+mn-ea"/>
              </a:rPr>
              <a:t>25.2</a:t>
            </a:r>
            <a:r>
              <a:rPr kumimoji="1" lang="ja-JP" altLang="en-US" sz="1600">
                <a:solidFill>
                  <a:schemeClr val="tx1"/>
                </a:solidFill>
                <a:latin typeface="+mn-ea"/>
              </a:rPr>
              <a:t>％と国際的に高い水準</a:t>
            </a:r>
          </a:p>
          <a:p>
            <a:pPr marL="285750" indent="-285750" algn="just">
              <a:buFont typeface="メイリオ" panose="020B0604030504040204" pitchFamily="50" charset="-128"/>
              <a:buChar char="○"/>
            </a:pPr>
            <a:r>
              <a:rPr kumimoji="1" lang="ja-JP" altLang="en-US" sz="1600">
                <a:solidFill>
                  <a:schemeClr val="tx1"/>
                </a:solidFill>
                <a:latin typeface="+mn-ea"/>
              </a:rPr>
              <a:t>高齢社員の活躍推進にあたっては、様々な課題が指摘</a:t>
            </a:r>
          </a:p>
          <a:p>
            <a:pPr marL="285750" indent="-285750" algn="just">
              <a:buFont typeface="メイリオ" panose="020B0604030504040204" pitchFamily="50" charset="-128"/>
              <a:buChar char="○"/>
            </a:pPr>
            <a:r>
              <a:rPr kumimoji="1" lang="ja-JP" altLang="en-US" sz="1600">
                <a:solidFill>
                  <a:schemeClr val="tx1"/>
                </a:solidFill>
                <a:latin typeface="+mn-ea"/>
              </a:rPr>
              <a:t>高齢社員が担っている仕事等と整合性の取れた</a:t>
            </a:r>
            <a:r>
              <a:rPr lang="ja-JP" altLang="en-US" sz="1600">
                <a:solidFill>
                  <a:schemeClr val="tx1"/>
                </a:solidFill>
                <a:latin typeface="+mn-ea"/>
              </a:rPr>
              <a:t>賃金水準を設定するなど「職務・役割」と「賃金水準」の乖離解消、個人差が拡大する高齢社員</a:t>
            </a:r>
            <a:r>
              <a:rPr kumimoji="1" lang="ja-JP" altLang="en-US" sz="1600">
                <a:solidFill>
                  <a:schemeClr val="tx1"/>
                </a:solidFill>
                <a:latin typeface="+mn-ea"/>
              </a:rPr>
              <a:t>個々人の事情に対応しやすい柔軟な勤務制度の導入・拡充、高齢社員の能力開発・スキルアップ支援、労働災害の未然防止に向けた安全衛生対策などの対応が必要</a:t>
            </a:r>
          </a:p>
          <a:p>
            <a:pPr marL="285750" indent="-285750" algn="just">
              <a:buFont typeface="メイリオ" panose="020B0604030504040204" pitchFamily="50" charset="-128"/>
              <a:buChar char="○"/>
            </a:pPr>
            <a:r>
              <a:rPr kumimoji="1" lang="ja-JP" altLang="en-US" sz="1600">
                <a:solidFill>
                  <a:schemeClr val="tx1"/>
                </a:solidFill>
                <a:latin typeface="+mn-ea"/>
              </a:rPr>
              <a:t>高齢社員が有する能力やスキルなどを一企業に限らず社会全体で活用することも重要</a:t>
            </a:r>
          </a:p>
        </p:txBody>
      </p:sp>
      <p:sp>
        <p:nvSpPr>
          <p:cNvPr id="9" name="テキスト ボックス 35"/>
          <p:cNvSpPr txBox="1">
            <a:spLocks noChangeArrowheads="1"/>
          </p:cNvSpPr>
          <p:nvPr/>
        </p:nvSpPr>
        <p:spPr bwMode="auto">
          <a:xfrm>
            <a:off x="95117" y="3073265"/>
            <a:ext cx="4566825" cy="307777"/>
          </a:xfrm>
          <a:prstGeom prst="rect">
            <a:avLst/>
          </a:prstGeom>
          <a:noFill/>
          <a:ln w="9525">
            <a:noFill/>
            <a:miter lim="800000"/>
            <a:headEnd/>
            <a:tailEnd/>
          </a:ln>
        </p:spPr>
        <p:txBody>
          <a:bodyPr wrap="square">
            <a:spAutoFit/>
          </a:bodyPr>
          <a:lstStyle/>
          <a:p>
            <a:r>
              <a:rPr lang="ja-JP" altLang="en-US" sz="1400">
                <a:latin typeface="+mn-ea"/>
              </a:rPr>
              <a:t>■主要国における高齢者（</a:t>
            </a:r>
            <a:r>
              <a:rPr lang="en-US" altLang="ja-JP" sz="1400">
                <a:latin typeface="+mn-ea"/>
              </a:rPr>
              <a:t>65</a:t>
            </a:r>
            <a:r>
              <a:rPr lang="ja-JP" altLang="en-US" sz="1400">
                <a:latin typeface="+mn-ea"/>
              </a:rPr>
              <a:t>歳以上）の就業率の比較</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A412B868-E070-8AFC-E560-17B6FA7037B7}"/>
              </a:ext>
            </a:extLst>
          </p:cNvPr>
          <p:cNvPicPr>
            <a:picLocks noChangeAspect="1"/>
          </p:cNvPicPr>
          <p:nvPr/>
        </p:nvPicPr>
        <p:blipFill>
          <a:blip r:embed="rId4"/>
          <a:stretch>
            <a:fillRect/>
          </a:stretch>
        </p:blipFill>
        <p:spPr>
          <a:xfrm>
            <a:off x="2288587" y="3376966"/>
            <a:ext cx="4675739" cy="2980169"/>
          </a:xfrm>
          <a:prstGeom prst="rect">
            <a:avLst/>
          </a:prstGeom>
        </p:spPr>
      </p:pic>
      <p:sp>
        <p:nvSpPr>
          <p:cNvPr id="7" name="正方形/長方形 6">
            <a:extLst>
              <a:ext uri="{FF2B5EF4-FFF2-40B4-BE49-F238E27FC236}">
                <a16:creationId xmlns:a16="http://schemas.microsoft.com/office/drawing/2014/main" id="{2915E1CE-F7E7-9D78-FE64-EB7FEC3C7E91}"/>
              </a:ext>
            </a:extLst>
          </p:cNvPr>
          <p:cNvSpPr/>
          <p:nvPr/>
        </p:nvSpPr>
        <p:spPr bwMode="auto">
          <a:xfrm>
            <a:off x="558561" y="6339965"/>
            <a:ext cx="7386226"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r>
              <a:rPr lang="ja-JP" altLang="en-US" sz="1000">
                <a:solidFill>
                  <a:schemeClr val="tx1"/>
                </a:solidFill>
                <a:latin typeface="+mn-ea"/>
              </a:rPr>
              <a:t>　注：日本の値は総務省「労働力調査」、他国の値は</a:t>
            </a:r>
            <a:r>
              <a:rPr lang="en-US" altLang="ja-JP" sz="1000" err="1">
                <a:solidFill>
                  <a:schemeClr val="tx1"/>
                </a:solidFill>
                <a:latin typeface="+mn-ea"/>
              </a:rPr>
              <a:t>OECD.Stat</a:t>
            </a:r>
            <a:r>
              <a:rPr lang="ja-JP" altLang="en-US" sz="1000">
                <a:solidFill>
                  <a:schemeClr val="tx1"/>
                </a:solidFill>
                <a:latin typeface="+mn-ea"/>
              </a:rPr>
              <a:t>より</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：総務省統計局「統計からみた我が国の高齢者」（</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年９月）をもとに経団連事務局にて作成</a:t>
            </a:r>
            <a:endParaRPr kumimoji="0" lang="ja-JP" altLang="en-US" sz="1000" kern="0">
              <a:solidFill>
                <a:srgbClr val="000000"/>
              </a:solidFill>
              <a:latin typeface="+mn-ea"/>
            </a:endParaRPr>
          </a:p>
        </p:txBody>
      </p:sp>
    </p:spTree>
    <p:extLst>
      <p:ext uri="{BB962C8B-B14F-4D97-AF65-F5344CB8AC3E}">
        <p14:creationId xmlns:p14="http://schemas.microsoft.com/office/powerpoint/2010/main" val="20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20</a:t>
            </a:fld>
            <a:endParaRPr lang="ja-JP" altLang="en-US"/>
          </a:p>
        </p:txBody>
      </p:sp>
      <p:sp>
        <p:nvSpPr>
          <p:cNvPr id="5" name="タイトル 1"/>
          <p:cNvSpPr txBox="1">
            <a:spLocks/>
          </p:cNvSpPr>
          <p:nvPr/>
        </p:nvSpPr>
        <p:spPr bwMode="auto">
          <a:xfrm>
            <a:off x="5905500" y="56847"/>
            <a:ext cx="3238501" cy="28765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42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44</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19</a:t>
            </a:r>
            <a:r>
              <a:rPr lang="ja-JP" altLang="en-US" sz="1100" kern="0">
                <a:latin typeface="+mn-ea"/>
                <a:cs typeface="+mj-cs"/>
              </a:rPr>
              <a:t>～</a:t>
            </a:r>
            <a:r>
              <a:rPr lang="en-US" altLang="ja-JP" sz="1100" kern="0">
                <a:latin typeface="+mn-ea"/>
                <a:cs typeface="+mj-cs"/>
              </a:rPr>
              <a:t>20</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３．人口減少下における労働力問題への対応</a:t>
            </a:r>
            <a:endParaRPr lang="en-US" altLang="ja-JP" sz="2000" b="1">
              <a:solidFill>
                <a:schemeClr val="tx1"/>
              </a:solidFill>
              <a:latin typeface="+mj-ea"/>
              <a:ea typeface="+mj-ea"/>
            </a:endParaRPr>
          </a:p>
          <a:p>
            <a:r>
              <a:rPr lang="ja-JP" altLang="en-US" sz="2000" b="1">
                <a:solidFill>
                  <a:schemeClr val="tx1"/>
                </a:solidFill>
                <a:latin typeface="+mj-ea"/>
                <a:ea typeface="+mj-ea"/>
              </a:rPr>
              <a:t>（３）有期雇用等労働者</a:t>
            </a:r>
            <a:endParaRPr kumimoji="1" lang="ja-JP" altLang="en-US" sz="2000" b="1">
              <a:solidFill>
                <a:schemeClr val="tx1"/>
              </a:solidFill>
              <a:latin typeface="+mj-ea"/>
              <a:ea typeface="+mj-ea"/>
            </a:endParaRPr>
          </a:p>
        </p:txBody>
      </p:sp>
      <p:sp>
        <p:nvSpPr>
          <p:cNvPr id="8" name="角丸四角形 7"/>
          <p:cNvSpPr/>
          <p:nvPr/>
        </p:nvSpPr>
        <p:spPr>
          <a:xfrm>
            <a:off x="293914" y="1029572"/>
            <a:ext cx="8539150" cy="1794854"/>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有期雇用等労働者（約</a:t>
            </a:r>
            <a:r>
              <a:rPr lang="en-US" altLang="ja-JP" sz="1600">
                <a:solidFill>
                  <a:schemeClr val="tx1"/>
                </a:solidFill>
                <a:latin typeface="+mn-ea"/>
              </a:rPr>
              <a:t>2,101</a:t>
            </a:r>
            <a:r>
              <a:rPr lang="ja-JP" altLang="en-US" sz="1600">
                <a:solidFill>
                  <a:schemeClr val="tx1"/>
                </a:solidFill>
                <a:latin typeface="+mn-ea"/>
              </a:rPr>
              <a:t>万人）のうち、多くの働き手が希望してこの雇用形態を選択している一方、不本意な形で有期雇用等で働いている「不本意有期雇用等労働者」が約</a:t>
            </a:r>
            <a:r>
              <a:rPr lang="en-US" altLang="ja-JP" sz="1600">
                <a:solidFill>
                  <a:schemeClr val="tx1"/>
                </a:solidFill>
                <a:latin typeface="+mn-ea"/>
              </a:rPr>
              <a:t>210</a:t>
            </a:r>
            <a:r>
              <a:rPr lang="ja-JP" altLang="en-US" sz="1600">
                <a:solidFill>
                  <a:schemeClr val="tx1"/>
                </a:solidFill>
                <a:latin typeface="+mn-ea"/>
              </a:rPr>
              <a:t>万人（有期雇用等労働者の</a:t>
            </a:r>
            <a:r>
              <a:rPr lang="en-US" altLang="ja-JP" sz="1600">
                <a:solidFill>
                  <a:schemeClr val="tx1"/>
                </a:solidFill>
                <a:latin typeface="+mn-ea"/>
              </a:rPr>
              <a:t>10.3%</a:t>
            </a:r>
            <a:r>
              <a:rPr lang="ja-JP" altLang="en-US" sz="1600">
                <a:solidFill>
                  <a:schemeClr val="tx1"/>
                </a:solidFill>
                <a:latin typeface="+mn-ea"/>
              </a:rPr>
              <a:t>）存在。同一労働同一賃金法制への対応や正社員化の推進などを確実に進めることが不可欠</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有期雇用等を自ら希望した働き手の中には、家事・育児などの個別事情によって選択している者がいる可能性。多様な正社員制度の導入・拡充など、さらなる活躍を支援</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有期雇用等労働者一人ひとりが有するキャリアビジョンを踏まえた支援も重要</a:t>
            </a:r>
            <a:endParaRPr lang="en-US" altLang="ja-JP" sz="1600">
              <a:solidFill>
                <a:schemeClr val="tx1"/>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9" name="図 8">
            <a:extLst>
              <a:ext uri="{FF2B5EF4-FFF2-40B4-BE49-F238E27FC236}">
                <a16:creationId xmlns:a16="http://schemas.microsoft.com/office/drawing/2014/main" id="{A39653CD-6D39-1A55-70A4-1FA52A05639C}"/>
              </a:ext>
            </a:extLst>
          </p:cNvPr>
          <p:cNvPicPr>
            <a:picLocks noChangeAspect="1"/>
          </p:cNvPicPr>
          <p:nvPr/>
        </p:nvPicPr>
        <p:blipFill>
          <a:blip r:embed="rId4"/>
          <a:stretch>
            <a:fillRect/>
          </a:stretch>
        </p:blipFill>
        <p:spPr>
          <a:xfrm>
            <a:off x="-3044" y="3406851"/>
            <a:ext cx="4361258" cy="2795170"/>
          </a:xfrm>
          <a:prstGeom prst="rect">
            <a:avLst/>
          </a:prstGeom>
        </p:spPr>
      </p:pic>
      <p:sp>
        <p:nvSpPr>
          <p:cNvPr id="10" name="テキスト ボックス 35">
            <a:extLst>
              <a:ext uri="{FF2B5EF4-FFF2-40B4-BE49-F238E27FC236}">
                <a16:creationId xmlns:a16="http://schemas.microsoft.com/office/drawing/2014/main" id="{A15143F5-9825-FFF9-9DD0-6319F481A459}"/>
              </a:ext>
            </a:extLst>
          </p:cNvPr>
          <p:cNvSpPr txBox="1">
            <a:spLocks noChangeArrowheads="1"/>
          </p:cNvSpPr>
          <p:nvPr/>
        </p:nvSpPr>
        <p:spPr bwMode="auto">
          <a:xfrm>
            <a:off x="309732" y="3014557"/>
            <a:ext cx="2665854" cy="307777"/>
          </a:xfrm>
          <a:prstGeom prst="rect">
            <a:avLst/>
          </a:prstGeom>
          <a:noFill/>
          <a:ln w="9525">
            <a:noFill/>
            <a:miter lim="800000"/>
            <a:headEnd/>
            <a:tailEnd/>
          </a:ln>
        </p:spPr>
        <p:txBody>
          <a:bodyPr wrap="square">
            <a:spAutoFit/>
          </a:bodyPr>
          <a:lstStyle/>
          <a:p>
            <a:r>
              <a:rPr lang="ja-JP" altLang="en-US" sz="1400">
                <a:latin typeface="+mn-ea"/>
              </a:rPr>
              <a:t>■雇用形態別労働者数の推移</a:t>
            </a:r>
          </a:p>
        </p:txBody>
      </p:sp>
      <p:sp>
        <p:nvSpPr>
          <p:cNvPr id="11" name="テキスト ボックス 35">
            <a:extLst>
              <a:ext uri="{FF2B5EF4-FFF2-40B4-BE49-F238E27FC236}">
                <a16:creationId xmlns:a16="http://schemas.microsoft.com/office/drawing/2014/main" id="{23597A8F-323A-70E1-6464-7E9685952138}"/>
              </a:ext>
            </a:extLst>
          </p:cNvPr>
          <p:cNvSpPr txBox="1">
            <a:spLocks noChangeArrowheads="1"/>
          </p:cNvSpPr>
          <p:nvPr/>
        </p:nvSpPr>
        <p:spPr bwMode="auto">
          <a:xfrm>
            <a:off x="4238150" y="3014557"/>
            <a:ext cx="4677204" cy="307777"/>
          </a:xfrm>
          <a:prstGeom prst="rect">
            <a:avLst/>
          </a:prstGeom>
          <a:noFill/>
          <a:ln w="9525">
            <a:noFill/>
            <a:miter lim="800000"/>
            <a:headEnd/>
            <a:tailEnd/>
          </a:ln>
        </p:spPr>
        <p:txBody>
          <a:bodyPr wrap="square">
            <a:spAutoFit/>
          </a:bodyPr>
          <a:lstStyle/>
          <a:p>
            <a:r>
              <a:rPr lang="ja-JP" altLang="en-US" sz="1400">
                <a:latin typeface="+mn-ea"/>
              </a:rPr>
              <a:t>■有期雇用等労働者が現在の雇用形態を選んだ主な理由</a:t>
            </a:r>
          </a:p>
        </p:txBody>
      </p:sp>
      <p:sp>
        <p:nvSpPr>
          <p:cNvPr id="13" name="正方形/長方形 12">
            <a:extLst>
              <a:ext uri="{FF2B5EF4-FFF2-40B4-BE49-F238E27FC236}">
                <a16:creationId xmlns:a16="http://schemas.microsoft.com/office/drawing/2014/main" id="{773E3147-FF45-C818-8EFC-EBB1986F9249}"/>
              </a:ext>
            </a:extLst>
          </p:cNvPr>
          <p:cNvSpPr/>
          <p:nvPr/>
        </p:nvSpPr>
        <p:spPr bwMode="auto">
          <a:xfrm>
            <a:off x="226828" y="6378022"/>
            <a:ext cx="3591193"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：総務省「労働力調査」をもとに経団連事務局にて作成</a:t>
            </a:r>
            <a:endParaRPr kumimoji="0" lang="ja-JP" altLang="en-US" sz="1000" kern="0">
              <a:solidFill>
                <a:srgbClr val="000000"/>
              </a:solidFill>
              <a:latin typeface="+mn-ea"/>
            </a:endParaRPr>
          </a:p>
        </p:txBody>
      </p:sp>
      <p:pic>
        <p:nvPicPr>
          <p:cNvPr id="3" name="図 2">
            <a:extLst>
              <a:ext uri="{FF2B5EF4-FFF2-40B4-BE49-F238E27FC236}">
                <a16:creationId xmlns:a16="http://schemas.microsoft.com/office/drawing/2014/main" id="{8BD2DDEB-CD04-DFC7-A490-C330FC7BEA15}"/>
              </a:ext>
            </a:extLst>
          </p:cNvPr>
          <p:cNvPicPr>
            <a:picLocks noChangeAspect="1"/>
          </p:cNvPicPr>
          <p:nvPr/>
        </p:nvPicPr>
        <p:blipFill>
          <a:blip r:embed="rId5"/>
          <a:stretch>
            <a:fillRect/>
          </a:stretch>
        </p:blipFill>
        <p:spPr>
          <a:xfrm>
            <a:off x="4364653" y="3690015"/>
            <a:ext cx="4677203" cy="2325312"/>
          </a:xfrm>
          <a:prstGeom prst="rect">
            <a:avLst/>
          </a:prstGeom>
        </p:spPr>
      </p:pic>
    </p:spTree>
    <p:extLst>
      <p:ext uri="{BB962C8B-B14F-4D97-AF65-F5344CB8AC3E}">
        <p14:creationId xmlns:p14="http://schemas.microsoft.com/office/powerpoint/2010/main" val="235460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21</a:t>
            </a:fld>
            <a:endParaRPr lang="ja-JP" altLang="en-US"/>
          </a:p>
        </p:txBody>
      </p:sp>
      <p:sp>
        <p:nvSpPr>
          <p:cNvPr id="5" name="タイトル 1"/>
          <p:cNvSpPr txBox="1">
            <a:spLocks/>
          </p:cNvSpPr>
          <p:nvPr/>
        </p:nvSpPr>
        <p:spPr bwMode="auto">
          <a:xfrm>
            <a:off x="5657850" y="-1"/>
            <a:ext cx="3486151" cy="31657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44</a:t>
            </a:r>
            <a:r>
              <a:rPr kumimoji="1" lang="ja-JP" altLang="en-US" sz="1100" b="0" i="0" u="none" strike="noStrike" kern="0" cap="none" spc="0" normalizeH="0" baseline="0" noProof="0">
                <a:ln>
                  <a:noFill/>
                </a:ln>
                <a:effectLst/>
                <a:uLnTx/>
                <a:uFillTx/>
                <a:latin typeface="+mn-ea"/>
                <a:cs typeface="+mj-cs"/>
              </a:rPr>
              <a:t>～</a:t>
            </a:r>
            <a:r>
              <a:rPr lang="en-US" altLang="ja-JP" sz="1100" kern="0">
                <a:latin typeface="+mn-ea"/>
                <a:cs typeface="+mj-cs"/>
              </a:rPr>
              <a:t>48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16</a:t>
            </a:r>
            <a:r>
              <a:rPr lang="ja-JP" altLang="en-US" sz="1100" kern="0">
                <a:latin typeface="+mn-ea"/>
                <a:cs typeface="+mj-cs"/>
              </a:rPr>
              <a:t>、</a:t>
            </a:r>
            <a:r>
              <a:rPr lang="en-US" altLang="ja-JP" sz="1100" kern="0">
                <a:latin typeface="+mn-ea"/>
                <a:cs typeface="+mj-cs"/>
              </a:rPr>
              <a:t>33</a:t>
            </a:r>
            <a:r>
              <a:rPr lang="ja-JP" altLang="en-US" sz="1100" kern="0">
                <a:latin typeface="+mn-ea"/>
                <a:cs typeface="+mj-cs"/>
              </a:rPr>
              <a:t>～</a:t>
            </a:r>
            <a:r>
              <a:rPr lang="en-US" altLang="ja-JP" sz="1100" kern="0">
                <a:latin typeface="+mn-ea"/>
                <a:cs typeface="+mj-cs"/>
              </a:rPr>
              <a:t>36</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３．人口減少下における労働力問題への対応</a:t>
            </a:r>
            <a:endParaRPr lang="en-US" altLang="ja-JP" sz="2000" b="1">
              <a:solidFill>
                <a:schemeClr val="tx1"/>
              </a:solidFill>
              <a:latin typeface="+mj-ea"/>
              <a:ea typeface="+mj-ea"/>
            </a:endParaRPr>
          </a:p>
          <a:p>
            <a:r>
              <a:rPr lang="ja-JP" altLang="en-US" sz="2000" b="1">
                <a:solidFill>
                  <a:schemeClr val="tx1"/>
                </a:solidFill>
                <a:latin typeface="+mj-ea"/>
                <a:ea typeface="+mj-ea"/>
              </a:rPr>
              <a:t>（４）外国人</a:t>
            </a:r>
            <a:endParaRPr kumimoji="1" lang="ja-JP" altLang="en-US" sz="2000" b="1">
              <a:solidFill>
                <a:schemeClr val="tx1"/>
              </a:solidFill>
              <a:latin typeface="+mj-ea"/>
              <a:ea typeface="+mj-ea"/>
            </a:endParaRPr>
          </a:p>
        </p:txBody>
      </p:sp>
      <p:sp>
        <p:nvSpPr>
          <p:cNvPr id="8" name="角丸四角形 7"/>
          <p:cNvSpPr/>
          <p:nvPr/>
        </p:nvSpPr>
        <p:spPr>
          <a:xfrm>
            <a:off x="293914" y="1103869"/>
            <a:ext cx="8539150" cy="2123984"/>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外国人就労者数は約</a:t>
            </a:r>
            <a:r>
              <a:rPr lang="en-US" altLang="ja-JP" sz="1600">
                <a:solidFill>
                  <a:schemeClr val="tx1"/>
                </a:solidFill>
                <a:latin typeface="+mn-ea"/>
              </a:rPr>
              <a:t>182.3</a:t>
            </a:r>
            <a:r>
              <a:rPr lang="ja-JP" altLang="en-US" sz="1600">
                <a:solidFill>
                  <a:schemeClr val="tx1"/>
                </a:solidFill>
                <a:latin typeface="+mn-ea"/>
              </a:rPr>
              <a:t>万人で過去最高を更新。受入れ拡大と環境整備が不可欠</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受入れ企業には、人権尊重経営の実践や異文化理解を踏まえた就業環境の整備が必要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外国人材とその帯同家族を社会全体で包摂していくためには、</a:t>
            </a:r>
            <a:r>
              <a:rPr kumimoji="1" lang="ja-JP" altLang="en-US" sz="1600">
                <a:solidFill>
                  <a:schemeClr val="tx1"/>
                </a:solidFill>
                <a:latin typeface="+mn-ea"/>
              </a:rPr>
              <a:t>政府・自治体、地域社会、受入れ</a:t>
            </a:r>
            <a:r>
              <a:rPr lang="ja-JP" altLang="en-US" sz="1600">
                <a:solidFill>
                  <a:schemeClr val="tx1"/>
                </a:solidFill>
                <a:latin typeface="+mn-ea"/>
              </a:rPr>
              <a:t>企業</a:t>
            </a:r>
            <a:r>
              <a:rPr kumimoji="1" lang="ja-JP" altLang="en-US" sz="1600">
                <a:solidFill>
                  <a:schemeClr val="tx1"/>
                </a:solidFill>
                <a:latin typeface="+mn-ea"/>
              </a:rPr>
              <a:t>が一体となって生活・就労等に関する体制を整備すること</a:t>
            </a:r>
            <a:r>
              <a:rPr lang="ja-JP" altLang="en-US" sz="1600">
                <a:solidFill>
                  <a:schemeClr val="tx1"/>
                </a:solidFill>
                <a:latin typeface="+mn-ea"/>
              </a:rPr>
              <a:t>も</a:t>
            </a:r>
            <a:r>
              <a:rPr kumimoji="1" lang="ja-JP" altLang="en-US" sz="1600">
                <a:solidFill>
                  <a:schemeClr val="tx1"/>
                </a:solidFill>
                <a:latin typeface="+mn-ea"/>
              </a:rPr>
              <a:t>非常に重要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イノベーション創出による生産性の改善・向上には高度外国人材の受入れが不可欠。競争力のある賃金水準の設定や適正な評価制度の導入、外国人留学生の積極採用も選択肢</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技能実習制度・特定技能制度については、政府の有識者会議の最終報告書を踏まえ、わが国の競争力の維持・強化に資する制度構築に向けた法整備を期待</a:t>
            </a:r>
            <a:endParaRPr lang="en-US" altLang="ja-JP" sz="1600">
              <a:solidFill>
                <a:schemeClr val="tx1"/>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10" name="テキスト ボックス 35">
            <a:extLst>
              <a:ext uri="{FF2B5EF4-FFF2-40B4-BE49-F238E27FC236}">
                <a16:creationId xmlns:a16="http://schemas.microsoft.com/office/drawing/2014/main" id="{A15143F5-9825-FFF9-9DD0-6319F481A459}"/>
              </a:ext>
            </a:extLst>
          </p:cNvPr>
          <p:cNvSpPr txBox="1">
            <a:spLocks noChangeArrowheads="1"/>
          </p:cNvSpPr>
          <p:nvPr/>
        </p:nvSpPr>
        <p:spPr bwMode="auto">
          <a:xfrm>
            <a:off x="293914" y="3351462"/>
            <a:ext cx="2354036" cy="307777"/>
          </a:xfrm>
          <a:prstGeom prst="rect">
            <a:avLst/>
          </a:prstGeom>
          <a:noFill/>
          <a:ln w="9525">
            <a:noFill/>
            <a:miter lim="800000"/>
            <a:headEnd/>
            <a:tailEnd/>
          </a:ln>
        </p:spPr>
        <p:txBody>
          <a:bodyPr wrap="square">
            <a:spAutoFit/>
          </a:bodyPr>
          <a:lstStyle/>
          <a:p>
            <a:r>
              <a:rPr lang="ja-JP" altLang="en-US" sz="1400">
                <a:latin typeface="+mn-ea"/>
              </a:rPr>
              <a:t>■外国人就労者数の推移</a:t>
            </a:r>
          </a:p>
        </p:txBody>
      </p:sp>
      <p:sp>
        <p:nvSpPr>
          <p:cNvPr id="3" name="正方形/長方形 2">
            <a:extLst>
              <a:ext uri="{FF2B5EF4-FFF2-40B4-BE49-F238E27FC236}">
                <a16:creationId xmlns:a16="http://schemas.microsoft.com/office/drawing/2014/main" id="{22ABF607-0D72-DAF5-BE50-9DC0D099D440}"/>
              </a:ext>
            </a:extLst>
          </p:cNvPr>
          <p:cNvSpPr/>
          <p:nvPr/>
        </p:nvSpPr>
        <p:spPr bwMode="auto">
          <a:xfrm>
            <a:off x="381850" y="6511485"/>
            <a:ext cx="5021036"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：厚生労働省「外国人雇用状況の届出状況」をもとに経団連事務局にて作成</a:t>
            </a:r>
            <a:endParaRPr kumimoji="0" lang="ja-JP" altLang="en-US" sz="1000" kern="0">
              <a:solidFill>
                <a:srgbClr val="000000"/>
              </a:solidFill>
              <a:latin typeface="+mn-ea"/>
            </a:endParaRPr>
          </a:p>
        </p:txBody>
      </p:sp>
      <p:pic>
        <p:nvPicPr>
          <p:cNvPr id="7" name="図 6">
            <a:extLst>
              <a:ext uri="{FF2B5EF4-FFF2-40B4-BE49-F238E27FC236}">
                <a16:creationId xmlns:a16="http://schemas.microsoft.com/office/drawing/2014/main" id="{B2D9CD31-72CF-60A2-B16E-CD6FA99DBEC6}"/>
              </a:ext>
            </a:extLst>
          </p:cNvPr>
          <p:cNvPicPr>
            <a:picLocks noChangeAspect="1"/>
          </p:cNvPicPr>
          <p:nvPr/>
        </p:nvPicPr>
        <p:blipFill>
          <a:blip r:embed="rId4"/>
          <a:stretch>
            <a:fillRect/>
          </a:stretch>
        </p:blipFill>
        <p:spPr>
          <a:xfrm>
            <a:off x="1890540" y="3545157"/>
            <a:ext cx="5196060" cy="3037769"/>
          </a:xfrm>
          <a:prstGeom prst="rect">
            <a:avLst/>
          </a:prstGeom>
        </p:spPr>
      </p:pic>
    </p:spTree>
    <p:extLst>
      <p:ext uri="{BB962C8B-B14F-4D97-AF65-F5344CB8AC3E}">
        <p14:creationId xmlns:p14="http://schemas.microsoft.com/office/powerpoint/2010/main" val="357056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経労委報告</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49</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50</a:t>
            </a:r>
            <a:r>
              <a:rPr kumimoji="0" lang="ja-JP" altLang="en-US" sz="1100" b="0" i="0" u="none" strike="noStrike" kern="0" cap="none" spc="0" normalizeH="0" baseline="0" noProof="0">
                <a:ln>
                  <a:noFill/>
                </a:ln>
                <a:solidFill>
                  <a:prstClr val="black"/>
                </a:solidFill>
                <a:effectLst/>
                <a:uLnTx/>
                <a:uFillTx/>
                <a:latin typeface="ＭＳ Ｐゴシック"/>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４．生産性の改善・向上による地方経済の活性化</a:t>
            </a:r>
            <a:endPar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（１）中小企業における生産性の改善・向上</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Ⅰ</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「構造的な賃金引上げ」の実現に不可欠な生産性の改善・向上</a:t>
            </a:r>
          </a:p>
        </p:txBody>
      </p:sp>
      <p:sp>
        <p:nvSpPr>
          <p:cNvPr id="9" name="角丸四角形 7">
            <a:extLst>
              <a:ext uri="{FF2B5EF4-FFF2-40B4-BE49-F238E27FC236}">
                <a16:creationId xmlns:a16="http://schemas.microsoft.com/office/drawing/2014/main" id="{86AB37C6-22BC-541D-A5AB-2BE5514AC822}"/>
              </a:ext>
            </a:extLst>
          </p:cNvPr>
          <p:cNvSpPr/>
          <p:nvPr/>
        </p:nvSpPr>
        <p:spPr>
          <a:xfrm>
            <a:off x="293914" y="986400"/>
            <a:ext cx="8539150" cy="1080000"/>
          </a:xfrm>
          <a:prstGeom prst="roundRect">
            <a:avLst>
              <a:gd name="adj" fmla="val 9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方経済の活性化には、その重要な担い手である地元企業、特に中小企業が、アウトプット（付加価値）の最大化とインプット（労働投入）の効率化に自律的・自発的に取り組み、生産性を改善・向上することが不可欠</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角丸四角形 6">
            <a:extLst>
              <a:ext uri="{FF2B5EF4-FFF2-40B4-BE49-F238E27FC236}">
                <a16:creationId xmlns:a16="http://schemas.microsoft.com/office/drawing/2014/main" id="{E312DE41-F53F-ECDA-D422-073769AB2395}"/>
              </a:ext>
            </a:extLst>
          </p:cNvPr>
          <p:cNvSpPr/>
          <p:nvPr/>
        </p:nvSpPr>
        <p:spPr>
          <a:xfrm>
            <a:off x="540000" y="2249296"/>
            <a:ext cx="4320000" cy="360000"/>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アウトプットの最大化</a:t>
            </a:r>
          </a:p>
        </p:txBody>
      </p:sp>
      <p:sp>
        <p:nvSpPr>
          <p:cNvPr id="14" name="角丸四角形 6">
            <a:extLst>
              <a:ext uri="{FF2B5EF4-FFF2-40B4-BE49-F238E27FC236}">
                <a16:creationId xmlns:a16="http://schemas.microsoft.com/office/drawing/2014/main" id="{2CAD4842-0DC2-E51E-504A-55648B756A56}"/>
              </a:ext>
            </a:extLst>
          </p:cNvPr>
          <p:cNvSpPr/>
          <p:nvPr/>
        </p:nvSpPr>
        <p:spPr>
          <a:xfrm>
            <a:off x="288000" y="4588804"/>
            <a:ext cx="8539150" cy="1880488"/>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地元企業、中小企業で労働力不足が深刻化している中、労働時間の削減や業務プロセスの見直し等には、他社事例を参考にすることが効率的</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714375" marR="0" lvl="0" indent="-444500" algn="just" defTabSz="9144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例：オンラインのコミュニケーションツールを活用した情報共有、自動化等による作業時間の削減と平準化、遠隔での製造工程の監視など</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地方別経済団体主催のセミナーや厚生労働省等による公的支援の活用も有益</a:t>
            </a:r>
          </a:p>
        </p:txBody>
      </p:sp>
      <p:sp>
        <p:nvSpPr>
          <p:cNvPr id="15" name="角丸四角形 6">
            <a:extLst>
              <a:ext uri="{FF2B5EF4-FFF2-40B4-BE49-F238E27FC236}">
                <a16:creationId xmlns:a16="http://schemas.microsoft.com/office/drawing/2014/main" id="{10744997-F76A-7E67-2DCC-9D475E73D471}"/>
              </a:ext>
            </a:extLst>
          </p:cNvPr>
          <p:cNvSpPr/>
          <p:nvPr/>
        </p:nvSpPr>
        <p:spPr>
          <a:xfrm>
            <a:off x="540000" y="4585953"/>
            <a:ext cx="4320000" cy="3600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インプットの効率化</a:t>
            </a:r>
          </a:p>
        </p:txBody>
      </p:sp>
      <p:sp>
        <p:nvSpPr>
          <p:cNvPr id="18" name="角丸四角形 6">
            <a:extLst>
              <a:ext uri="{FF2B5EF4-FFF2-40B4-BE49-F238E27FC236}">
                <a16:creationId xmlns:a16="http://schemas.microsoft.com/office/drawing/2014/main" id="{C2232314-E213-A688-AAB6-2C069B0296A9}"/>
              </a:ext>
            </a:extLst>
          </p:cNvPr>
          <p:cNvSpPr/>
          <p:nvPr/>
        </p:nvSpPr>
        <p:spPr>
          <a:xfrm>
            <a:off x="288000" y="2533096"/>
            <a:ext cx="8539150" cy="2014750"/>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企業努力はもとより、当該地方におけるステークホルダー間の連携強化が重要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当該地域に精通した様々な関係者間の連携強化により、ビジネス面の課題解決</a:t>
            </a:r>
            <a:r>
              <a:rPr kumimoji="1" lang="ja-JP" altLang="en-US" sz="1600">
                <a:solidFill>
                  <a:prstClr val="black"/>
                </a:solidFill>
                <a:latin typeface="メイリオ" panose="020B0604030504040204" pitchFamily="50" charset="-128"/>
                <a:ea typeface="メイリオ" panose="020B0604030504040204" pitchFamily="50" charset="-128"/>
              </a:rPr>
              <a:t>と</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付加価値の増大・最大化を図ることが必要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外部人材の受入れ、当該地方外の</a:t>
            </a:r>
            <a:r>
              <a:rPr lang="ja-JP" altLang="en-US" sz="1600">
                <a:solidFill>
                  <a:prstClr val="black"/>
                </a:solidFill>
                <a:latin typeface="メイリオ" panose="020B0604030504040204" pitchFamily="50" charset="-128"/>
                <a:ea typeface="メイリオ" panose="020B0604030504040204" pitchFamily="50" charset="-128"/>
              </a:rPr>
              <a:t>大</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企業やスタートアップ企業等を含めた連携も一案</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27063" marR="0" lvl="0" indent="-627063" algn="just" defTabSz="9144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例</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技術を有する大学と、地元企業や地方銀行などの主体、地方外の人材や企業等が連携してイノベーション・エコシステム</a:t>
            </a:r>
            <a:r>
              <a:rPr kumimoji="1" lang="en-US" altLang="ja-JP" sz="1600" b="0" i="0" u="none" strike="noStrike" kern="120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を構築</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27063" marR="0" lvl="0" indent="-627063" algn="just" defTabSz="914400" rtl="0" eaLnBrk="1" fontAlgn="auto" latinLnBrk="0" hangingPunct="1">
              <a:lnSpc>
                <a:spcPct val="100000"/>
              </a:lnSpc>
              <a:spcBef>
                <a:spcPts val="0"/>
              </a:spcBef>
              <a:spcAft>
                <a:spcPts val="0"/>
              </a:spcAft>
              <a:buClrTx/>
              <a:buSzTx/>
              <a:tabLst/>
              <a:defRPr/>
            </a:pPr>
            <a:r>
              <a:rPr lang="ja-JP" altLang="en-US" sz="1600">
                <a:solidFill>
                  <a:prstClr val="black"/>
                </a:solidFill>
                <a:latin typeface="メイリオ" panose="020B0604030504040204" pitchFamily="50" charset="-128"/>
                <a:ea typeface="メイリオ" panose="020B0604030504040204" pitchFamily="50" charset="-128"/>
              </a:rPr>
              <a:t>　　　</a:t>
            </a:r>
            <a:r>
              <a:rPr lang="en-US" altLang="ja-JP" sz="1200">
                <a:solidFill>
                  <a:prstClr val="black"/>
                </a:solidFill>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多様な組織が協働して新たな付加価値・イノベーションを創出するシステム</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8592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経労委報告</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51</a:t>
            </a:r>
            <a:r>
              <a:rPr kumimoji="0" lang="ja-JP" altLang="en-US" sz="1100" b="0" i="0" u="none" strike="noStrike" kern="0" cap="none" spc="0" normalizeH="0" baseline="0" noProof="0">
                <a:ln>
                  <a:noFill/>
                </a:ln>
                <a:solidFill>
                  <a:prstClr val="black"/>
                </a:solidFill>
                <a:effectLst/>
                <a:uLnTx/>
                <a:uFillTx/>
                <a:latin typeface="ＭＳ Ｐゴシック"/>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角丸四角形 5"/>
          <p:cNvSpPr/>
          <p:nvPr/>
        </p:nvSpPr>
        <p:spPr>
          <a:xfrm>
            <a:off x="215037" y="429020"/>
            <a:ext cx="861802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４．生産性の改善・向上による地方経済の活性化</a:t>
            </a:r>
            <a:endPar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（２）地方への人の流れの創出</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Ⅰ</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「構造的な賃金引上げ」の実現に不可欠な生産性の改善・向上</a:t>
            </a:r>
          </a:p>
        </p:txBody>
      </p:sp>
      <p:sp>
        <p:nvSpPr>
          <p:cNvPr id="9" name="角丸四角形 7">
            <a:extLst>
              <a:ext uri="{FF2B5EF4-FFF2-40B4-BE49-F238E27FC236}">
                <a16:creationId xmlns:a16="http://schemas.microsoft.com/office/drawing/2014/main" id="{8A5DFC0F-D7E4-175F-D6AA-1BC9AC57D132}"/>
              </a:ext>
            </a:extLst>
          </p:cNvPr>
          <p:cNvSpPr/>
          <p:nvPr/>
        </p:nvSpPr>
        <p:spPr>
          <a:xfrm>
            <a:off x="293914" y="986399"/>
            <a:ext cx="8539150" cy="1849861"/>
          </a:xfrm>
          <a:prstGeom prst="roundRect">
            <a:avLst>
              <a:gd name="adj" fmla="val 9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都市部の大企業</a:t>
            </a:r>
            <a:r>
              <a:rPr lang="ja-JP" altLang="en-US" sz="1600">
                <a:solidFill>
                  <a:prstClr val="black"/>
                </a:solidFill>
                <a:latin typeface="メイリオ" panose="020B0604030504040204" pitchFamily="50" charset="-128"/>
                <a:ea typeface="メイリオ" panose="020B0604030504040204" pitchFamily="50" charset="-128"/>
              </a:rPr>
              <a:t>等</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で培った多様な人材のスキルやノウハウ、人脈等を有効活用すべく、地方への人の流れの創出が重要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algn="just" defTabSz="914400">
              <a:buFont typeface="メイリオ" panose="020B0604030504040204" pitchFamily="50" charset="-128"/>
              <a:buChar char="○"/>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そのためには、人材を受け入れる側と送り出す側双方における環境整備が不可欠</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algn="just" defTabSz="914400">
              <a:buFont typeface="メイリオ" panose="020B0604030504040204" pitchFamily="50" charset="-128"/>
              <a:buChar char="○"/>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働く場所にとらわれない柔軟な働き方は、二拠点・多拠点の居住といった新たな暮らし方・働き方として注目</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algn="just" defTabSz="914400">
              <a:buFont typeface="メイリオ" panose="020B0604030504040204" pitchFamily="50" charset="-128"/>
              <a:buChar char="○"/>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ワーケーションは、導入企業、滞在先の地方、当該地方の観光関連事業者それぞれにメリット。多くの人々が様々な地方と接する機会を創出・拡大する契機</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角丸四角形 6">
            <a:extLst>
              <a:ext uri="{FF2B5EF4-FFF2-40B4-BE49-F238E27FC236}">
                <a16:creationId xmlns:a16="http://schemas.microsoft.com/office/drawing/2014/main" id="{C0E8AAC2-129B-1C8B-72AB-6AC888B6B624}"/>
              </a:ext>
            </a:extLst>
          </p:cNvPr>
          <p:cNvSpPr/>
          <p:nvPr/>
        </p:nvSpPr>
        <p:spPr>
          <a:xfrm>
            <a:off x="540000" y="3039490"/>
            <a:ext cx="4478566" cy="36000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地方の企業</a:t>
            </a:r>
            <a:r>
              <a:rPr lang="ja-JP" altLang="en-US" sz="2000">
                <a:solidFill>
                  <a:prstClr val="black"/>
                </a:solidFill>
                <a:latin typeface="メイリオ" panose="020B0604030504040204" pitchFamily="50" charset="-128"/>
                <a:ea typeface="メイリオ" panose="020B0604030504040204" pitchFamily="50" charset="-128"/>
              </a:rPr>
              <a:t>など「</a:t>
            </a:r>
            <a:r>
              <a:rPr kumimoji="1" lang="ja-JP" altLang="en-US" sz="2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受入れ側」</a:t>
            </a:r>
          </a:p>
        </p:txBody>
      </p:sp>
      <p:sp>
        <p:nvSpPr>
          <p:cNvPr id="23" name="角丸四角形 6">
            <a:extLst>
              <a:ext uri="{FF2B5EF4-FFF2-40B4-BE49-F238E27FC236}">
                <a16:creationId xmlns:a16="http://schemas.microsoft.com/office/drawing/2014/main" id="{C37EEC70-6ECA-7385-22E9-BC2D8BF37A68}"/>
              </a:ext>
            </a:extLst>
          </p:cNvPr>
          <p:cNvSpPr/>
          <p:nvPr/>
        </p:nvSpPr>
        <p:spPr>
          <a:xfrm>
            <a:off x="288000" y="5216277"/>
            <a:ext cx="8539150" cy="1138673"/>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テレワークの活用やワーケーションの推進、副業・兼業の促進などが有力な選択肢。内閣府や金融庁が行っている公的な支援制度の活用も一案</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algn="just" defTabSz="914400">
              <a:buFont typeface="メイリオ" panose="020B0604030504040204" pitchFamily="50" charset="-128"/>
              <a:buChar char="○"/>
              <a:defRPr/>
            </a:pPr>
            <a:r>
              <a:rPr kumimoji="1" lang="ja-JP" altLang="en-US" sz="1600">
                <a:solidFill>
                  <a:prstClr val="black"/>
                </a:solidFill>
                <a:latin typeface="メイリオ" panose="020B0604030504040204" pitchFamily="50" charset="-128"/>
              </a:rPr>
              <a:t>地方自治体や金融機関の中には、都市部の「副業人材」とのマッチングを行う例も存在。送り出す企業側にとって、働き手のエンゲージメント向上、生産性の改善・向上が期待</a:t>
            </a:r>
            <a:endParaRPr kumimoji="1" lang="en-US" altLang="ja-JP" sz="1600">
              <a:solidFill>
                <a:prstClr val="black"/>
              </a:solidFill>
              <a:latin typeface="メイリオ" panose="020B0604030504040204" pitchFamily="50" charset="-128"/>
            </a:endParaRPr>
          </a:p>
        </p:txBody>
      </p:sp>
      <p:sp>
        <p:nvSpPr>
          <p:cNvPr id="24" name="角丸四角形 6">
            <a:extLst>
              <a:ext uri="{FF2B5EF4-FFF2-40B4-BE49-F238E27FC236}">
                <a16:creationId xmlns:a16="http://schemas.microsoft.com/office/drawing/2014/main" id="{16CA483D-A064-2F9F-C7C7-6F8FF6E842F3}"/>
              </a:ext>
            </a:extLst>
          </p:cNvPr>
          <p:cNvSpPr/>
          <p:nvPr/>
        </p:nvSpPr>
        <p:spPr>
          <a:xfrm>
            <a:off x="539999" y="4757567"/>
            <a:ext cx="4478567" cy="3600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都市部の企業など「送り出し側」</a:t>
            </a:r>
          </a:p>
        </p:txBody>
      </p:sp>
      <p:sp>
        <p:nvSpPr>
          <p:cNvPr id="25" name="角丸四角形 6">
            <a:extLst>
              <a:ext uri="{FF2B5EF4-FFF2-40B4-BE49-F238E27FC236}">
                <a16:creationId xmlns:a16="http://schemas.microsoft.com/office/drawing/2014/main" id="{278613F7-462B-48F7-7AEE-EAE100FD71E0}"/>
              </a:ext>
            </a:extLst>
          </p:cNvPr>
          <p:cNvSpPr/>
          <p:nvPr/>
        </p:nvSpPr>
        <p:spPr>
          <a:xfrm>
            <a:off x="303410" y="3651495"/>
            <a:ext cx="8523168" cy="792000"/>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性別や国籍、年齢、雇用形態などにかかわらず多様な人材が活躍できる環境整備が</a:t>
            </a:r>
            <a:r>
              <a:rPr kumimoji="1" lang="ja-JP" altLang="en-US" sz="1600">
                <a:solidFill>
                  <a:prstClr val="black"/>
                </a:solidFill>
                <a:latin typeface="メイリオ" panose="020B0604030504040204" pitchFamily="50" charset="-128"/>
                <a:ea typeface="メイリオ" panose="020B0604030504040204" pitchFamily="50" charset="-128"/>
              </a:rPr>
              <a:t>必要</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地方自治体が中心となり、医療・福祉体制や教育機関、交通インフラの整備など、転居してきた居住者が利便性や豊かさを感じながら生活できる社会サービスの提供が肝要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600">
                <a:solidFill>
                  <a:prstClr val="black"/>
                </a:solidFill>
                <a:latin typeface="メイリオ" panose="020B0604030504040204" pitchFamily="50" charset="-128"/>
                <a:ea typeface="メイリオ" panose="020B0604030504040204" pitchFamily="50" charset="-128"/>
              </a:rPr>
              <a:t>副業・兼業の活用は、関係人口や定住人口の拡大につながる可能性</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46758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DB821425-385C-D053-1034-1587D7218DB5}"/>
              </a:ext>
            </a:extLst>
          </p:cNvPr>
          <p:cNvPicPr>
            <a:picLocks noChangeAspect="1"/>
          </p:cNvPicPr>
          <p:nvPr/>
        </p:nvPicPr>
        <p:blipFill>
          <a:blip r:embed="rId3"/>
          <a:stretch>
            <a:fillRect/>
          </a:stretch>
        </p:blipFill>
        <p:spPr>
          <a:xfrm>
            <a:off x="126886" y="3304242"/>
            <a:ext cx="2913983" cy="3347131"/>
          </a:xfrm>
          <a:prstGeom prst="rect">
            <a:avLst/>
          </a:prstGeom>
        </p:spPr>
      </p:pic>
      <p:pic>
        <p:nvPicPr>
          <p:cNvPr id="4" name="図 3">
            <a:extLst>
              <a:ext uri="{FF2B5EF4-FFF2-40B4-BE49-F238E27FC236}">
                <a16:creationId xmlns:a16="http://schemas.microsoft.com/office/drawing/2014/main" id="{83094B88-632F-4B1A-A5D3-013A81994B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24</a:t>
            </a:fld>
            <a:endParaRPr lang="ja-JP" altLang="en-US"/>
          </a:p>
        </p:txBody>
      </p:sp>
      <p:sp>
        <p:nvSpPr>
          <p:cNvPr id="5" name="タイトル 1"/>
          <p:cNvSpPr txBox="1">
            <a:spLocks/>
          </p:cNvSpPr>
          <p:nvPr/>
        </p:nvSpPr>
        <p:spPr bwMode="auto">
          <a:xfrm>
            <a:off x="6233389" y="-16587"/>
            <a:ext cx="2910612" cy="33316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52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55</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62</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25200"/>
            <a:ext cx="66905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５．法定最低賃金に関する考え方（１）地域別最低賃金</a:t>
            </a:r>
            <a:endParaRPr kumimoji="1" lang="ja-JP" altLang="en-US" sz="2000" b="1">
              <a:solidFill>
                <a:schemeClr val="tx1"/>
              </a:solidFill>
              <a:latin typeface="+mj-ea"/>
              <a:ea typeface="+mj-ea"/>
            </a:endParaRPr>
          </a:p>
        </p:txBody>
      </p:sp>
      <p:sp>
        <p:nvSpPr>
          <p:cNvPr id="8" name="角丸四角形 7"/>
          <p:cNvSpPr/>
          <p:nvPr/>
        </p:nvSpPr>
        <p:spPr>
          <a:xfrm>
            <a:off x="261937" y="649196"/>
            <a:ext cx="8539150" cy="244139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ランク数を４つ（</a:t>
            </a:r>
            <a:r>
              <a:rPr kumimoji="1" lang="en-US" altLang="ja-JP" sz="1600">
                <a:solidFill>
                  <a:schemeClr val="tx1"/>
                </a:solidFill>
                <a:latin typeface="+mn-ea"/>
              </a:rPr>
              <a:t>A</a:t>
            </a:r>
            <a:r>
              <a:rPr kumimoji="1" lang="ja-JP" altLang="en-US" sz="1600">
                <a:solidFill>
                  <a:schemeClr val="tx1"/>
                </a:solidFill>
                <a:latin typeface="+mn-ea"/>
              </a:rPr>
              <a:t>～</a:t>
            </a:r>
            <a:r>
              <a:rPr kumimoji="1" lang="en-US" altLang="ja-JP" sz="1600">
                <a:solidFill>
                  <a:schemeClr val="tx1"/>
                </a:solidFill>
                <a:latin typeface="+mn-ea"/>
              </a:rPr>
              <a:t>D</a:t>
            </a:r>
            <a:r>
              <a:rPr kumimoji="1" lang="ja-JP" altLang="en-US" sz="1600">
                <a:solidFill>
                  <a:schemeClr val="tx1"/>
                </a:solidFill>
                <a:latin typeface="+mn-ea"/>
              </a:rPr>
              <a:t>）から３つ（</a:t>
            </a:r>
            <a:r>
              <a:rPr kumimoji="1" lang="en-US" altLang="ja-JP" sz="1600">
                <a:solidFill>
                  <a:schemeClr val="tx1"/>
                </a:solidFill>
                <a:latin typeface="+mn-ea"/>
              </a:rPr>
              <a:t>A</a:t>
            </a:r>
            <a:r>
              <a:rPr kumimoji="1" lang="ja-JP" altLang="en-US" sz="1600">
                <a:solidFill>
                  <a:schemeClr val="tx1"/>
                </a:solidFill>
                <a:latin typeface="+mn-ea"/>
              </a:rPr>
              <a:t>～</a:t>
            </a:r>
            <a:r>
              <a:rPr kumimoji="1" lang="en-US" altLang="ja-JP" sz="1600">
                <a:solidFill>
                  <a:schemeClr val="tx1"/>
                </a:solidFill>
                <a:latin typeface="+mn-ea"/>
              </a:rPr>
              <a:t>C</a:t>
            </a:r>
            <a:r>
              <a:rPr kumimoji="1" lang="ja-JP" altLang="en-US" sz="1600">
                <a:solidFill>
                  <a:schemeClr val="tx1"/>
                </a:solidFill>
                <a:latin typeface="+mn-ea"/>
              </a:rPr>
              <a:t>）に変更して初めての改定審議</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改定額の全国加重平均は</a:t>
            </a:r>
            <a:r>
              <a:rPr kumimoji="1" lang="en-US" altLang="ja-JP" sz="1600">
                <a:solidFill>
                  <a:schemeClr val="tx1"/>
                </a:solidFill>
                <a:latin typeface="+mn-ea"/>
              </a:rPr>
              <a:t>1,004</a:t>
            </a:r>
            <a:r>
              <a:rPr kumimoji="1" lang="ja-JP" altLang="en-US" sz="1600">
                <a:solidFill>
                  <a:schemeClr val="tx1"/>
                </a:solidFill>
                <a:latin typeface="+mn-ea"/>
              </a:rPr>
              <a:t>円（前年度比＋</a:t>
            </a:r>
            <a:r>
              <a:rPr kumimoji="1" lang="en-US" altLang="ja-JP" sz="1600">
                <a:solidFill>
                  <a:schemeClr val="tx1"/>
                </a:solidFill>
                <a:latin typeface="+mn-ea"/>
              </a:rPr>
              <a:t>43</a:t>
            </a:r>
            <a:r>
              <a:rPr kumimoji="1" lang="ja-JP" altLang="en-US" sz="1600">
                <a:solidFill>
                  <a:schemeClr val="tx1"/>
                </a:solidFill>
                <a:latin typeface="+mn-ea"/>
              </a:rPr>
              <a:t>円、＋</a:t>
            </a:r>
            <a:r>
              <a:rPr kumimoji="1" lang="en-US" altLang="ja-JP" sz="1600">
                <a:solidFill>
                  <a:schemeClr val="tx1"/>
                </a:solidFill>
                <a:latin typeface="+mn-ea"/>
              </a:rPr>
              <a:t>4.5</a:t>
            </a:r>
            <a:r>
              <a:rPr kumimoji="1" lang="ja-JP" altLang="en-US" sz="1600">
                <a:solidFill>
                  <a:schemeClr val="tx1"/>
                </a:solidFill>
                <a:latin typeface="+mn-ea"/>
              </a:rPr>
              <a:t>％）。「目安同額」が５割（</a:t>
            </a:r>
            <a:r>
              <a:rPr kumimoji="1" lang="en-US" altLang="ja-JP" sz="1600">
                <a:solidFill>
                  <a:schemeClr val="tx1"/>
                </a:solidFill>
                <a:latin typeface="+mn-ea"/>
              </a:rPr>
              <a:t>48.9</a:t>
            </a:r>
            <a:r>
              <a:rPr kumimoji="1" lang="ja-JP" altLang="en-US" sz="1600">
                <a:solidFill>
                  <a:schemeClr val="tx1"/>
                </a:solidFill>
                <a:latin typeface="+mn-ea"/>
              </a:rPr>
              <a:t>％、</a:t>
            </a:r>
            <a:r>
              <a:rPr kumimoji="1" lang="en-US" altLang="ja-JP" sz="1600">
                <a:solidFill>
                  <a:schemeClr val="tx1"/>
                </a:solidFill>
                <a:latin typeface="+mn-ea"/>
              </a:rPr>
              <a:t>23</a:t>
            </a:r>
            <a:r>
              <a:rPr kumimoji="1" lang="ja-JP" altLang="en-US" sz="1600">
                <a:solidFill>
                  <a:schemeClr val="tx1"/>
                </a:solidFill>
                <a:latin typeface="+mn-ea"/>
              </a:rPr>
              <a:t>件）、「目安＋４円～＋８円」が３割（</a:t>
            </a:r>
            <a:r>
              <a:rPr kumimoji="1" lang="en-US" altLang="ja-JP" sz="1600">
                <a:solidFill>
                  <a:schemeClr val="tx1"/>
                </a:solidFill>
                <a:latin typeface="+mn-ea"/>
              </a:rPr>
              <a:t>29.8</a:t>
            </a:r>
            <a:r>
              <a:rPr kumimoji="1" lang="ja-JP" altLang="en-US" sz="1600">
                <a:solidFill>
                  <a:schemeClr val="tx1"/>
                </a:solidFill>
                <a:latin typeface="+mn-ea"/>
              </a:rPr>
              <a:t>％、</a:t>
            </a:r>
            <a:r>
              <a:rPr kumimoji="1" lang="en-US" altLang="ja-JP" sz="1600">
                <a:solidFill>
                  <a:schemeClr val="tx1"/>
                </a:solidFill>
                <a:latin typeface="+mn-ea"/>
              </a:rPr>
              <a:t>14</a:t>
            </a:r>
            <a:r>
              <a:rPr kumimoji="1" lang="ja-JP" altLang="en-US" sz="1600">
                <a:solidFill>
                  <a:schemeClr val="tx1"/>
                </a:solidFill>
                <a:latin typeface="+mn-ea"/>
              </a:rPr>
              <a:t>件）</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結審状況は「全会一致」が</a:t>
            </a:r>
            <a:r>
              <a:rPr kumimoji="1" lang="en-US" altLang="ja-JP" sz="1600">
                <a:solidFill>
                  <a:schemeClr val="tx1"/>
                </a:solidFill>
                <a:latin typeface="+mn-ea"/>
              </a:rPr>
              <a:t>14</a:t>
            </a:r>
            <a:r>
              <a:rPr kumimoji="1" lang="ja-JP" altLang="en-US" sz="1600">
                <a:solidFill>
                  <a:schemeClr val="tx1"/>
                </a:solidFill>
                <a:latin typeface="+mn-ea"/>
              </a:rPr>
              <a:t>件（</a:t>
            </a:r>
            <a:r>
              <a:rPr kumimoji="1" lang="en-US" altLang="ja-JP" sz="1600">
                <a:solidFill>
                  <a:schemeClr val="tx1"/>
                </a:solidFill>
                <a:latin typeface="+mn-ea"/>
              </a:rPr>
              <a:t>29.8</a:t>
            </a:r>
            <a:r>
              <a:rPr lang="ja-JP" altLang="en-US" sz="1600">
                <a:solidFill>
                  <a:schemeClr val="tx1"/>
                </a:solidFill>
                <a:latin typeface="+mn-ea"/>
              </a:rPr>
              <a:t>％）に対し、「使用者側全員反対」は</a:t>
            </a:r>
            <a:r>
              <a:rPr lang="en-US" altLang="ja-JP" sz="1600">
                <a:solidFill>
                  <a:schemeClr val="tx1"/>
                </a:solidFill>
                <a:latin typeface="+mn-ea"/>
              </a:rPr>
              <a:t>26</a:t>
            </a:r>
            <a:r>
              <a:rPr lang="ja-JP" altLang="en-US" sz="1600">
                <a:solidFill>
                  <a:schemeClr val="tx1"/>
                </a:solidFill>
                <a:latin typeface="+mn-ea"/>
              </a:rPr>
              <a:t>件（</a:t>
            </a:r>
            <a:r>
              <a:rPr lang="en-US" altLang="ja-JP" sz="1600">
                <a:solidFill>
                  <a:schemeClr val="tx1"/>
                </a:solidFill>
                <a:latin typeface="+mn-ea"/>
              </a:rPr>
              <a:t>55.3</a:t>
            </a:r>
            <a:r>
              <a:rPr lang="ja-JP" altLang="en-US" sz="1600">
                <a:solidFill>
                  <a:schemeClr val="tx1"/>
                </a:solidFill>
                <a:latin typeface="+mn-ea"/>
              </a:rPr>
              <a:t>％）。「目安＋３円以上」で結審した</a:t>
            </a:r>
            <a:r>
              <a:rPr lang="en-US" altLang="ja-JP" sz="1600">
                <a:solidFill>
                  <a:schemeClr val="tx1"/>
                </a:solidFill>
                <a:latin typeface="+mn-ea"/>
              </a:rPr>
              <a:t>15</a:t>
            </a:r>
            <a:r>
              <a:rPr lang="ja-JP" altLang="en-US" sz="1600">
                <a:solidFill>
                  <a:schemeClr val="tx1"/>
                </a:solidFill>
                <a:latin typeface="+mn-ea"/>
              </a:rPr>
              <a:t>件はすべて「使用者側全員反対」</a:t>
            </a:r>
            <a:endParaRPr kumimoji="1" lang="ja-JP" altLang="en-US"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政府は「</a:t>
            </a:r>
            <a:r>
              <a:rPr kumimoji="1" lang="en-US" altLang="ja-JP" sz="1600">
                <a:solidFill>
                  <a:schemeClr val="tx1"/>
                </a:solidFill>
                <a:latin typeface="+mn-ea"/>
              </a:rPr>
              <a:t>2030</a:t>
            </a:r>
            <a:r>
              <a:rPr kumimoji="1" lang="ja-JP" altLang="en-US" sz="1600">
                <a:solidFill>
                  <a:schemeClr val="tx1"/>
                </a:solidFill>
                <a:latin typeface="+mn-ea"/>
              </a:rPr>
              <a:t>年代半ばまでに全国加重平均</a:t>
            </a:r>
            <a:r>
              <a:rPr kumimoji="1" lang="en-US" altLang="ja-JP" sz="1600">
                <a:solidFill>
                  <a:schemeClr val="tx1"/>
                </a:solidFill>
                <a:latin typeface="+mn-ea"/>
              </a:rPr>
              <a:t>1,500</a:t>
            </a:r>
            <a:r>
              <a:rPr kumimoji="1" lang="ja-JP" altLang="en-US" sz="1600">
                <a:solidFill>
                  <a:schemeClr val="tx1"/>
                </a:solidFill>
                <a:latin typeface="+mn-ea"/>
              </a:rPr>
              <a:t>円」との目標を提示。最低賃金決定の３要素を総合的に勘案しながら、毎年度の事業環境を丁寧に確認した議論が必要</a:t>
            </a:r>
          </a:p>
          <a:p>
            <a:pPr marL="285750" indent="-285750" algn="just">
              <a:buFont typeface="メイリオ" panose="020B0604030504040204" pitchFamily="50" charset="-128"/>
              <a:buChar char="○"/>
            </a:pPr>
            <a:r>
              <a:rPr kumimoji="1" lang="ja-JP" altLang="en-US" sz="1600">
                <a:solidFill>
                  <a:schemeClr val="tx1"/>
                </a:solidFill>
                <a:latin typeface="+mn-ea"/>
              </a:rPr>
              <a:t>発効日は、引上げの準備期間の確保に向けて、</a:t>
            </a:r>
            <a:r>
              <a:rPr kumimoji="1" lang="en-US" altLang="ja-JP" sz="1600">
                <a:solidFill>
                  <a:schemeClr val="tx1"/>
                </a:solidFill>
                <a:latin typeface="+mn-ea"/>
              </a:rPr>
              <a:t>10</a:t>
            </a:r>
            <a:r>
              <a:rPr kumimoji="1" lang="ja-JP" altLang="en-US" sz="1600">
                <a:solidFill>
                  <a:schemeClr val="tx1"/>
                </a:solidFill>
                <a:latin typeface="+mn-ea"/>
              </a:rPr>
              <a:t>月にこだわらず、年初めの１月や年度初めの４月を有力な選択肢としながら、関係者間で早めに議論を始めることが必要</a:t>
            </a:r>
          </a:p>
        </p:txBody>
      </p:sp>
      <p:sp>
        <p:nvSpPr>
          <p:cNvPr id="9" name="テキスト ボックス 35"/>
          <p:cNvSpPr txBox="1">
            <a:spLocks noChangeArrowheads="1"/>
          </p:cNvSpPr>
          <p:nvPr/>
        </p:nvSpPr>
        <p:spPr bwMode="auto">
          <a:xfrm>
            <a:off x="0" y="3102215"/>
            <a:ext cx="6233388" cy="523220"/>
          </a:xfrm>
          <a:prstGeom prst="rect">
            <a:avLst/>
          </a:prstGeom>
          <a:noFill/>
          <a:ln w="9525">
            <a:noFill/>
            <a:miter lim="800000"/>
            <a:headEnd/>
            <a:tailEnd/>
          </a:ln>
        </p:spPr>
        <p:txBody>
          <a:bodyPr wrap="square">
            <a:spAutoFit/>
          </a:bodyPr>
          <a:lstStyle/>
          <a:p>
            <a:r>
              <a:rPr lang="ja-JP" altLang="en-US" sz="1400">
                <a:latin typeface="+mn-ea"/>
              </a:rPr>
              <a:t>■地域別最低賃金額（全国加重平均額）と</a:t>
            </a:r>
            <a:endParaRPr lang="en-US" altLang="ja-JP" sz="1400">
              <a:latin typeface="+mn-ea"/>
            </a:endParaRPr>
          </a:p>
          <a:p>
            <a:r>
              <a:rPr lang="ja-JP" altLang="en-US" sz="1400">
                <a:latin typeface="+mn-ea"/>
              </a:rPr>
              <a:t>　引上げ率の推移</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23" name="テキスト ボックス 35">
            <a:extLst>
              <a:ext uri="{FF2B5EF4-FFF2-40B4-BE49-F238E27FC236}">
                <a16:creationId xmlns:a16="http://schemas.microsoft.com/office/drawing/2014/main" id="{686B77C6-F3AA-A5FA-F9AE-204E01D95E8E}"/>
              </a:ext>
            </a:extLst>
          </p:cNvPr>
          <p:cNvSpPr txBox="1">
            <a:spLocks noChangeArrowheads="1"/>
          </p:cNvSpPr>
          <p:nvPr/>
        </p:nvSpPr>
        <p:spPr bwMode="auto">
          <a:xfrm>
            <a:off x="3560331" y="3102304"/>
            <a:ext cx="6233388" cy="307777"/>
          </a:xfrm>
          <a:prstGeom prst="rect">
            <a:avLst/>
          </a:prstGeom>
          <a:noFill/>
          <a:ln w="9525">
            <a:noFill/>
            <a:miter lim="800000"/>
            <a:headEnd/>
            <a:tailEnd/>
          </a:ln>
        </p:spPr>
        <p:txBody>
          <a:bodyPr wrap="square">
            <a:spAutoFit/>
          </a:bodyPr>
          <a:lstStyle/>
          <a:p>
            <a:r>
              <a:rPr lang="ja-JP" altLang="en-US" sz="1400">
                <a:latin typeface="+mn-ea"/>
              </a:rPr>
              <a:t>■ランク別の目安額と引上げ額との比較</a:t>
            </a:r>
          </a:p>
        </p:txBody>
      </p:sp>
      <p:sp>
        <p:nvSpPr>
          <p:cNvPr id="32" name="正方形/長方形 31">
            <a:extLst>
              <a:ext uri="{FF2B5EF4-FFF2-40B4-BE49-F238E27FC236}">
                <a16:creationId xmlns:a16="http://schemas.microsoft.com/office/drawing/2014/main" id="{1A502333-0568-0079-9B19-5BD4EC50BD1C}"/>
              </a:ext>
            </a:extLst>
          </p:cNvPr>
          <p:cNvSpPr/>
          <p:nvPr/>
        </p:nvSpPr>
        <p:spPr bwMode="auto">
          <a:xfrm>
            <a:off x="102822" y="6537512"/>
            <a:ext cx="7888472"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t>：厚生労働省「最低賃金に関する基礎調査」を</a:t>
            </a:r>
            <a:b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b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t>　　　もとに経団連事務局にて作成</a:t>
            </a:r>
            <a:endPar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5" name="図 14">
            <a:extLst>
              <a:ext uri="{FF2B5EF4-FFF2-40B4-BE49-F238E27FC236}">
                <a16:creationId xmlns:a16="http://schemas.microsoft.com/office/drawing/2014/main" id="{1C31C3D2-7B01-91DF-61AE-10B5B2AB46D2}"/>
              </a:ext>
            </a:extLst>
          </p:cNvPr>
          <p:cNvPicPr>
            <a:picLocks noChangeAspect="1"/>
          </p:cNvPicPr>
          <p:nvPr/>
        </p:nvPicPr>
        <p:blipFill>
          <a:blip r:embed="rId5"/>
          <a:stretch>
            <a:fillRect/>
          </a:stretch>
        </p:blipFill>
        <p:spPr>
          <a:xfrm>
            <a:off x="3560331" y="3749648"/>
            <a:ext cx="5482398" cy="2315584"/>
          </a:xfrm>
          <a:prstGeom prst="rect">
            <a:avLst/>
          </a:prstGeom>
        </p:spPr>
      </p:pic>
    </p:spTree>
    <p:extLst>
      <p:ext uri="{BB962C8B-B14F-4D97-AF65-F5344CB8AC3E}">
        <p14:creationId xmlns:p14="http://schemas.microsoft.com/office/powerpoint/2010/main" val="81875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25</a:t>
            </a:fld>
            <a:endParaRPr lang="ja-JP" altLang="en-US"/>
          </a:p>
        </p:txBody>
      </p:sp>
      <p:sp>
        <p:nvSpPr>
          <p:cNvPr id="5" name="タイトル 1"/>
          <p:cNvSpPr txBox="1">
            <a:spLocks/>
          </p:cNvSpPr>
          <p:nvPr/>
        </p:nvSpPr>
        <p:spPr bwMode="auto">
          <a:xfrm>
            <a:off x="6223001" y="41251"/>
            <a:ext cx="2921000" cy="275323"/>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55</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56</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63</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61937" y="259817"/>
            <a:ext cx="66905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５．法定最低賃金に関する考え方（２）特定最低賃金</a:t>
            </a:r>
            <a:endParaRPr kumimoji="1" lang="ja-JP" altLang="en-US" sz="2000" b="1">
              <a:solidFill>
                <a:schemeClr val="tx1"/>
              </a:solidFill>
              <a:latin typeface="+mj-ea"/>
              <a:ea typeface="+mj-ea"/>
            </a:endParaRPr>
          </a:p>
        </p:txBody>
      </p:sp>
      <p:sp>
        <p:nvSpPr>
          <p:cNvPr id="8" name="角丸四角形 7"/>
          <p:cNvSpPr/>
          <p:nvPr/>
        </p:nvSpPr>
        <p:spPr>
          <a:xfrm>
            <a:off x="261937" y="760572"/>
            <a:ext cx="8539150" cy="235810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特定最低賃金は、「地域別最低賃金を上回る水準が必要と認められる場合」に、関係労使の申出を受けて公労使三者の「全会一致」の議決を経て設定</a:t>
            </a:r>
          </a:p>
          <a:p>
            <a:pPr marL="285750" indent="-285750" algn="just">
              <a:buFont typeface="メイリオ" panose="020B0604030504040204" pitchFamily="50" charset="-128"/>
              <a:buChar char="○"/>
            </a:pPr>
            <a:r>
              <a:rPr kumimoji="1" lang="ja-JP" altLang="en-US" sz="1600">
                <a:solidFill>
                  <a:schemeClr val="tx1"/>
                </a:solidFill>
                <a:latin typeface="+mn-ea"/>
              </a:rPr>
              <a:t>近年、地域別最低賃金との差額（全国加重平均）は急激に縮まり、</a:t>
            </a:r>
            <a:r>
              <a:rPr kumimoji="1" lang="en-US" altLang="ja-JP" sz="1600">
                <a:solidFill>
                  <a:schemeClr val="tx1"/>
                </a:solidFill>
                <a:latin typeface="+mn-ea"/>
              </a:rPr>
              <a:t>2021</a:t>
            </a:r>
            <a:r>
              <a:rPr kumimoji="1" lang="ja-JP" altLang="en-US" sz="1600">
                <a:solidFill>
                  <a:schemeClr val="tx1"/>
                </a:solidFill>
                <a:latin typeface="+mn-ea"/>
              </a:rPr>
              <a:t>年度に逆転（ー８円）し、</a:t>
            </a:r>
            <a:r>
              <a:rPr kumimoji="1" lang="en-US" altLang="ja-JP" sz="1600">
                <a:solidFill>
                  <a:schemeClr val="tx1"/>
                </a:solidFill>
                <a:latin typeface="+mn-ea"/>
              </a:rPr>
              <a:t>2022</a:t>
            </a:r>
            <a:r>
              <a:rPr kumimoji="1" lang="ja-JP" altLang="en-US" sz="1600">
                <a:solidFill>
                  <a:schemeClr val="tx1"/>
                </a:solidFill>
                <a:latin typeface="+mn-ea"/>
              </a:rPr>
              <a:t>年度にー</a:t>
            </a:r>
            <a:r>
              <a:rPr kumimoji="1" lang="en-US" altLang="ja-JP" sz="1600">
                <a:solidFill>
                  <a:schemeClr val="tx1"/>
                </a:solidFill>
                <a:latin typeface="+mn-ea"/>
              </a:rPr>
              <a:t>19</a:t>
            </a:r>
            <a:r>
              <a:rPr kumimoji="1" lang="ja-JP" altLang="en-US" sz="1600">
                <a:solidFill>
                  <a:schemeClr val="tx1"/>
                </a:solidFill>
                <a:latin typeface="+mn-ea"/>
              </a:rPr>
              <a:t>円と差額が拡大</a:t>
            </a:r>
          </a:p>
          <a:p>
            <a:pPr marL="285750" indent="-285750" algn="just">
              <a:buFont typeface="メイリオ" panose="020B0604030504040204" pitchFamily="50" charset="-128"/>
              <a:buChar char="○"/>
            </a:pPr>
            <a:r>
              <a:rPr kumimoji="1" lang="ja-JP" altLang="en-US" sz="1600">
                <a:solidFill>
                  <a:schemeClr val="tx1"/>
                </a:solidFill>
                <a:latin typeface="+mn-ea"/>
              </a:rPr>
              <a:t>個々の特定最低賃金に</a:t>
            </a:r>
            <a:r>
              <a:rPr lang="ja-JP" altLang="en-US" sz="1600">
                <a:solidFill>
                  <a:schemeClr val="tx1"/>
                </a:solidFill>
                <a:latin typeface="+mn-ea"/>
              </a:rPr>
              <a:t>おいても地域別最低賃金額を下回るケースが増大</a:t>
            </a:r>
            <a:r>
              <a:rPr kumimoji="1" lang="ja-JP" altLang="en-US" sz="1600">
                <a:solidFill>
                  <a:schemeClr val="tx1"/>
                </a:solidFill>
                <a:latin typeface="+mn-ea"/>
              </a:rPr>
              <a:t>。</a:t>
            </a:r>
            <a:r>
              <a:rPr kumimoji="1" lang="en-US" altLang="ja-JP" sz="1600">
                <a:solidFill>
                  <a:schemeClr val="tx1"/>
                </a:solidFill>
                <a:latin typeface="+mn-ea"/>
              </a:rPr>
              <a:t>2023</a:t>
            </a:r>
            <a:r>
              <a:rPr kumimoji="1" lang="ja-JP" altLang="en-US" sz="1600">
                <a:solidFill>
                  <a:schemeClr val="tx1"/>
                </a:solidFill>
                <a:latin typeface="+mn-ea"/>
              </a:rPr>
              <a:t>年度に下回っている</a:t>
            </a:r>
            <a:r>
              <a:rPr kumimoji="1" lang="en-US" altLang="ja-JP" sz="1600">
                <a:solidFill>
                  <a:schemeClr val="tx1"/>
                </a:solidFill>
                <a:latin typeface="+mn-ea"/>
              </a:rPr>
              <a:t>7</a:t>
            </a:r>
            <a:r>
              <a:rPr lang="en-US" altLang="ja-JP" sz="1600">
                <a:solidFill>
                  <a:schemeClr val="tx1"/>
                </a:solidFill>
                <a:latin typeface="+mn-ea"/>
              </a:rPr>
              <a:t>9</a:t>
            </a:r>
            <a:r>
              <a:rPr kumimoji="1" lang="ja-JP" altLang="en-US" sz="1600">
                <a:solidFill>
                  <a:schemeClr val="tx1"/>
                </a:solidFill>
                <a:latin typeface="+mn-ea"/>
              </a:rPr>
              <a:t>件のうち、</a:t>
            </a:r>
            <a:r>
              <a:rPr kumimoji="1" lang="en-US" altLang="ja-JP" sz="1600">
                <a:solidFill>
                  <a:schemeClr val="tx1"/>
                </a:solidFill>
                <a:latin typeface="+mn-ea"/>
              </a:rPr>
              <a:t>69</a:t>
            </a:r>
            <a:r>
              <a:rPr kumimoji="1" lang="ja-JP" altLang="en-US" sz="1600">
                <a:solidFill>
                  <a:schemeClr val="tx1"/>
                </a:solidFill>
                <a:latin typeface="+mn-ea"/>
              </a:rPr>
              <a:t>件は複数年度連続、</a:t>
            </a:r>
            <a:r>
              <a:rPr lang="en-US" altLang="ja-JP" sz="1600">
                <a:solidFill>
                  <a:schemeClr val="tx1"/>
                </a:solidFill>
                <a:latin typeface="+mn-ea"/>
              </a:rPr>
              <a:t>44</a:t>
            </a:r>
            <a:r>
              <a:rPr kumimoji="1" lang="ja-JP" altLang="en-US" sz="1600">
                <a:solidFill>
                  <a:schemeClr val="tx1"/>
                </a:solidFill>
                <a:latin typeface="+mn-ea"/>
              </a:rPr>
              <a:t>件は５年以上連続の状況</a:t>
            </a:r>
          </a:p>
          <a:p>
            <a:pPr marL="285750" indent="-285750" algn="just">
              <a:buFont typeface="メイリオ" panose="020B0604030504040204" pitchFamily="50" charset="-128"/>
              <a:buChar char="○"/>
            </a:pPr>
            <a:r>
              <a:rPr kumimoji="1" lang="ja-JP" altLang="en-US" sz="1600">
                <a:solidFill>
                  <a:schemeClr val="tx1"/>
                </a:solidFill>
                <a:latin typeface="+mn-ea"/>
              </a:rPr>
              <a:t>複数年度にわたって地域別最低賃金額を下回っている場合や、地域別最低賃金との乖離額が大きい特定最低賃金は、過去の例を参考に「廃止のルール化」の具体化を見据え、関係労使間で検討を開始すべき</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23" name="テキスト ボックス 35">
            <a:extLst>
              <a:ext uri="{FF2B5EF4-FFF2-40B4-BE49-F238E27FC236}">
                <a16:creationId xmlns:a16="http://schemas.microsoft.com/office/drawing/2014/main" id="{71DC9494-893A-D55D-1A97-CD27E3B648F8}"/>
              </a:ext>
            </a:extLst>
          </p:cNvPr>
          <p:cNvSpPr txBox="1">
            <a:spLocks noChangeArrowheads="1"/>
          </p:cNvSpPr>
          <p:nvPr/>
        </p:nvSpPr>
        <p:spPr bwMode="auto">
          <a:xfrm>
            <a:off x="528625" y="3407882"/>
            <a:ext cx="4043375"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■地域別最低賃金と特定最低賃金の差額の推移</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　　　　　　　　　　　　　（全国加重平均）</a:t>
            </a: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35">
            <a:extLst>
              <a:ext uri="{FF2B5EF4-FFF2-40B4-BE49-F238E27FC236}">
                <a16:creationId xmlns:a16="http://schemas.microsoft.com/office/drawing/2014/main" id="{8F5E7B57-DC0D-197D-EC2A-28A2DAEC88FF}"/>
              </a:ext>
            </a:extLst>
          </p:cNvPr>
          <p:cNvSpPr txBox="1">
            <a:spLocks noChangeArrowheads="1"/>
          </p:cNvSpPr>
          <p:nvPr/>
        </p:nvSpPr>
        <p:spPr bwMode="auto">
          <a:xfrm>
            <a:off x="4599506" y="3384241"/>
            <a:ext cx="3810003" cy="1911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■地域別最低賃金未満の特定最低賃金の件数</a:t>
            </a:r>
          </a:p>
        </p:txBody>
      </p:sp>
      <p:pic>
        <p:nvPicPr>
          <p:cNvPr id="36" name="図 35">
            <a:extLst>
              <a:ext uri="{FF2B5EF4-FFF2-40B4-BE49-F238E27FC236}">
                <a16:creationId xmlns:a16="http://schemas.microsoft.com/office/drawing/2014/main" id="{B7085E11-2AD4-8457-F65B-769149387E79}"/>
              </a:ext>
            </a:extLst>
          </p:cNvPr>
          <p:cNvPicPr>
            <a:picLocks noChangeAspect="1"/>
          </p:cNvPicPr>
          <p:nvPr/>
        </p:nvPicPr>
        <p:blipFill>
          <a:blip r:embed="rId4"/>
          <a:stretch>
            <a:fillRect/>
          </a:stretch>
        </p:blipFill>
        <p:spPr>
          <a:xfrm>
            <a:off x="261937" y="4024573"/>
            <a:ext cx="4334795" cy="2562573"/>
          </a:xfrm>
          <a:prstGeom prst="rect">
            <a:avLst/>
          </a:prstGeom>
        </p:spPr>
      </p:pic>
      <p:pic>
        <p:nvPicPr>
          <p:cNvPr id="7" name="図 6">
            <a:extLst>
              <a:ext uri="{FF2B5EF4-FFF2-40B4-BE49-F238E27FC236}">
                <a16:creationId xmlns:a16="http://schemas.microsoft.com/office/drawing/2014/main" id="{C8613B2A-3035-8B2D-2255-5689AFA49727}"/>
              </a:ext>
            </a:extLst>
          </p:cNvPr>
          <p:cNvPicPr>
            <a:picLocks noChangeAspect="1"/>
          </p:cNvPicPr>
          <p:nvPr/>
        </p:nvPicPr>
        <p:blipFill>
          <a:blip r:embed="rId5"/>
          <a:stretch>
            <a:fillRect/>
          </a:stretch>
        </p:blipFill>
        <p:spPr>
          <a:xfrm>
            <a:off x="4309323" y="3840238"/>
            <a:ext cx="4744685" cy="2652602"/>
          </a:xfrm>
          <a:prstGeom prst="rect">
            <a:avLst/>
          </a:prstGeom>
        </p:spPr>
      </p:pic>
    </p:spTree>
    <p:extLst>
      <p:ext uri="{BB962C8B-B14F-4D97-AF65-F5344CB8AC3E}">
        <p14:creationId xmlns:p14="http://schemas.microsoft.com/office/powerpoint/2010/main" val="357651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26</a:t>
            </a:fld>
            <a:endParaRPr lang="ja-JP" altLang="en-US"/>
          </a:p>
        </p:txBody>
      </p:sp>
      <p:sp>
        <p:nvSpPr>
          <p:cNvPr id="5" name="タイトル 1"/>
          <p:cNvSpPr txBox="1">
            <a:spLocks/>
          </p:cNvSpPr>
          <p:nvPr/>
        </p:nvSpPr>
        <p:spPr bwMode="auto">
          <a:xfrm>
            <a:off x="5956300" y="28920"/>
            <a:ext cx="3187701" cy="28765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57</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59</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21</a:t>
            </a:r>
            <a:r>
              <a:rPr lang="ja-JP" altLang="en-US" sz="1100" kern="0">
                <a:latin typeface="+mn-ea"/>
                <a:cs typeface="+mj-cs"/>
              </a:rPr>
              <a:t>～</a:t>
            </a:r>
            <a:r>
              <a:rPr lang="en-US" altLang="ja-JP" sz="1100" kern="0">
                <a:latin typeface="+mn-ea"/>
                <a:cs typeface="+mj-cs"/>
              </a:rPr>
              <a:t>24</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6" y="288000"/>
            <a:ext cx="7213285"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lang="ja-JP" altLang="en-US" sz="2000" b="1">
                <a:solidFill>
                  <a:schemeClr val="tx1"/>
                </a:solidFill>
                <a:latin typeface="+mj-ea"/>
                <a:ea typeface="+mj-ea"/>
              </a:rPr>
              <a:t>中小企業における生産性の改善・向上の事例</a:t>
            </a:r>
            <a:endParaRPr kumimoji="1" lang="ja-JP" altLang="en-US" sz="2000" b="1">
              <a:solidFill>
                <a:schemeClr val="tx1"/>
              </a:solidFill>
              <a:latin typeface="+mj-ea"/>
              <a:ea typeface="+mj-ea"/>
            </a:endParaRPr>
          </a:p>
        </p:txBody>
      </p:sp>
      <p:sp>
        <p:nvSpPr>
          <p:cNvPr id="8" name="角丸四角形 7"/>
          <p:cNvSpPr/>
          <p:nvPr/>
        </p:nvSpPr>
        <p:spPr>
          <a:xfrm>
            <a:off x="293915" y="790921"/>
            <a:ext cx="8539150" cy="1276002"/>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大企業に比べて制約要因を有している場合が多い中小企業が生産性の改善・向上に取り組む際には、同規模の企業事例を参考にすることが効率的</a:t>
            </a:r>
            <a:endParaRPr lang="en-US" altLang="ja-JP" sz="1600">
              <a:solidFill>
                <a:schemeClr val="tx1"/>
              </a:solidFill>
              <a:latin typeface="+mn-ea"/>
            </a:endParaRPr>
          </a:p>
          <a:p>
            <a:pPr indent="265113" algn="just"/>
            <a:r>
              <a:rPr kumimoji="1" lang="en-US" altLang="ja-JP" sz="1600">
                <a:solidFill>
                  <a:schemeClr val="tx1"/>
                </a:solidFill>
                <a:latin typeface="+mn-ea"/>
              </a:rPr>
              <a:t>※</a:t>
            </a:r>
            <a:r>
              <a:rPr kumimoji="1" lang="ja-JP" altLang="en-US" sz="1600">
                <a:solidFill>
                  <a:schemeClr val="tx1"/>
                </a:solidFill>
                <a:latin typeface="+mn-ea"/>
              </a:rPr>
              <a:t>厚生労働省「働き方・休み方改善ポータルサイト」「働き方改革特設サイト」</a:t>
            </a:r>
            <a:endParaRPr kumimoji="1" lang="en-US" altLang="ja-JP" sz="1600">
              <a:solidFill>
                <a:schemeClr val="tx1"/>
              </a:solidFill>
              <a:latin typeface="+mn-ea"/>
            </a:endParaRPr>
          </a:p>
          <a:p>
            <a:pPr marL="444500" algn="just"/>
            <a:r>
              <a:rPr kumimoji="1" lang="ja-JP" altLang="en-US" sz="1600">
                <a:solidFill>
                  <a:schemeClr val="tx1"/>
                </a:solidFill>
                <a:latin typeface="+mn-ea"/>
              </a:rPr>
              <a:t>中小企業庁「中小企業・小規模事業者の人材活用事例集」「中小企業白書」　など</a:t>
            </a:r>
          </a:p>
        </p:txBody>
      </p:sp>
      <p:sp>
        <p:nvSpPr>
          <p:cNvPr id="10" name="正方形/長方形 9"/>
          <p:cNvSpPr/>
          <p:nvPr/>
        </p:nvSpPr>
        <p:spPr bwMode="auto">
          <a:xfrm>
            <a:off x="292954" y="6427688"/>
            <a:ext cx="8360852"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58775" indent="-358775"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：①厚生労働省「働き方・休み方改善ポータルサイト」、②厚生労働省「働き方改革特設サイト 中小企業の取り組み事例」、③中小企業庁「中小企業・小規模事業者の人材活用事例集」、④中小企業庁「</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年版 中小企業白書」をもとに経団連事務局にて作成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215037" y="2178037"/>
            <a:ext cx="4290975" cy="307777"/>
          </a:xfrm>
          <a:prstGeom prst="rect">
            <a:avLst/>
          </a:prstGeom>
          <a:noFill/>
          <a:ln w="9525">
            <a:noFill/>
            <a:miter lim="800000"/>
            <a:headEnd/>
            <a:tailEnd/>
          </a:ln>
        </p:spPr>
        <p:txBody>
          <a:bodyPr wrap="square">
            <a:spAutoFit/>
          </a:bodyPr>
          <a:lstStyle/>
          <a:p>
            <a:r>
              <a:rPr lang="ja-JP" altLang="en-US" sz="1400">
                <a:latin typeface="+mn-ea"/>
              </a:rPr>
              <a:t>■中小企業における生産性の改善・向上の事例</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1101C45A-4211-758E-F615-F57B64E5416C}"/>
              </a:ext>
            </a:extLst>
          </p:cNvPr>
          <p:cNvPicPr>
            <a:picLocks noChangeAspect="1"/>
          </p:cNvPicPr>
          <p:nvPr/>
        </p:nvPicPr>
        <p:blipFill>
          <a:blip r:embed="rId4"/>
          <a:stretch>
            <a:fillRect/>
          </a:stretch>
        </p:blipFill>
        <p:spPr>
          <a:xfrm>
            <a:off x="697282" y="2467033"/>
            <a:ext cx="7617460" cy="3960655"/>
          </a:xfrm>
          <a:prstGeom prst="rect">
            <a:avLst/>
          </a:prstGeom>
        </p:spPr>
      </p:pic>
    </p:spTree>
    <p:extLst>
      <p:ext uri="{BB962C8B-B14F-4D97-AF65-F5344CB8AC3E}">
        <p14:creationId xmlns:p14="http://schemas.microsoft.com/office/powerpoint/2010/main" val="122593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6C0FB62-67EE-16B3-94B2-F846D93E962A}"/>
              </a:ext>
            </a:extLst>
          </p:cNvPr>
          <p:cNvPicPr>
            <a:picLocks noChangeAspect="1"/>
          </p:cNvPicPr>
          <p:nvPr/>
        </p:nvPicPr>
        <p:blipFill>
          <a:blip r:embed="rId3"/>
          <a:stretch>
            <a:fillRect/>
          </a:stretch>
        </p:blipFill>
        <p:spPr>
          <a:xfrm>
            <a:off x="197659" y="2817827"/>
            <a:ext cx="4374341" cy="2962186"/>
          </a:xfrm>
          <a:prstGeom prst="rect">
            <a:avLst/>
          </a:prstGeom>
        </p:spPr>
      </p:pic>
      <p:pic>
        <p:nvPicPr>
          <p:cNvPr id="4" name="図 3">
            <a:extLst>
              <a:ext uri="{FF2B5EF4-FFF2-40B4-BE49-F238E27FC236}">
                <a16:creationId xmlns:a16="http://schemas.microsoft.com/office/drawing/2014/main" id="{83094B88-632F-4B1A-A5D3-013A81994B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27</a:t>
            </a:fld>
            <a:endParaRPr lang="ja-JP" altLang="en-US"/>
          </a:p>
        </p:txBody>
      </p:sp>
      <p:sp>
        <p:nvSpPr>
          <p:cNvPr id="5" name="タイトル 1"/>
          <p:cNvSpPr txBox="1">
            <a:spLocks/>
          </p:cNvSpPr>
          <p:nvPr/>
        </p:nvSpPr>
        <p:spPr bwMode="auto">
          <a:xfrm>
            <a:off x="6184901" y="-48550"/>
            <a:ext cx="2959100" cy="36512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a:t>
            </a:r>
            <a:r>
              <a:rPr kumimoji="1" lang="ja-JP" altLang="en-US" sz="11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経労委報告</a:t>
            </a:r>
            <a:r>
              <a:rPr lang="en-US" altLang="ja-JP" sz="1100" kern="0">
                <a:latin typeface="メイリオ" panose="020B0604030504040204" pitchFamily="50" charset="-128"/>
                <a:ea typeface="メイリオ" panose="020B0604030504040204" pitchFamily="50" charset="-128"/>
                <a:cs typeface="+mj-cs"/>
              </a:rPr>
              <a:t>60</a:t>
            </a:r>
            <a:r>
              <a:rPr lang="ja-JP" altLang="en-US" sz="1100" kern="0">
                <a:latin typeface="メイリオ" panose="020B0604030504040204" pitchFamily="50" charset="-128"/>
                <a:ea typeface="メイリオ" panose="020B0604030504040204" pitchFamily="50" charset="-128"/>
                <a:cs typeface="+mj-cs"/>
              </a:rPr>
              <a:t>～</a:t>
            </a:r>
            <a:r>
              <a:rPr lang="en-US" altLang="ja-JP" sz="1100" kern="0">
                <a:latin typeface="メイリオ" panose="020B0604030504040204" pitchFamily="50" charset="-128"/>
                <a:ea typeface="メイリオ" panose="020B0604030504040204" pitchFamily="50" charset="-128"/>
                <a:cs typeface="+mj-cs"/>
              </a:rPr>
              <a:t>62</a:t>
            </a:r>
            <a:r>
              <a:rPr kumimoji="0" lang="ja-JP" altLang="en-US" sz="1100" kern="0">
                <a:latin typeface="メイリオ" panose="020B0604030504040204" pitchFamily="50" charset="-128"/>
                <a:ea typeface="メイリオ" panose="020B0604030504040204" pitchFamily="50" charset="-128"/>
              </a:rPr>
              <a:t>頁</a:t>
            </a:r>
            <a:r>
              <a:rPr kumimoji="1" lang="en-US" altLang="ja-JP" sz="11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a:t>
            </a:r>
            <a:r>
              <a:rPr lang="en-US" altLang="ja-JP" sz="1100" kern="0">
                <a:latin typeface="メイリオ" panose="020B0604030504040204" pitchFamily="50" charset="-128"/>
                <a:ea typeface="メイリオ" panose="020B0604030504040204" pitchFamily="50" charset="-128"/>
                <a:cs typeface="+mj-cs"/>
              </a:rPr>
              <a:t>【</a:t>
            </a:r>
            <a:r>
              <a:rPr lang="ja-JP" altLang="en-US" sz="1100" kern="0">
                <a:latin typeface="メイリオ" panose="020B0604030504040204" pitchFamily="50" charset="-128"/>
                <a:ea typeface="メイリオ" panose="020B0604030504040204" pitchFamily="50" charset="-128"/>
                <a:cs typeface="+mj-cs"/>
              </a:rPr>
              <a:t>手引き</a:t>
            </a:r>
            <a:r>
              <a:rPr lang="en-US" altLang="ja-JP" sz="1100" kern="0">
                <a:latin typeface="メイリオ" panose="020B0604030504040204" pitchFamily="50" charset="-128"/>
                <a:ea typeface="メイリオ" panose="020B0604030504040204" pitchFamily="50" charset="-128"/>
                <a:cs typeface="+mj-cs"/>
              </a:rPr>
              <a:t>18</a:t>
            </a:r>
            <a:r>
              <a:rPr lang="ja-JP" altLang="en-US" sz="1100" kern="0">
                <a:latin typeface="メイリオ" panose="020B0604030504040204" pitchFamily="50" charset="-128"/>
                <a:ea typeface="メイリオ" panose="020B0604030504040204" pitchFamily="50" charset="-128"/>
                <a:cs typeface="+mj-cs"/>
              </a:rPr>
              <a:t>頁</a:t>
            </a:r>
            <a:r>
              <a:rPr lang="en-US" altLang="ja-JP" sz="1100" kern="0">
                <a:latin typeface="メイリオ" panose="020B0604030504040204" pitchFamily="50" charset="-128"/>
                <a:ea typeface="メイリオ" panose="020B0604030504040204" pitchFamily="50" charset="-128"/>
                <a:cs typeface="+mj-cs"/>
              </a:rPr>
              <a:t>】</a:t>
            </a:r>
            <a:endParaRPr kumimoji="1" lang="ja-JP" altLang="en-US" sz="11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メイリオ" panose="020B0604030504040204" pitchFamily="50" charset="-128"/>
                <a:ea typeface="メイリオ" panose="020B0604030504040204" pitchFamily="50" charset="-128"/>
              </a:rPr>
              <a:t>【TOPICS】</a:t>
            </a:r>
            <a:r>
              <a:rPr kumimoji="1" lang="ja-JP" altLang="en-US" sz="2000" b="1">
                <a:solidFill>
                  <a:schemeClr val="tx1"/>
                </a:solidFill>
                <a:latin typeface="メイリオ" panose="020B0604030504040204" pitchFamily="50" charset="-128"/>
                <a:ea typeface="メイリオ" panose="020B0604030504040204" pitchFamily="50" charset="-128"/>
              </a:rPr>
              <a:t>障害者雇用の現状と今後の動向</a:t>
            </a:r>
          </a:p>
        </p:txBody>
      </p:sp>
      <p:sp>
        <p:nvSpPr>
          <p:cNvPr id="8" name="角丸四角形 7"/>
          <p:cNvSpPr/>
          <p:nvPr/>
        </p:nvSpPr>
        <p:spPr>
          <a:xfrm>
            <a:off x="293915" y="754824"/>
            <a:ext cx="8539150" cy="174369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メイリオ" panose="020B0604030504040204" pitchFamily="50" charset="-128"/>
                <a:ea typeface="メイリオ" panose="020B0604030504040204" pitchFamily="50" charset="-128"/>
              </a:rPr>
              <a:t>民間企業に雇用されている障害者数と実雇用率とも過去最高を更新</a:t>
            </a:r>
            <a:endParaRPr lang="en-US" altLang="ja-JP" sz="1600">
              <a:solidFill>
                <a:schemeClr val="tx1"/>
              </a:solidFill>
              <a:latin typeface="メイリオ" panose="020B0604030504040204" pitchFamily="50" charset="-128"/>
              <a:ea typeface="メイリオ" panose="020B0604030504040204" pitchFamily="50" charset="-128"/>
            </a:endParaRPr>
          </a:p>
          <a:p>
            <a:pPr marL="285750" indent="-285750" algn="just">
              <a:buFont typeface="メイリオ" panose="020B0604030504040204" pitchFamily="50" charset="-128"/>
              <a:buChar char="○"/>
            </a:pPr>
            <a:r>
              <a:rPr lang="ja-JP" altLang="en-US" sz="1600">
                <a:solidFill>
                  <a:schemeClr val="tx1"/>
                </a:solidFill>
                <a:latin typeface="メイリオ" panose="020B0604030504040204" pitchFamily="50" charset="-128"/>
                <a:ea typeface="メイリオ" panose="020B0604030504040204" pitchFamily="50" charset="-128"/>
              </a:rPr>
              <a:t>民間企業の法定雇用率（現行</a:t>
            </a:r>
            <a:r>
              <a:rPr lang="en-US" altLang="ja-JP" sz="1600">
                <a:solidFill>
                  <a:schemeClr val="tx1"/>
                </a:solidFill>
                <a:latin typeface="メイリオ" panose="020B0604030504040204" pitchFamily="50" charset="-128"/>
                <a:ea typeface="メイリオ" panose="020B0604030504040204" pitchFamily="50" charset="-128"/>
              </a:rPr>
              <a:t>2.3</a:t>
            </a:r>
            <a:r>
              <a:rPr lang="ja-JP" altLang="en-US" sz="1600">
                <a:solidFill>
                  <a:schemeClr val="tx1"/>
                </a:solidFill>
                <a:latin typeface="メイリオ" panose="020B0604030504040204" pitchFamily="50" charset="-128"/>
                <a:ea typeface="メイリオ" panose="020B0604030504040204" pitchFamily="50" charset="-128"/>
              </a:rPr>
              <a:t>％）は、</a:t>
            </a:r>
            <a:r>
              <a:rPr lang="en-US" altLang="ja-JP" sz="1600">
                <a:solidFill>
                  <a:schemeClr val="tx1"/>
                </a:solidFill>
                <a:latin typeface="メイリオ" panose="020B0604030504040204" pitchFamily="50" charset="-128"/>
                <a:ea typeface="メイリオ" panose="020B0604030504040204" pitchFamily="50" charset="-128"/>
              </a:rPr>
              <a:t>2024</a:t>
            </a:r>
            <a:r>
              <a:rPr lang="ja-JP" altLang="en-US" sz="1600">
                <a:solidFill>
                  <a:schemeClr val="tx1"/>
                </a:solidFill>
                <a:latin typeface="メイリオ" panose="020B0604030504040204" pitchFamily="50" charset="-128"/>
                <a:ea typeface="メイリオ" panose="020B0604030504040204" pitchFamily="50" charset="-128"/>
              </a:rPr>
              <a:t>年４月より</a:t>
            </a:r>
            <a:r>
              <a:rPr lang="en-US" altLang="ja-JP" sz="1600">
                <a:solidFill>
                  <a:schemeClr val="tx1"/>
                </a:solidFill>
                <a:latin typeface="メイリオ" panose="020B0604030504040204" pitchFamily="50" charset="-128"/>
                <a:ea typeface="メイリオ" panose="020B0604030504040204" pitchFamily="50" charset="-128"/>
              </a:rPr>
              <a:t>2.5</a:t>
            </a:r>
            <a:r>
              <a:rPr lang="ja-JP" altLang="en-US" sz="1600">
                <a:solidFill>
                  <a:schemeClr val="tx1"/>
                </a:solidFill>
                <a:latin typeface="メイリオ" panose="020B0604030504040204" pitchFamily="50" charset="-128"/>
                <a:ea typeface="メイリオ" panose="020B0604030504040204" pitchFamily="50" charset="-128"/>
              </a:rPr>
              <a:t>％、</a:t>
            </a:r>
            <a:r>
              <a:rPr lang="en-US" altLang="ja-JP" sz="1600">
                <a:solidFill>
                  <a:schemeClr val="tx1"/>
                </a:solidFill>
                <a:latin typeface="メイリオ" panose="020B0604030504040204" pitchFamily="50" charset="-128"/>
                <a:ea typeface="メイリオ" panose="020B0604030504040204" pitchFamily="50" charset="-128"/>
              </a:rPr>
              <a:t>2026</a:t>
            </a:r>
            <a:r>
              <a:rPr lang="ja-JP" altLang="en-US" sz="1600">
                <a:solidFill>
                  <a:schemeClr val="tx1"/>
                </a:solidFill>
                <a:latin typeface="メイリオ" panose="020B0604030504040204" pitchFamily="50" charset="-128"/>
                <a:ea typeface="メイリオ" panose="020B0604030504040204" pitchFamily="50" charset="-128"/>
              </a:rPr>
              <a:t>年７月より</a:t>
            </a:r>
            <a:r>
              <a:rPr lang="en-US" altLang="ja-JP" sz="1600">
                <a:solidFill>
                  <a:schemeClr val="tx1"/>
                </a:solidFill>
                <a:latin typeface="メイリオ" panose="020B0604030504040204" pitchFamily="50" charset="-128"/>
                <a:ea typeface="メイリオ" panose="020B0604030504040204" pitchFamily="50" charset="-128"/>
              </a:rPr>
              <a:t>2.7</a:t>
            </a:r>
            <a:r>
              <a:rPr lang="ja-JP" altLang="en-US" sz="1600">
                <a:solidFill>
                  <a:schemeClr val="tx1"/>
                </a:solidFill>
                <a:latin typeface="メイリオ" panose="020B0604030504040204" pitchFamily="50" charset="-128"/>
                <a:ea typeface="メイリオ" panose="020B0604030504040204" pitchFamily="50" charset="-128"/>
              </a:rPr>
              <a:t>％へと段階的な引上げを予定</a:t>
            </a:r>
            <a:endParaRPr lang="en-US" altLang="ja-JP" sz="1600">
              <a:solidFill>
                <a:schemeClr val="tx1"/>
              </a:solidFill>
              <a:latin typeface="メイリオ" panose="020B0604030504040204" pitchFamily="50" charset="-128"/>
              <a:ea typeface="メイリオ" panose="020B0604030504040204" pitchFamily="50" charset="-128"/>
            </a:endParaRPr>
          </a:p>
          <a:p>
            <a:pPr marL="285750" indent="-285750" algn="just">
              <a:buFont typeface="メイリオ" panose="020B0604030504040204" pitchFamily="50" charset="-128"/>
              <a:buChar char="○"/>
            </a:pPr>
            <a:r>
              <a:rPr lang="ja-JP" altLang="en-US" sz="1600">
                <a:solidFill>
                  <a:schemeClr val="tx1"/>
                </a:solidFill>
                <a:latin typeface="メイリオ" panose="020B0604030504040204" pitchFamily="50" charset="-128"/>
                <a:ea typeface="メイリオ" panose="020B0604030504040204" pitchFamily="50" charset="-128"/>
              </a:rPr>
              <a:t>多様な就労ニーズを踏まえた働き方の推進や障害者雇用の質の向上などを目的に、障害者雇用促進法等の改正が行われ、</a:t>
            </a:r>
            <a:r>
              <a:rPr lang="en-US" altLang="ja-JP" sz="1600">
                <a:solidFill>
                  <a:schemeClr val="tx1"/>
                </a:solidFill>
                <a:latin typeface="メイリオ" panose="020B0604030504040204" pitchFamily="50" charset="-128"/>
                <a:ea typeface="メイリオ" panose="020B0604030504040204" pitchFamily="50" charset="-128"/>
              </a:rPr>
              <a:t>2023</a:t>
            </a:r>
            <a:r>
              <a:rPr lang="ja-JP" altLang="en-US" sz="1600">
                <a:solidFill>
                  <a:schemeClr val="tx1"/>
                </a:solidFill>
                <a:latin typeface="メイリオ" panose="020B0604030504040204" pitchFamily="50" charset="-128"/>
                <a:ea typeface="メイリオ" panose="020B0604030504040204" pitchFamily="50" charset="-128"/>
              </a:rPr>
              <a:t>年４月１日以降順次施行</a:t>
            </a:r>
            <a:endParaRPr lang="en-US" altLang="ja-JP" sz="1600">
              <a:solidFill>
                <a:schemeClr val="tx1"/>
              </a:solidFill>
              <a:latin typeface="メイリオ" panose="020B0604030504040204" pitchFamily="50" charset="-128"/>
              <a:ea typeface="メイリオ" panose="020B0604030504040204" pitchFamily="50" charset="-128"/>
            </a:endParaRPr>
          </a:p>
          <a:p>
            <a:pPr marL="285750" indent="-285750" algn="just">
              <a:buFont typeface="メイリオ" panose="020B0604030504040204" pitchFamily="50" charset="-128"/>
              <a:buChar char="○"/>
            </a:pPr>
            <a:r>
              <a:rPr lang="ja-JP" altLang="en-US" sz="1600">
                <a:solidFill>
                  <a:schemeClr val="tx1"/>
                </a:solidFill>
                <a:latin typeface="メイリオ" panose="020B0604030504040204" pitchFamily="50" charset="-128"/>
                <a:ea typeface="メイリオ" panose="020B0604030504040204" pitchFamily="50" charset="-128"/>
              </a:rPr>
              <a:t>企業には、法の措置や助成金等を活用し、障害者雇用の質の向上に取り組むことが必要</a:t>
            </a:r>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第</a:t>
            </a:r>
            <a:r>
              <a:rPr kumimoji="1" lang="en-US" altLang="ja-JP"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Ⅰ</a:t>
            </a: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cs typeface="+mj-cs"/>
              </a:rPr>
              <a:t>部　「構造的な賃金引上げ」の実現に不可欠な生産性の改善・向上</a:t>
            </a:r>
          </a:p>
        </p:txBody>
      </p:sp>
      <p:sp>
        <p:nvSpPr>
          <p:cNvPr id="17" name="テキスト ボックス 35">
            <a:extLst>
              <a:ext uri="{FF2B5EF4-FFF2-40B4-BE49-F238E27FC236}">
                <a16:creationId xmlns:a16="http://schemas.microsoft.com/office/drawing/2014/main" id="{C07F192F-315C-5F49-5FCC-BAA0E9C62E22}"/>
              </a:ext>
            </a:extLst>
          </p:cNvPr>
          <p:cNvSpPr txBox="1">
            <a:spLocks noChangeArrowheads="1"/>
          </p:cNvSpPr>
          <p:nvPr/>
        </p:nvSpPr>
        <p:spPr bwMode="auto">
          <a:xfrm>
            <a:off x="215037" y="2589356"/>
            <a:ext cx="43569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■民間企業に雇用される障害者数と実雇用率の推移</a:t>
            </a:r>
          </a:p>
        </p:txBody>
      </p:sp>
      <p:sp>
        <p:nvSpPr>
          <p:cNvPr id="18" name="テキスト ボックス 35">
            <a:extLst>
              <a:ext uri="{FF2B5EF4-FFF2-40B4-BE49-F238E27FC236}">
                <a16:creationId xmlns:a16="http://schemas.microsoft.com/office/drawing/2014/main" id="{A071E7DB-D87C-8537-6777-66EB578B16B1}"/>
              </a:ext>
            </a:extLst>
          </p:cNvPr>
          <p:cNvSpPr txBox="1">
            <a:spLocks noChangeArrowheads="1"/>
          </p:cNvSpPr>
          <p:nvPr/>
        </p:nvSpPr>
        <p:spPr bwMode="auto">
          <a:xfrm>
            <a:off x="4726873" y="2584830"/>
            <a:ext cx="4333287"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■障害者雇用制度に関する主な改正事項</a:t>
            </a:r>
          </a:p>
        </p:txBody>
      </p:sp>
      <p:pic>
        <p:nvPicPr>
          <p:cNvPr id="20" name="図 19">
            <a:extLst>
              <a:ext uri="{FF2B5EF4-FFF2-40B4-BE49-F238E27FC236}">
                <a16:creationId xmlns:a16="http://schemas.microsoft.com/office/drawing/2014/main" id="{4BA895F5-8B7F-0D0D-233D-593E59C135D6}"/>
              </a:ext>
            </a:extLst>
          </p:cNvPr>
          <p:cNvPicPr>
            <a:picLocks noChangeAspect="1"/>
          </p:cNvPicPr>
          <p:nvPr/>
        </p:nvPicPr>
        <p:blipFill>
          <a:blip r:embed="rId5"/>
          <a:stretch>
            <a:fillRect/>
          </a:stretch>
        </p:blipFill>
        <p:spPr>
          <a:xfrm>
            <a:off x="4769251" y="2862547"/>
            <a:ext cx="4016072" cy="3716634"/>
          </a:xfrm>
          <a:prstGeom prst="rect">
            <a:avLst/>
          </a:prstGeom>
        </p:spPr>
      </p:pic>
      <p:sp>
        <p:nvSpPr>
          <p:cNvPr id="7" name="テキスト ボックス 6">
            <a:extLst>
              <a:ext uri="{FF2B5EF4-FFF2-40B4-BE49-F238E27FC236}">
                <a16:creationId xmlns:a16="http://schemas.microsoft.com/office/drawing/2014/main" id="{BE46FC18-57A4-1B10-39B5-D3720E415DB4}"/>
              </a:ext>
            </a:extLst>
          </p:cNvPr>
          <p:cNvSpPr txBox="1"/>
          <p:nvPr/>
        </p:nvSpPr>
        <p:spPr>
          <a:xfrm>
            <a:off x="215037" y="5750871"/>
            <a:ext cx="4159713" cy="1015663"/>
          </a:xfrm>
          <a:prstGeom prst="rect">
            <a:avLst/>
          </a:prstGeom>
          <a:noFill/>
        </p:spPr>
        <p:txBody>
          <a:bodyPr wrap="square">
            <a:spAutoFit/>
          </a:bodyPr>
          <a:lstStyle/>
          <a:p>
            <a:pPr marL="357188" indent="-357188"/>
            <a:r>
              <a:rPr lang="ja-JP" altLang="en-US" sz="1000">
                <a:latin typeface="+mn-ea"/>
              </a:rPr>
              <a:t>   注：雇用義務のある</a:t>
            </a:r>
            <a:r>
              <a:rPr lang="en-US" altLang="ja-JP" sz="1000">
                <a:latin typeface="+mn-ea"/>
              </a:rPr>
              <a:t>43.5</a:t>
            </a:r>
            <a:r>
              <a:rPr lang="ja-JP" altLang="en-US" sz="1000">
                <a:latin typeface="+mn-ea"/>
              </a:rPr>
              <a:t>人以上規模（</a:t>
            </a:r>
            <a:r>
              <a:rPr lang="en-US" altLang="ja-JP" sz="1000">
                <a:latin typeface="+mn-ea"/>
              </a:rPr>
              <a:t>2012</a:t>
            </a:r>
            <a:r>
              <a:rPr lang="ja-JP" altLang="en-US" sz="1000">
                <a:latin typeface="+mn-ea"/>
              </a:rPr>
              <a:t>年までは</a:t>
            </a:r>
            <a:r>
              <a:rPr lang="en-US" altLang="ja-JP" sz="1000">
                <a:latin typeface="+mn-ea"/>
              </a:rPr>
              <a:t>56</a:t>
            </a:r>
            <a:r>
              <a:rPr lang="ja-JP" altLang="en-US" sz="1000">
                <a:latin typeface="+mn-ea"/>
              </a:rPr>
              <a:t>人以上規模、</a:t>
            </a:r>
            <a:r>
              <a:rPr lang="en-US" altLang="ja-JP" sz="1000">
                <a:latin typeface="+mn-ea"/>
              </a:rPr>
              <a:t>2013</a:t>
            </a:r>
            <a:r>
              <a:rPr lang="ja-JP" altLang="en-US" sz="1000">
                <a:latin typeface="+mn-ea"/>
              </a:rPr>
              <a:t>～</a:t>
            </a:r>
            <a:r>
              <a:rPr lang="en-US" altLang="ja-JP" sz="1000">
                <a:latin typeface="+mn-ea"/>
              </a:rPr>
              <a:t>2017</a:t>
            </a:r>
            <a:r>
              <a:rPr lang="ja-JP" altLang="en-US" sz="1000">
                <a:latin typeface="+mn-ea"/>
              </a:rPr>
              <a:t>年は</a:t>
            </a:r>
            <a:r>
              <a:rPr lang="en-US" altLang="ja-JP" sz="1000">
                <a:latin typeface="+mn-ea"/>
              </a:rPr>
              <a:t>50</a:t>
            </a:r>
            <a:r>
              <a:rPr lang="ja-JP" altLang="en-US" sz="1000">
                <a:latin typeface="+mn-ea"/>
              </a:rPr>
              <a:t>人以上規模、</a:t>
            </a:r>
            <a:r>
              <a:rPr lang="en-US" altLang="ja-JP" sz="1000">
                <a:latin typeface="+mn-ea"/>
              </a:rPr>
              <a:t>2018</a:t>
            </a:r>
            <a:r>
              <a:rPr lang="ja-JP" altLang="en-US" sz="1000">
                <a:latin typeface="+mn-ea"/>
              </a:rPr>
              <a:t>～</a:t>
            </a:r>
            <a:r>
              <a:rPr lang="en-US" altLang="ja-JP" sz="1000">
                <a:latin typeface="+mn-ea"/>
              </a:rPr>
              <a:t>2020</a:t>
            </a:r>
            <a:r>
              <a:rPr lang="ja-JP" altLang="en-US" sz="1000">
                <a:latin typeface="+mn-ea"/>
              </a:rPr>
              <a:t>年は</a:t>
            </a:r>
            <a:r>
              <a:rPr lang="en-US" altLang="ja-JP" sz="1000">
                <a:latin typeface="+mn-ea"/>
              </a:rPr>
              <a:t>45.5</a:t>
            </a:r>
            <a:r>
              <a:rPr lang="ja-JP" altLang="en-US" sz="1000">
                <a:latin typeface="+mn-ea"/>
              </a:rPr>
              <a:t>人以上規模）の企業の集計。制度改正により、算定基礎となる障害者が変更されたため、</a:t>
            </a:r>
            <a:r>
              <a:rPr lang="en-US" altLang="ja-JP" sz="1000">
                <a:latin typeface="+mn-ea"/>
              </a:rPr>
              <a:t>2005</a:t>
            </a:r>
            <a:r>
              <a:rPr lang="ja-JP" altLang="en-US" sz="1000">
                <a:latin typeface="+mn-ea"/>
              </a:rPr>
              <a:t>年以前、</a:t>
            </a:r>
            <a:r>
              <a:rPr lang="en-US" altLang="ja-JP" sz="1000">
                <a:latin typeface="+mn-ea"/>
              </a:rPr>
              <a:t>2006</a:t>
            </a:r>
            <a:r>
              <a:rPr lang="ja-JP" altLang="en-US" sz="1000">
                <a:latin typeface="+mn-ea"/>
              </a:rPr>
              <a:t>～</a:t>
            </a:r>
            <a:r>
              <a:rPr lang="en-US" altLang="ja-JP" sz="1000">
                <a:latin typeface="+mn-ea"/>
              </a:rPr>
              <a:t>2010</a:t>
            </a:r>
            <a:r>
              <a:rPr lang="ja-JP" altLang="en-US" sz="1000">
                <a:latin typeface="+mn-ea"/>
              </a:rPr>
              <a:t>年、</a:t>
            </a:r>
            <a:r>
              <a:rPr lang="en-US" altLang="ja-JP" sz="1000">
                <a:latin typeface="+mn-ea"/>
              </a:rPr>
              <a:t>2011</a:t>
            </a:r>
            <a:r>
              <a:rPr lang="ja-JP" altLang="en-US" sz="1000">
                <a:latin typeface="+mn-ea"/>
              </a:rPr>
              <a:t>～</a:t>
            </a:r>
            <a:r>
              <a:rPr lang="en-US" altLang="ja-JP" sz="1000">
                <a:latin typeface="+mn-ea"/>
              </a:rPr>
              <a:t>2017</a:t>
            </a:r>
            <a:r>
              <a:rPr lang="ja-JP" altLang="en-US" sz="1000">
                <a:latin typeface="+mn-ea"/>
              </a:rPr>
              <a:t>年、</a:t>
            </a:r>
            <a:r>
              <a:rPr lang="en-US" altLang="ja-JP" sz="1000">
                <a:latin typeface="+mn-ea"/>
              </a:rPr>
              <a:t>2018</a:t>
            </a:r>
            <a:r>
              <a:rPr lang="ja-JP" altLang="en-US" sz="1000">
                <a:latin typeface="+mn-ea"/>
              </a:rPr>
              <a:t>年以降の数値は単純には比較できない</a:t>
            </a:r>
            <a:endParaRPr lang="en-US" altLang="ja-JP" sz="1000">
              <a:latin typeface="+mn-ea"/>
            </a:endParaRPr>
          </a:p>
          <a:p>
            <a:pPr marL="265113" indent="-265113"/>
            <a:r>
              <a:rPr lang="ja-JP" altLang="ja-JP" sz="1000" kern="100">
                <a:latin typeface="メイリオ" panose="020B0604030504040204" pitchFamily="50" charset="-128"/>
                <a:cs typeface="Times New Roman" panose="02020603050405020304" pitchFamily="18" charset="0"/>
              </a:rPr>
              <a:t>出典：厚生労働省「令和４年障害者雇用状況報告」</a:t>
            </a:r>
            <a:endParaRPr lang="ja-JP" altLang="en-US" sz="1000">
              <a:latin typeface="+mn-ea"/>
            </a:endParaRPr>
          </a:p>
        </p:txBody>
      </p:sp>
    </p:spTree>
    <p:extLst>
      <p:ext uri="{BB962C8B-B14F-4D97-AF65-F5344CB8AC3E}">
        <p14:creationId xmlns:p14="http://schemas.microsoft.com/office/powerpoint/2010/main" val="366376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B9F8560-5485-E0A7-1496-30FDA554EC3A}"/>
              </a:ext>
            </a:extLst>
          </p:cNvPr>
          <p:cNvPicPr>
            <a:picLocks noChangeAspect="1"/>
          </p:cNvPicPr>
          <p:nvPr/>
        </p:nvPicPr>
        <p:blipFill>
          <a:blip r:embed="rId3"/>
          <a:stretch>
            <a:fillRect/>
          </a:stretch>
        </p:blipFill>
        <p:spPr>
          <a:xfrm>
            <a:off x="1099283" y="3221910"/>
            <a:ext cx="6928414" cy="2915176"/>
          </a:xfrm>
          <a:prstGeom prst="rect">
            <a:avLst/>
          </a:prstGeom>
        </p:spPr>
      </p:pic>
      <p:pic>
        <p:nvPicPr>
          <p:cNvPr id="4" name="図 3">
            <a:extLst>
              <a:ext uri="{FF2B5EF4-FFF2-40B4-BE49-F238E27FC236}">
                <a16:creationId xmlns:a16="http://schemas.microsoft.com/office/drawing/2014/main" id="{83094B88-632F-4B1A-A5D3-013A81994B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28</a:t>
            </a:fld>
            <a:endParaRPr lang="ja-JP" altLang="en-US"/>
          </a:p>
        </p:txBody>
      </p:sp>
      <p:sp>
        <p:nvSpPr>
          <p:cNvPr id="5" name="タイトル 1"/>
          <p:cNvSpPr txBox="1">
            <a:spLocks/>
          </p:cNvSpPr>
          <p:nvPr/>
        </p:nvSpPr>
        <p:spPr bwMode="auto">
          <a:xfrm>
            <a:off x="6600827"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lang="en-US" altLang="ja-JP" sz="1100" kern="0">
                <a:latin typeface="+mn-ea"/>
                <a:cs typeface="+mj-cs"/>
              </a:rPr>
              <a:t>【</a:t>
            </a:r>
            <a:r>
              <a:rPr lang="ja-JP" altLang="en-US" sz="1100" kern="0">
                <a:latin typeface="+mn-ea"/>
                <a:cs typeface="+mj-cs"/>
              </a:rPr>
              <a:t>経労委報告</a:t>
            </a:r>
            <a:r>
              <a:rPr lang="en-US" altLang="ja-JP" sz="1100" kern="0">
                <a:latin typeface="+mn-ea"/>
                <a:cs typeface="+mj-cs"/>
              </a:rPr>
              <a:t>63</a:t>
            </a:r>
            <a:r>
              <a:rPr lang="ja-JP" altLang="en-US" sz="1100" kern="0">
                <a:latin typeface="+mn-ea"/>
                <a:cs typeface="+mj-cs"/>
              </a:rPr>
              <a:t>～</a:t>
            </a:r>
            <a:r>
              <a:rPr lang="en-US" altLang="ja-JP" sz="1100" kern="0">
                <a:latin typeface="+mn-ea"/>
                <a:cs typeface="+mj-cs"/>
              </a:rPr>
              <a:t>65</a:t>
            </a:r>
            <a:r>
              <a:rPr kumimoji="0" lang="ja-JP" altLang="en-US" sz="1100" kern="0">
                <a:latin typeface="ＭＳ Ｐゴシック"/>
              </a:rPr>
              <a:t>頁</a:t>
            </a:r>
            <a:r>
              <a:rPr lang="en-US" altLang="ja-JP" sz="1100" kern="0">
                <a:latin typeface="+mn-ea"/>
                <a:cs typeface="+mj-cs"/>
              </a:rPr>
              <a:t>】</a:t>
            </a:r>
            <a:endParaRPr lang="ja-JP" altLang="en-US" sz="1100" kern="0">
              <a:latin typeface="+mn-ea"/>
              <a:cs typeface="+mj-cs"/>
            </a:endParaRPr>
          </a:p>
        </p:txBody>
      </p:sp>
      <p:sp>
        <p:nvSpPr>
          <p:cNvPr id="6" name="角丸四角形 5"/>
          <p:cNvSpPr/>
          <p:nvPr/>
        </p:nvSpPr>
        <p:spPr>
          <a:xfrm>
            <a:off x="215039" y="289871"/>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就業調整（年収の壁）に関する動向</a:t>
            </a:r>
          </a:p>
        </p:txBody>
      </p:sp>
      <p:sp>
        <p:nvSpPr>
          <p:cNvPr id="8" name="角丸四角形 7"/>
          <p:cNvSpPr/>
          <p:nvPr/>
        </p:nvSpPr>
        <p:spPr>
          <a:xfrm>
            <a:off x="293915" y="709684"/>
            <a:ext cx="8539150" cy="226609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最低賃金の大幅引上げなどによって、年収要件の範囲で働くことのできる時間が年々減少。有期雇用等労働者の多い業種を中心に、労働力確保が困難な状況（特に年末）</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「パートタイム・有期雇用労働者（全体）」の</a:t>
            </a:r>
            <a:r>
              <a:rPr lang="en-US" altLang="ja-JP" sz="1600">
                <a:solidFill>
                  <a:schemeClr val="tx1"/>
                </a:solidFill>
                <a:latin typeface="+mn-ea"/>
              </a:rPr>
              <a:t>13.4</a:t>
            </a:r>
            <a:r>
              <a:rPr lang="ja-JP" altLang="en-US" sz="1600">
                <a:solidFill>
                  <a:schemeClr val="tx1"/>
                </a:solidFill>
                <a:latin typeface="+mn-ea"/>
              </a:rPr>
              <a:t>％が就業調整を実施</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a:t>
            </a:r>
            <a:r>
              <a:rPr lang="en-US" altLang="ja-JP" sz="1600">
                <a:solidFill>
                  <a:schemeClr val="tx1"/>
                </a:solidFill>
                <a:latin typeface="+mn-ea"/>
              </a:rPr>
              <a:t>103</a:t>
            </a:r>
            <a:r>
              <a:rPr lang="ja-JP" altLang="en-US" sz="1600">
                <a:solidFill>
                  <a:schemeClr val="tx1"/>
                </a:solidFill>
                <a:latin typeface="+mn-ea"/>
              </a:rPr>
              <a:t>万円の壁」（所得税、配偶者手当）と「</a:t>
            </a:r>
            <a:r>
              <a:rPr lang="en-US" altLang="ja-JP" sz="1600">
                <a:solidFill>
                  <a:schemeClr val="tx1"/>
                </a:solidFill>
                <a:latin typeface="+mn-ea"/>
              </a:rPr>
              <a:t>106</a:t>
            </a:r>
            <a:r>
              <a:rPr lang="ja-JP" altLang="en-US" sz="1600">
                <a:solidFill>
                  <a:schemeClr val="tx1"/>
                </a:solidFill>
                <a:latin typeface="+mn-ea"/>
              </a:rPr>
              <a:t>万円・</a:t>
            </a:r>
            <a:r>
              <a:rPr lang="en-US" altLang="ja-JP" sz="1600">
                <a:solidFill>
                  <a:schemeClr val="tx1"/>
                </a:solidFill>
                <a:latin typeface="+mn-ea"/>
              </a:rPr>
              <a:t>130</a:t>
            </a:r>
            <a:r>
              <a:rPr lang="ja-JP" altLang="en-US" sz="1600">
                <a:solidFill>
                  <a:schemeClr val="tx1"/>
                </a:solidFill>
                <a:latin typeface="+mn-ea"/>
              </a:rPr>
              <a:t>万円の壁」（社会保険）が就業調整の主な要因</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政府は「年収の壁・支援強化パッケージ」（</a:t>
            </a:r>
            <a:r>
              <a:rPr lang="en-US" altLang="ja-JP" sz="1600">
                <a:solidFill>
                  <a:schemeClr val="tx1"/>
                </a:solidFill>
                <a:latin typeface="+mn-ea"/>
              </a:rPr>
              <a:t>2023</a:t>
            </a:r>
            <a:r>
              <a:rPr lang="ja-JP" altLang="en-US" sz="1600">
                <a:solidFill>
                  <a:schemeClr val="tx1"/>
                </a:solidFill>
                <a:latin typeface="+mn-ea"/>
              </a:rPr>
              <a:t>年９月）で、</a:t>
            </a:r>
            <a:r>
              <a:rPr lang="en-US" altLang="ja-JP" sz="1600">
                <a:solidFill>
                  <a:schemeClr val="tx1"/>
                </a:solidFill>
                <a:latin typeface="+mn-ea"/>
              </a:rPr>
              <a:t>2025</a:t>
            </a:r>
            <a:r>
              <a:rPr lang="ja-JP" altLang="en-US" sz="1600">
                <a:solidFill>
                  <a:schemeClr val="tx1"/>
                </a:solidFill>
                <a:latin typeface="+mn-ea"/>
              </a:rPr>
              <a:t>年度までの当面の対応を公表。今後、働き方に中立的な制度の構築に向けた抜本的な議論が必要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勤務先の社会保険への加入は、保険料負担増となるものの、将来受給できる年金額が増加するなどのメリットをはじめ、前向きなメッセージを社会に発信することも重要</a:t>
            </a:r>
            <a:endParaRPr lang="en-US" altLang="ja-JP" sz="1600">
              <a:solidFill>
                <a:schemeClr val="tx1"/>
              </a:solidFill>
              <a:latin typeface="+mn-ea"/>
            </a:endParaRPr>
          </a:p>
        </p:txBody>
      </p:sp>
      <p:sp>
        <p:nvSpPr>
          <p:cNvPr id="10" name="正方形/長方形 9"/>
          <p:cNvSpPr/>
          <p:nvPr/>
        </p:nvSpPr>
        <p:spPr bwMode="auto">
          <a:xfrm>
            <a:off x="619254" y="6105735"/>
            <a:ext cx="7888472" cy="707886"/>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1950" indent="-361950" fontAlgn="base">
              <a:spcBef>
                <a:spcPct val="0"/>
              </a:spcBef>
              <a:spcAft>
                <a:spcPct val="0"/>
              </a:spcAft>
              <a:defRPr/>
            </a:pPr>
            <a:r>
              <a:rPr kumimoji="0" lang="ja-JP" altLang="en-US" sz="1000" kern="0">
                <a:solidFill>
                  <a:srgbClr val="000000"/>
                </a:solidFill>
                <a:latin typeface="+mn-ea"/>
              </a:rPr>
              <a:t>注１：この調査の「パートタイム・有期雇用労働者」とは、企業に直接雇用されている労働者で、①無期雇用パートタイム、②有期雇用パートタイム、③有期雇用フルタイムの労働者をいう。</a:t>
            </a:r>
          </a:p>
          <a:p>
            <a:pPr fontAlgn="base">
              <a:spcBef>
                <a:spcPct val="0"/>
              </a:spcBef>
              <a:spcAft>
                <a:spcPct val="0"/>
              </a:spcAft>
              <a:defRPr/>
            </a:pPr>
            <a:r>
              <a:rPr kumimoji="0" lang="ja-JP" altLang="en-US" sz="1000" kern="0">
                <a:solidFill>
                  <a:srgbClr val="000000"/>
                </a:solidFill>
                <a:latin typeface="+mn-ea"/>
              </a:rPr>
              <a:t>注２：数値は、パートタイム・有期雇用労働者計を</a:t>
            </a:r>
            <a:r>
              <a:rPr kumimoji="0" lang="en-US" altLang="ja-JP" sz="1000" kern="0">
                <a:solidFill>
                  <a:srgbClr val="000000"/>
                </a:solidFill>
                <a:latin typeface="+mn-ea"/>
              </a:rPr>
              <a:t>100</a:t>
            </a:r>
            <a:r>
              <a:rPr kumimoji="0" lang="ja-JP" altLang="en-US" sz="1000" kern="0">
                <a:solidFill>
                  <a:srgbClr val="000000"/>
                </a:solidFill>
                <a:latin typeface="+mn-ea"/>
              </a:rPr>
              <a:t>とした就業調整をしている労働者の割合。</a:t>
            </a: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：厚生労働省「令和３年パートタイム労働者総合実態調査」をもとに経団連事務局にて作成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126886" y="3010332"/>
            <a:ext cx="5113854" cy="307777"/>
          </a:xfrm>
          <a:prstGeom prst="rect">
            <a:avLst/>
          </a:prstGeom>
          <a:noFill/>
          <a:ln w="9525">
            <a:noFill/>
            <a:miter lim="800000"/>
            <a:headEnd/>
            <a:tailEnd/>
          </a:ln>
        </p:spPr>
        <p:txBody>
          <a:bodyPr wrap="square">
            <a:spAutoFit/>
          </a:bodyPr>
          <a:lstStyle/>
          <a:p>
            <a:r>
              <a:rPr lang="ja-JP" altLang="en-US" sz="1400">
                <a:latin typeface="+mn-ea"/>
              </a:rPr>
              <a:t>■就業調整をしているパートタイム・有期雇用労働者の割合</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2"/>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lang="ja-JP" altLang="en-US" sz="1200" kern="0">
                <a:latin typeface="+mj-ea"/>
                <a:ea typeface="+mj-ea"/>
                <a:cs typeface="+mj-cs"/>
              </a:rPr>
              <a:t>第</a:t>
            </a:r>
            <a:r>
              <a:rPr lang="en-US" altLang="ja-JP" sz="1200" kern="0">
                <a:latin typeface="+mj-ea"/>
                <a:ea typeface="+mj-ea"/>
                <a:cs typeface="+mj-cs"/>
              </a:rPr>
              <a:t>Ⅰ</a:t>
            </a:r>
            <a:r>
              <a:rPr lang="ja-JP" altLang="en-US" sz="1200" kern="0">
                <a:latin typeface="+mj-ea"/>
                <a:ea typeface="+mj-ea"/>
                <a:cs typeface="+mj-cs"/>
              </a:rPr>
              <a:t>部　「構造的な賃金引上げ」の実現に不可欠な生産性の改善・向上</a:t>
            </a:r>
          </a:p>
        </p:txBody>
      </p:sp>
    </p:spTree>
    <p:extLst>
      <p:ext uri="{BB962C8B-B14F-4D97-AF65-F5344CB8AC3E}">
        <p14:creationId xmlns:p14="http://schemas.microsoft.com/office/powerpoint/2010/main" val="337239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a:t>
            </a:fld>
            <a:endParaRPr lang="ja-JP" altLang="en-US"/>
          </a:p>
        </p:txBody>
      </p:sp>
      <p:sp>
        <p:nvSpPr>
          <p:cNvPr id="3" name="テキスト ボックス 2">
            <a:extLst>
              <a:ext uri="{FF2B5EF4-FFF2-40B4-BE49-F238E27FC236}">
                <a16:creationId xmlns:a16="http://schemas.microsoft.com/office/drawing/2014/main" id="{2E542F17-8B0B-A62F-63BE-786AC71D3432}"/>
              </a:ext>
            </a:extLst>
          </p:cNvPr>
          <p:cNvSpPr txBox="1"/>
          <p:nvPr/>
        </p:nvSpPr>
        <p:spPr>
          <a:xfrm>
            <a:off x="292846" y="137400"/>
            <a:ext cx="8570126" cy="442035"/>
          </a:xfrm>
          <a:prstGeom prst="rect">
            <a:avLst/>
          </a:prstGeom>
          <a:noFill/>
        </p:spPr>
        <p:txBody>
          <a:bodyPr wrap="square" lIns="0" tIns="720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400" b="1" i="0" u="none" strike="noStrike" kern="1200" cap="none" spc="0" normalizeH="0" baseline="0" noProof="0">
                <a:ln>
                  <a:noFill/>
                </a:ln>
                <a:solidFill>
                  <a:srgbClr val="FF9687"/>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18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年版</a:t>
            </a:r>
            <a:r>
              <a:rPr kumimoji="1" lang="ja-JP" altLang="en-US" sz="24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i="0" u="none" strike="noStrike" kern="1200" cap="none" spc="20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a:t>
            </a:r>
            <a:r>
              <a:rPr kumimoji="1" lang="ja-JP" altLang="en-US" sz="2400" b="1" i="0" u="none" strike="noStrike" kern="1200" cap="none" spc="20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a:t>
            </a:r>
            <a:r>
              <a:rPr kumimoji="1" lang="ja-JP" altLang="en-US" sz="2400" b="1" i="0" u="none" strike="noStrike" kern="1200" cap="none" spc="20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a:t>
            </a:r>
            <a:r>
              <a:rPr kumimoji="1" lang="ja-JP" altLang="en-US" sz="2400" b="1" i="0" u="none" strike="noStrike" kern="1200" cap="none" spc="20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働政策特別</a:t>
            </a:r>
            <a:r>
              <a:rPr kumimoji="1" lang="ja-JP" altLang="en-US" sz="2400" b="1" i="0" u="none" strike="noStrike" kern="1200" cap="none" spc="20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委</a:t>
            </a:r>
            <a:r>
              <a:rPr kumimoji="1" lang="ja-JP" altLang="en-US" sz="2400" b="1" i="0" u="none" strike="noStrike" kern="1200" cap="none" spc="20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員会</a:t>
            </a:r>
            <a:r>
              <a:rPr kumimoji="1" lang="ja-JP" altLang="en-US" sz="2400" b="1" i="0" u="none" strike="noStrike" kern="1200" cap="none" spc="20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報告</a:t>
            </a:r>
          </a:p>
        </p:txBody>
      </p:sp>
      <p:sp>
        <p:nvSpPr>
          <p:cNvPr id="4" name="テキスト ボックス 3">
            <a:extLst>
              <a:ext uri="{FF2B5EF4-FFF2-40B4-BE49-F238E27FC236}">
                <a16:creationId xmlns:a16="http://schemas.microsoft.com/office/drawing/2014/main" id="{A1E4C762-71CC-8582-03F2-FD4919CDFE2A}"/>
              </a:ext>
            </a:extLst>
          </p:cNvPr>
          <p:cNvSpPr txBox="1"/>
          <p:nvPr/>
        </p:nvSpPr>
        <p:spPr>
          <a:xfrm>
            <a:off x="354157" y="719485"/>
            <a:ext cx="3605598" cy="442035"/>
          </a:xfrm>
          <a:prstGeom prst="rect">
            <a:avLst/>
          </a:prstGeom>
          <a:noFill/>
        </p:spPr>
        <p:txBody>
          <a:bodyPr wrap="square" lIns="0" tIns="720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表紙と副題</a:t>
            </a:r>
            <a:endParaRPr kumimoji="1" lang="ja-JP" altLang="en-US" sz="2400" b="1" i="0" u="none" strike="noStrike" kern="1200" cap="none" spc="20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884C914D-0155-14D4-F323-49FD55162B99}"/>
              </a:ext>
            </a:extLst>
          </p:cNvPr>
          <p:cNvSpPr txBox="1"/>
          <p:nvPr/>
        </p:nvSpPr>
        <p:spPr>
          <a:xfrm>
            <a:off x="4794334" y="719485"/>
            <a:ext cx="3605598" cy="442035"/>
          </a:xfrm>
          <a:prstGeom prst="rect">
            <a:avLst/>
          </a:prstGeom>
          <a:noFill/>
        </p:spPr>
        <p:txBody>
          <a:bodyPr wrap="square" lIns="0" tIns="720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概要図</a:t>
            </a:r>
            <a:endParaRPr kumimoji="1" lang="ja-JP" altLang="en-US" sz="2400" b="1" i="0" u="none" strike="noStrike" kern="1200" cap="none" spc="20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7B98489C-F511-621F-7DCE-D8BF7C7904B3}"/>
              </a:ext>
            </a:extLst>
          </p:cNvPr>
          <p:cNvPicPr>
            <a:picLocks noChangeAspect="1"/>
          </p:cNvPicPr>
          <p:nvPr/>
        </p:nvPicPr>
        <p:blipFill>
          <a:blip r:embed="rId3"/>
          <a:stretch>
            <a:fillRect/>
          </a:stretch>
        </p:blipFill>
        <p:spPr>
          <a:xfrm>
            <a:off x="374459" y="1300686"/>
            <a:ext cx="3564994" cy="4967026"/>
          </a:xfrm>
          <a:prstGeom prst="rect">
            <a:avLst/>
          </a:prstGeom>
          <a:ln>
            <a:solidFill>
              <a:schemeClr val="tx1"/>
            </a:solidFill>
          </a:ln>
        </p:spPr>
      </p:pic>
      <p:pic>
        <p:nvPicPr>
          <p:cNvPr id="69" name="図 68">
            <a:extLst>
              <a:ext uri="{FF2B5EF4-FFF2-40B4-BE49-F238E27FC236}">
                <a16:creationId xmlns:a16="http://schemas.microsoft.com/office/drawing/2014/main" id="{B17DF038-3CE8-E492-52CA-D2CB3A45F96A}"/>
              </a:ext>
            </a:extLst>
          </p:cNvPr>
          <p:cNvPicPr>
            <a:picLocks noChangeAspect="1"/>
          </p:cNvPicPr>
          <p:nvPr/>
        </p:nvPicPr>
        <p:blipFill>
          <a:blip r:embed="rId4"/>
          <a:stretch>
            <a:fillRect/>
          </a:stretch>
        </p:blipFill>
        <p:spPr>
          <a:xfrm>
            <a:off x="3991074" y="1695531"/>
            <a:ext cx="5212118" cy="3961868"/>
          </a:xfrm>
          <a:prstGeom prst="rect">
            <a:avLst/>
          </a:prstGeom>
        </p:spPr>
      </p:pic>
    </p:spTree>
    <p:extLst>
      <p:ext uri="{BB962C8B-B14F-4D97-AF65-F5344CB8AC3E}">
        <p14:creationId xmlns:p14="http://schemas.microsoft.com/office/powerpoint/2010/main" val="218263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29</a:t>
            </a:fld>
            <a:endParaRPr lang="ja-JP" altLang="en-US"/>
          </a:p>
        </p:txBody>
      </p:sp>
      <p:sp>
        <p:nvSpPr>
          <p:cNvPr id="5" name="タイトル 1"/>
          <p:cNvSpPr txBox="1">
            <a:spLocks/>
          </p:cNvSpPr>
          <p:nvPr/>
        </p:nvSpPr>
        <p:spPr bwMode="auto">
          <a:xfrm>
            <a:off x="6324601" y="8798"/>
            <a:ext cx="2819400"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66</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68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186749" y="226896"/>
            <a:ext cx="7327392" cy="507543"/>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人材投資額・ＯＪＴ実施率の国際比較</a:t>
            </a:r>
          </a:p>
        </p:txBody>
      </p:sp>
      <p:sp>
        <p:nvSpPr>
          <p:cNvPr id="8" name="角丸四角形 7"/>
          <p:cNvSpPr/>
          <p:nvPr/>
        </p:nvSpPr>
        <p:spPr>
          <a:xfrm>
            <a:off x="58398" y="658805"/>
            <a:ext cx="8974765" cy="2433434"/>
          </a:xfrm>
          <a:prstGeom prst="roundRect">
            <a:avLst>
              <a:gd name="adj" fmla="val 3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550">
                <a:solidFill>
                  <a:schemeClr val="tx1"/>
                </a:solidFill>
                <a:latin typeface="+mn-ea"/>
              </a:rPr>
              <a:t>日本の人材投資額は</a:t>
            </a:r>
            <a:r>
              <a:rPr lang="en-US" altLang="ja-JP" sz="1550">
                <a:solidFill>
                  <a:schemeClr val="tx1"/>
                </a:solidFill>
                <a:latin typeface="+mn-ea"/>
              </a:rPr>
              <a:t>1998</a:t>
            </a:r>
            <a:r>
              <a:rPr lang="ja-JP" altLang="en-US" sz="1550">
                <a:solidFill>
                  <a:schemeClr val="tx1"/>
                </a:solidFill>
                <a:latin typeface="+mn-ea"/>
              </a:rPr>
              <a:t>年の約</a:t>
            </a:r>
            <a:r>
              <a:rPr lang="en-US" altLang="ja-JP" sz="1550">
                <a:solidFill>
                  <a:schemeClr val="tx1"/>
                </a:solidFill>
                <a:latin typeface="+mn-ea"/>
              </a:rPr>
              <a:t>2.2</a:t>
            </a:r>
            <a:r>
              <a:rPr lang="ja-JP" altLang="en-US" sz="1550">
                <a:solidFill>
                  <a:schemeClr val="tx1"/>
                </a:solidFill>
                <a:latin typeface="+mn-ea"/>
              </a:rPr>
              <a:t>兆円をピークに、</a:t>
            </a:r>
            <a:r>
              <a:rPr lang="en-US" altLang="ja-JP" sz="1550">
                <a:solidFill>
                  <a:schemeClr val="tx1"/>
                </a:solidFill>
                <a:latin typeface="+mn-ea"/>
              </a:rPr>
              <a:t>2010</a:t>
            </a:r>
            <a:r>
              <a:rPr lang="ja-JP" altLang="en-US" sz="1550">
                <a:solidFill>
                  <a:schemeClr val="tx1"/>
                </a:solidFill>
                <a:latin typeface="+mn-ea"/>
              </a:rPr>
              <a:t>年以降は約</a:t>
            </a:r>
            <a:r>
              <a:rPr lang="en-US" altLang="ja-JP" sz="1550">
                <a:solidFill>
                  <a:schemeClr val="tx1"/>
                </a:solidFill>
                <a:latin typeface="+mn-ea"/>
              </a:rPr>
              <a:t>1.6</a:t>
            </a:r>
            <a:r>
              <a:rPr lang="ja-JP" altLang="en-US" sz="1550">
                <a:solidFill>
                  <a:schemeClr val="tx1"/>
                </a:solidFill>
                <a:latin typeface="+mn-ea"/>
              </a:rPr>
              <a:t>兆円前後で横ばい</a:t>
            </a:r>
            <a:endParaRPr lang="en-US" altLang="ja-JP" sz="1550">
              <a:solidFill>
                <a:schemeClr val="tx1"/>
              </a:solidFill>
              <a:latin typeface="+mn-ea"/>
            </a:endParaRPr>
          </a:p>
          <a:p>
            <a:pPr marL="285750" indent="-285750" algn="just">
              <a:buFont typeface="メイリオ" panose="020B0604030504040204" pitchFamily="50" charset="-128"/>
              <a:buChar char="○"/>
            </a:pPr>
            <a:r>
              <a:rPr lang="ja-JP" altLang="en-US" sz="1550">
                <a:solidFill>
                  <a:schemeClr val="tx1"/>
                </a:solidFill>
                <a:latin typeface="+mn-ea"/>
              </a:rPr>
              <a:t>ＧＤＰに占める企業の能力開発費（</a:t>
            </a:r>
            <a:r>
              <a:rPr lang="en-US" altLang="ja-JP" sz="1550">
                <a:solidFill>
                  <a:schemeClr val="tx1"/>
                </a:solidFill>
                <a:latin typeface="+mn-ea"/>
              </a:rPr>
              <a:t>2010</a:t>
            </a:r>
            <a:r>
              <a:rPr lang="ja-JP" altLang="en-US" sz="1550">
                <a:solidFill>
                  <a:schemeClr val="tx1"/>
                </a:solidFill>
                <a:latin typeface="+mn-ea"/>
              </a:rPr>
              <a:t>～</a:t>
            </a:r>
            <a:r>
              <a:rPr lang="en-US" altLang="ja-JP" sz="1550">
                <a:solidFill>
                  <a:schemeClr val="tx1"/>
                </a:solidFill>
                <a:latin typeface="+mn-ea"/>
              </a:rPr>
              <a:t>2014</a:t>
            </a:r>
            <a:r>
              <a:rPr lang="ja-JP" altLang="en-US" sz="1550">
                <a:solidFill>
                  <a:schemeClr val="tx1"/>
                </a:solidFill>
                <a:latin typeface="+mn-ea"/>
              </a:rPr>
              <a:t>年）は</a:t>
            </a:r>
            <a:r>
              <a:rPr lang="en-US" altLang="ja-JP" sz="1550">
                <a:solidFill>
                  <a:schemeClr val="tx1"/>
                </a:solidFill>
                <a:latin typeface="+mn-ea"/>
              </a:rPr>
              <a:t>0.10</a:t>
            </a:r>
            <a:r>
              <a:rPr lang="ja-JP" altLang="en-US" sz="1550">
                <a:solidFill>
                  <a:schemeClr val="tx1"/>
                </a:solidFill>
                <a:latin typeface="+mn-ea"/>
              </a:rPr>
              <a:t>％で、米国（</a:t>
            </a:r>
            <a:r>
              <a:rPr lang="en-US" altLang="ja-JP" sz="1550">
                <a:solidFill>
                  <a:schemeClr val="tx1"/>
                </a:solidFill>
                <a:latin typeface="+mn-ea"/>
              </a:rPr>
              <a:t>2.08</a:t>
            </a:r>
            <a:r>
              <a:rPr lang="ja-JP" altLang="en-US" sz="1550">
                <a:solidFill>
                  <a:schemeClr val="tx1"/>
                </a:solidFill>
                <a:latin typeface="+mn-ea"/>
              </a:rPr>
              <a:t>％）やフランス（</a:t>
            </a:r>
            <a:r>
              <a:rPr lang="en-US" altLang="ja-JP" sz="1550">
                <a:solidFill>
                  <a:schemeClr val="tx1"/>
                </a:solidFill>
                <a:latin typeface="+mn-ea"/>
              </a:rPr>
              <a:t>1.78</a:t>
            </a:r>
            <a:r>
              <a:rPr lang="ja-JP" altLang="en-US" sz="1550">
                <a:solidFill>
                  <a:schemeClr val="tx1"/>
                </a:solidFill>
                <a:latin typeface="+mn-ea"/>
              </a:rPr>
              <a:t>％）、ドイツ（</a:t>
            </a:r>
            <a:r>
              <a:rPr lang="en-US" altLang="ja-JP" sz="1550">
                <a:solidFill>
                  <a:schemeClr val="tx1"/>
                </a:solidFill>
                <a:latin typeface="+mn-ea"/>
              </a:rPr>
              <a:t>1.20</a:t>
            </a:r>
            <a:r>
              <a:rPr lang="ja-JP" altLang="en-US" sz="1550">
                <a:solidFill>
                  <a:schemeClr val="tx1"/>
                </a:solidFill>
                <a:latin typeface="+mn-ea"/>
              </a:rPr>
              <a:t>）、イタリア（</a:t>
            </a:r>
            <a:r>
              <a:rPr lang="en-US" altLang="ja-JP" sz="1550">
                <a:solidFill>
                  <a:schemeClr val="tx1"/>
                </a:solidFill>
                <a:latin typeface="+mn-ea"/>
              </a:rPr>
              <a:t>1.09</a:t>
            </a:r>
            <a:r>
              <a:rPr lang="ja-JP" altLang="en-US" sz="1550">
                <a:solidFill>
                  <a:schemeClr val="tx1"/>
                </a:solidFill>
                <a:latin typeface="+mn-ea"/>
              </a:rPr>
              <a:t>％）、英国（</a:t>
            </a:r>
            <a:r>
              <a:rPr lang="en-US" altLang="ja-JP" sz="1550">
                <a:solidFill>
                  <a:schemeClr val="tx1"/>
                </a:solidFill>
                <a:latin typeface="+mn-ea"/>
              </a:rPr>
              <a:t>1.06</a:t>
            </a:r>
            <a:r>
              <a:rPr lang="ja-JP" altLang="en-US" sz="1550">
                <a:solidFill>
                  <a:schemeClr val="tx1"/>
                </a:solidFill>
                <a:latin typeface="+mn-ea"/>
              </a:rPr>
              <a:t>％）と比べて低い水準。ただし、Ｏｆｆ－ＪＴの額が中心であり、ＯＪＴの額が十分反映されていない可能性</a:t>
            </a:r>
            <a:endParaRPr lang="en-US" altLang="ja-JP" sz="1550">
              <a:solidFill>
                <a:schemeClr val="tx1"/>
              </a:solidFill>
              <a:latin typeface="+mn-ea"/>
            </a:endParaRPr>
          </a:p>
          <a:p>
            <a:pPr marL="285750" indent="-285750" algn="just">
              <a:buFont typeface="メイリオ" panose="020B0604030504040204" pitchFamily="50" charset="-128"/>
              <a:buChar char="○"/>
            </a:pPr>
            <a:r>
              <a:rPr kumimoji="1" lang="ja-JP" altLang="en-US" sz="1550">
                <a:solidFill>
                  <a:schemeClr val="tx1"/>
                </a:solidFill>
                <a:latin typeface="+mn-ea"/>
              </a:rPr>
              <a:t>ＯＪＴの実施率もＯＥＣＤ平均を下回るが、国際比較の際には定義の違いも十分踏まえる必要</a:t>
            </a:r>
            <a:endParaRPr kumimoji="1" lang="en-US" altLang="ja-JP" sz="1550">
              <a:solidFill>
                <a:schemeClr val="tx1"/>
              </a:solidFill>
              <a:latin typeface="+mn-ea"/>
            </a:endParaRPr>
          </a:p>
          <a:p>
            <a:pPr marL="285750" indent="-285750" algn="just">
              <a:buFont typeface="メイリオ" panose="020B0604030504040204" pitchFamily="50" charset="-128"/>
              <a:buChar char="○"/>
            </a:pPr>
            <a:r>
              <a:rPr lang="ja-JP" altLang="en-US" sz="1550">
                <a:solidFill>
                  <a:schemeClr val="tx1"/>
                </a:solidFill>
                <a:latin typeface="+mn-ea"/>
              </a:rPr>
              <a:t>「労働者の能力不足に直面している」企業の割合は、ＯＥＣＤ諸国で日本が最も高い（</a:t>
            </a:r>
            <a:r>
              <a:rPr lang="en-US" altLang="ja-JP" sz="1550">
                <a:solidFill>
                  <a:schemeClr val="tx1"/>
                </a:solidFill>
                <a:latin typeface="+mn-ea"/>
              </a:rPr>
              <a:t>81</a:t>
            </a:r>
            <a:r>
              <a:rPr lang="ja-JP" altLang="en-US" sz="1550">
                <a:solidFill>
                  <a:schemeClr val="tx1"/>
                </a:solidFill>
                <a:latin typeface="+mn-ea"/>
              </a:rPr>
              <a:t>％）。ＯＪＴ実施者の能力向上や計画的なＯＪＴの実施、能力開発・スキルアップ等を通じた職務内容とスキル等のミスマッチの解消が必要</a:t>
            </a:r>
            <a:endParaRPr lang="en-US" altLang="ja-JP" sz="1550">
              <a:solidFill>
                <a:schemeClr val="tx1"/>
              </a:solidFill>
              <a:latin typeface="+mn-ea"/>
            </a:endParaRPr>
          </a:p>
          <a:p>
            <a:pPr marL="285750" indent="-285750" algn="just">
              <a:buFont typeface="メイリオ" panose="020B0604030504040204" pitchFamily="50" charset="-128"/>
              <a:buChar char="○"/>
            </a:pPr>
            <a:r>
              <a:rPr lang="ja-JP" altLang="en-US" sz="1550">
                <a:solidFill>
                  <a:schemeClr val="tx1"/>
                </a:solidFill>
                <a:latin typeface="+mn-ea"/>
              </a:rPr>
              <a:t>企業規模や業種、働き手の職種や雇用形態等にかかわらず、「人への投資」と位置付けた積極的な検討が望まれる</a:t>
            </a:r>
            <a:endParaRPr kumimoji="1" lang="en-US" altLang="ja-JP" sz="1550">
              <a:solidFill>
                <a:schemeClr val="tx1"/>
              </a:solidFill>
              <a:latin typeface="+mn-ea"/>
            </a:endParaRPr>
          </a:p>
        </p:txBody>
      </p:sp>
      <p:sp>
        <p:nvSpPr>
          <p:cNvPr id="10" name="正方形/長方形 9"/>
          <p:cNvSpPr/>
          <p:nvPr/>
        </p:nvSpPr>
        <p:spPr bwMode="auto">
          <a:xfrm>
            <a:off x="271178" y="4688670"/>
            <a:ext cx="836085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58775" indent="-358775"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：厚生労働省「平成</a:t>
            </a:r>
            <a:r>
              <a:rPr kumimoji="0" lang="en-US" altLang="ja-JP" sz="1000" kern="0">
                <a:solidFill>
                  <a:srgbClr val="000000"/>
                </a:solidFill>
                <a:latin typeface="+mn-ea"/>
                <a:sym typeface="Wingdings" panose="05000000000000000000" pitchFamily="2" charset="2"/>
              </a:rPr>
              <a:t>30</a:t>
            </a:r>
            <a:r>
              <a:rPr kumimoji="0" lang="ja-JP" altLang="en-US" sz="1000" kern="0">
                <a:solidFill>
                  <a:srgbClr val="000000"/>
                </a:solidFill>
                <a:latin typeface="+mn-ea"/>
                <a:sym typeface="Wingdings" panose="05000000000000000000" pitchFamily="2" charset="2"/>
              </a:rPr>
              <a:t>年版 労働経済の分析</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働き方の多様化に応じた人材育成の在り方について</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215037" y="3107472"/>
            <a:ext cx="4290975" cy="307777"/>
          </a:xfrm>
          <a:prstGeom prst="rect">
            <a:avLst/>
          </a:prstGeom>
          <a:noFill/>
          <a:ln w="9525">
            <a:noFill/>
            <a:miter lim="800000"/>
            <a:headEnd/>
            <a:tailEnd/>
          </a:ln>
        </p:spPr>
        <p:txBody>
          <a:bodyPr wrap="square">
            <a:spAutoFit/>
          </a:bodyPr>
          <a:lstStyle/>
          <a:p>
            <a:r>
              <a:rPr lang="ja-JP" altLang="en-US" sz="1400">
                <a:latin typeface="+mn-ea"/>
              </a:rPr>
              <a:t>■ＧＤＰに占める企業の能力開発費の割合</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11" name="図 10">
            <a:extLst>
              <a:ext uri="{FF2B5EF4-FFF2-40B4-BE49-F238E27FC236}">
                <a16:creationId xmlns:a16="http://schemas.microsoft.com/office/drawing/2014/main" id="{6849FAE0-3A37-CC09-6822-81EC72787FD2}"/>
              </a:ext>
            </a:extLst>
          </p:cNvPr>
          <p:cNvPicPr>
            <a:picLocks noChangeAspect="1"/>
          </p:cNvPicPr>
          <p:nvPr/>
        </p:nvPicPr>
        <p:blipFill rotWithShape="1">
          <a:blip r:embed="rId4"/>
          <a:srcRect t="14113"/>
          <a:stretch/>
        </p:blipFill>
        <p:spPr>
          <a:xfrm>
            <a:off x="1061349" y="3360580"/>
            <a:ext cx="7001608" cy="1345788"/>
          </a:xfrm>
          <a:prstGeom prst="rect">
            <a:avLst/>
          </a:prstGeom>
        </p:spPr>
      </p:pic>
      <p:sp>
        <p:nvSpPr>
          <p:cNvPr id="13" name="テキスト ボックス 35">
            <a:extLst>
              <a:ext uri="{FF2B5EF4-FFF2-40B4-BE49-F238E27FC236}">
                <a16:creationId xmlns:a16="http://schemas.microsoft.com/office/drawing/2014/main" id="{9FFDFD7A-E9D4-6B94-55DA-E8063154B695}"/>
              </a:ext>
            </a:extLst>
          </p:cNvPr>
          <p:cNvSpPr txBox="1">
            <a:spLocks noChangeArrowheads="1"/>
          </p:cNvSpPr>
          <p:nvPr/>
        </p:nvSpPr>
        <p:spPr bwMode="auto">
          <a:xfrm>
            <a:off x="215037" y="4937498"/>
            <a:ext cx="4290975" cy="307777"/>
          </a:xfrm>
          <a:prstGeom prst="rect">
            <a:avLst/>
          </a:prstGeom>
          <a:noFill/>
          <a:ln w="9525">
            <a:noFill/>
            <a:miter lim="800000"/>
            <a:headEnd/>
            <a:tailEnd/>
          </a:ln>
        </p:spPr>
        <p:txBody>
          <a:bodyPr wrap="square">
            <a:spAutoFit/>
          </a:bodyPr>
          <a:lstStyle/>
          <a:p>
            <a:r>
              <a:rPr lang="ja-JP" altLang="en-US" sz="1400">
                <a:latin typeface="+mn-ea"/>
              </a:rPr>
              <a:t>■ＯＪＴ実施率（男性・女性）</a:t>
            </a:r>
          </a:p>
        </p:txBody>
      </p:sp>
      <p:pic>
        <p:nvPicPr>
          <p:cNvPr id="15" name="図 14">
            <a:extLst>
              <a:ext uri="{FF2B5EF4-FFF2-40B4-BE49-F238E27FC236}">
                <a16:creationId xmlns:a16="http://schemas.microsoft.com/office/drawing/2014/main" id="{79911D35-0F7E-71E2-3665-43C462143B44}"/>
              </a:ext>
            </a:extLst>
          </p:cNvPr>
          <p:cNvPicPr>
            <a:picLocks noChangeAspect="1"/>
          </p:cNvPicPr>
          <p:nvPr/>
        </p:nvPicPr>
        <p:blipFill>
          <a:blip r:embed="rId5"/>
          <a:stretch>
            <a:fillRect/>
          </a:stretch>
        </p:blipFill>
        <p:spPr>
          <a:xfrm>
            <a:off x="1875213" y="5108482"/>
            <a:ext cx="5535237" cy="1660462"/>
          </a:xfrm>
          <a:prstGeom prst="rect">
            <a:avLst/>
          </a:prstGeom>
        </p:spPr>
      </p:pic>
      <p:sp>
        <p:nvSpPr>
          <p:cNvPr id="16" name="正方形/長方形 15">
            <a:extLst>
              <a:ext uri="{FF2B5EF4-FFF2-40B4-BE49-F238E27FC236}">
                <a16:creationId xmlns:a16="http://schemas.microsoft.com/office/drawing/2014/main" id="{11B231E2-CB06-1A95-F0DE-BAC6A83331D9}"/>
              </a:ext>
            </a:extLst>
          </p:cNvPr>
          <p:cNvSpPr/>
          <p:nvPr/>
        </p:nvSpPr>
        <p:spPr bwMode="auto">
          <a:xfrm>
            <a:off x="271178" y="6653845"/>
            <a:ext cx="836085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58775" indent="-358775"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：厚生労働省「平成</a:t>
            </a:r>
            <a:r>
              <a:rPr kumimoji="0" lang="en-US" altLang="ja-JP" sz="1000" kern="0">
                <a:solidFill>
                  <a:srgbClr val="000000"/>
                </a:solidFill>
                <a:latin typeface="+mn-ea"/>
                <a:sym typeface="Wingdings" panose="05000000000000000000" pitchFamily="2" charset="2"/>
              </a:rPr>
              <a:t>30</a:t>
            </a:r>
            <a:r>
              <a:rPr kumimoji="0" lang="ja-JP" altLang="en-US" sz="1000" kern="0">
                <a:solidFill>
                  <a:srgbClr val="000000"/>
                </a:solidFill>
                <a:latin typeface="+mn-ea"/>
                <a:sym typeface="Wingdings" panose="05000000000000000000" pitchFamily="2" charset="2"/>
              </a:rPr>
              <a:t>年版 労働経済の分析</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働き方の多様化に応じた人材育成の在り方について</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a:t>
            </a:r>
            <a:endParaRPr kumimoji="0" lang="ja-JP" altLang="en-US" sz="1000" kern="0">
              <a:solidFill>
                <a:srgbClr val="000000"/>
              </a:solidFill>
              <a:latin typeface="+mn-ea"/>
            </a:endParaRPr>
          </a:p>
        </p:txBody>
      </p:sp>
    </p:spTree>
    <p:extLst>
      <p:ext uri="{BB962C8B-B14F-4D97-AF65-F5344CB8AC3E}">
        <p14:creationId xmlns:p14="http://schemas.microsoft.com/office/powerpoint/2010/main" val="3816780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30</a:t>
            </a:fld>
            <a:endParaRPr lang="ja-JP" altLang="en-US"/>
          </a:p>
        </p:txBody>
      </p:sp>
      <p:sp>
        <p:nvSpPr>
          <p:cNvPr id="5" name="タイトル 1"/>
          <p:cNvSpPr txBox="1">
            <a:spLocks/>
          </p:cNvSpPr>
          <p:nvPr/>
        </p:nvSpPr>
        <p:spPr bwMode="auto">
          <a:xfrm>
            <a:off x="5969001" y="0"/>
            <a:ext cx="3175000" cy="31657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69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71</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6" y="288000"/>
            <a:ext cx="664758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lang="ja-JP" altLang="en-US" sz="2000" b="1">
                <a:solidFill>
                  <a:schemeClr val="tx1"/>
                </a:solidFill>
                <a:latin typeface="+mj-ea"/>
                <a:ea typeface="+mj-ea"/>
              </a:rPr>
              <a:t>採用活動に関する日程ルールの歴史と現状</a:t>
            </a:r>
            <a:endParaRPr kumimoji="1" lang="ja-JP" altLang="en-US" sz="2000" b="1">
              <a:solidFill>
                <a:schemeClr val="tx1"/>
              </a:solidFill>
              <a:latin typeface="+mj-ea"/>
              <a:ea typeface="+mj-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7" name="角丸四角形 7">
            <a:extLst>
              <a:ext uri="{FF2B5EF4-FFF2-40B4-BE49-F238E27FC236}">
                <a16:creationId xmlns:a16="http://schemas.microsoft.com/office/drawing/2014/main" id="{DC53E8E1-A985-2D8A-EF5B-4A9DB890616F}"/>
              </a:ext>
            </a:extLst>
          </p:cNvPr>
          <p:cNvSpPr/>
          <p:nvPr/>
        </p:nvSpPr>
        <p:spPr>
          <a:xfrm>
            <a:off x="302425" y="704438"/>
            <a:ext cx="8539150" cy="128732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kumimoji="1" lang="ja-JP" altLang="en-US" sz="1600">
                <a:solidFill>
                  <a:schemeClr val="tx1"/>
                </a:solidFill>
                <a:latin typeface="+mn-ea"/>
              </a:rPr>
              <a:t>採用活動に関する日程ルール（採用活動日程ルール）は、秩序ある就職・採用活動の実現、とりわけ、早期化・長期化による学業への影響に配慮して策定</a:t>
            </a:r>
            <a:endParaRPr kumimoji="1" lang="en-US" altLang="ja-JP" sz="1600">
              <a:solidFill>
                <a:schemeClr val="tx1"/>
              </a:solidFill>
              <a:latin typeface="+mn-ea"/>
            </a:endParaRPr>
          </a:p>
          <a:p>
            <a:pPr marL="285750" indent="-285750" algn="just">
              <a:buFont typeface="Arial" panose="020B0604020202020204" pitchFamily="34" charset="0"/>
              <a:buChar char="•"/>
            </a:pPr>
            <a:r>
              <a:rPr kumimoji="1" lang="en-US" altLang="ja-JP" sz="1600">
                <a:solidFill>
                  <a:schemeClr val="tx1"/>
                </a:solidFill>
                <a:latin typeface="+mn-ea"/>
              </a:rPr>
              <a:t>1953</a:t>
            </a:r>
            <a:r>
              <a:rPr kumimoji="1" lang="ja-JP" altLang="en-US" sz="1600">
                <a:solidFill>
                  <a:schemeClr val="tx1"/>
                </a:solidFill>
                <a:latin typeface="+mn-ea"/>
              </a:rPr>
              <a:t>年に産業界と大学による申合せが行われて以降、「就職協定」や「採用選考に関する企業の倫理憲章」「採用選考に関する指針」などの変遷を経て、</a:t>
            </a:r>
            <a:r>
              <a:rPr kumimoji="1" lang="en-US" altLang="ja-JP" sz="1600">
                <a:solidFill>
                  <a:schemeClr val="tx1"/>
                </a:solidFill>
                <a:latin typeface="+mn-ea"/>
              </a:rPr>
              <a:t>2018</a:t>
            </a:r>
            <a:r>
              <a:rPr kumimoji="1" lang="ja-JP" altLang="en-US" sz="1600">
                <a:solidFill>
                  <a:schemeClr val="tx1"/>
                </a:solidFill>
                <a:latin typeface="+mn-ea"/>
              </a:rPr>
              <a:t>年から、現在の「就職・採用活動に関する政府要請」の枠組みが継続</a:t>
            </a:r>
            <a:endParaRPr kumimoji="1" lang="en-US" altLang="ja-JP" sz="1600">
              <a:solidFill>
                <a:schemeClr val="tx1"/>
              </a:solidFill>
              <a:latin typeface="+mn-ea"/>
            </a:endParaRPr>
          </a:p>
        </p:txBody>
      </p:sp>
      <p:sp>
        <p:nvSpPr>
          <p:cNvPr id="3" name="正方形/長方形 2">
            <a:extLst>
              <a:ext uri="{FF2B5EF4-FFF2-40B4-BE49-F238E27FC236}">
                <a16:creationId xmlns:a16="http://schemas.microsoft.com/office/drawing/2014/main" id="{6C2C1904-C80D-E1A4-CDB7-20FC15EC2714}"/>
              </a:ext>
            </a:extLst>
          </p:cNvPr>
          <p:cNvSpPr/>
          <p:nvPr/>
        </p:nvSpPr>
        <p:spPr>
          <a:xfrm>
            <a:off x="302424" y="2065537"/>
            <a:ext cx="8539139" cy="3249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t>①産業界・大学による申合せ　　　　　　　　　　（</a:t>
            </a:r>
            <a:r>
              <a:rPr kumimoji="1" lang="en-US" altLang="ja-JP" sz="1400" b="1">
                <a:latin typeface="+mj-ea"/>
                <a:ea typeface="+mj-ea"/>
              </a:rPr>
              <a:t>1954</a:t>
            </a:r>
            <a:r>
              <a:rPr kumimoji="1" lang="ja-JP" altLang="en-US" sz="1400" b="1">
                <a:latin typeface="+mj-ea"/>
                <a:ea typeface="+mj-ea"/>
              </a:rPr>
              <a:t>～</a:t>
            </a:r>
            <a:r>
              <a:rPr kumimoji="1" lang="en-US" altLang="ja-JP" sz="1400" b="1">
                <a:latin typeface="+mj-ea"/>
                <a:ea typeface="+mj-ea"/>
              </a:rPr>
              <a:t>1973</a:t>
            </a:r>
            <a:r>
              <a:rPr kumimoji="1" lang="ja-JP" altLang="en-US" sz="1400" b="1">
                <a:latin typeface="+mj-ea"/>
                <a:ea typeface="+mj-ea"/>
              </a:rPr>
              <a:t>年</a:t>
            </a:r>
            <a:r>
              <a:rPr kumimoji="1" lang="ja-JP" altLang="en-US" sz="1400" b="1"/>
              <a:t>入社対応）</a:t>
            </a:r>
          </a:p>
        </p:txBody>
      </p:sp>
      <p:sp>
        <p:nvSpPr>
          <p:cNvPr id="17" name="正方形/長方形 16">
            <a:extLst>
              <a:ext uri="{FF2B5EF4-FFF2-40B4-BE49-F238E27FC236}">
                <a16:creationId xmlns:a16="http://schemas.microsoft.com/office/drawing/2014/main" id="{DA3F806D-9035-2582-2AC5-B5400DFA3150}"/>
              </a:ext>
            </a:extLst>
          </p:cNvPr>
          <p:cNvSpPr/>
          <p:nvPr/>
        </p:nvSpPr>
        <p:spPr>
          <a:xfrm>
            <a:off x="302419" y="3973100"/>
            <a:ext cx="8539151" cy="3382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a:latin typeface="+mn-ea"/>
              </a:rPr>
              <a:t>③採用選考に関する企業の倫理憲章　　　　　　　（</a:t>
            </a:r>
            <a:r>
              <a:rPr lang="en-US" altLang="ja-JP" sz="1400" b="1">
                <a:latin typeface="+mn-ea"/>
              </a:rPr>
              <a:t>1998</a:t>
            </a:r>
            <a:r>
              <a:rPr lang="ja-JP" altLang="en-US" sz="1400" b="1">
                <a:latin typeface="+mn-ea"/>
              </a:rPr>
              <a:t>～</a:t>
            </a:r>
            <a:r>
              <a:rPr lang="en-US" altLang="ja-JP" sz="1400" b="1">
                <a:latin typeface="+mn-ea"/>
              </a:rPr>
              <a:t>2015</a:t>
            </a:r>
            <a:r>
              <a:rPr lang="ja-JP" altLang="en-US" sz="1400" b="1">
                <a:latin typeface="+mn-ea"/>
              </a:rPr>
              <a:t>年入社対応）</a:t>
            </a:r>
          </a:p>
        </p:txBody>
      </p:sp>
      <p:sp>
        <p:nvSpPr>
          <p:cNvPr id="18" name="正方形/長方形 17">
            <a:extLst>
              <a:ext uri="{FF2B5EF4-FFF2-40B4-BE49-F238E27FC236}">
                <a16:creationId xmlns:a16="http://schemas.microsoft.com/office/drawing/2014/main" id="{7E8DFA2F-579D-9802-23B1-364668F70355}"/>
              </a:ext>
            </a:extLst>
          </p:cNvPr>
          <p:cNvSpPr/>
          <p:nvPr/>
        </p:nvSpPr>
        <p:spPr>
          <a:xfrm>
            <a:off x="302424" y="4952221"/>
            <a:ext cx="8539151" cy="3382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a:latin typeface="+mn-ea"/>
              </a:rPr>
              <a:t>④採用選考に関する指針　　　　　　　　　　　　（</a:t>
            </a:r>
            <a:r>
              <a:rPr lang="en-US" altLang="ja-JP" sz="1400" b="1">
                <a:latin typeface="+mn-ea"/>
              </a:rPr>
              <a:t>2016</a:t>
            </a:r>
            <a:r>
              <a:rPr lang="ja-JP" altLang="en-US" sz="1400" b="1">
                <a:latin typeface="+mn-ea"/>
              </a:rPr>
              <a:t>～</a:t>
            </a:r>
            <a:r>
              <a:rPr lang="en-US" altLang="ja-JP" sz="1400" b="1">
                <a:latin typeface="+mn-ea"/>
              </a:rPr>
              <a:t>2020</a:t>
            </a:r>
            <a:r>
              <a:rPr lang="ja-JP" altLang="en-US" sz="1400" b="1">
                <a:latin typeface="+mn-ea"/>
              </a:rPr>
              <a:t>年入社対応）</a:t>
            </a:r>
          </a:p>
        </p:txBody>
      </p:sp>
      <p:sp>
        <p:nvSpPr>
          <p:cNvPr id="19" name="正方形/長方形 18">
            <a:extLst>
              <a:ext uri="{FF2B5EF4-FFF2-40B4-BE49-F238E27FC236}">
                <a16:creationId xmlns:a16="http://schemas.microsoft.com/office/drawing/2014/main" id="{88E341F1-2456-0693-ED55-EB9968EB98DD}"/>
              </a:ext>
            </a:extLst>
          </p:cNvPr>
          <p:cNvSpPr/>
          <p:nvPr/>
        </p:nvSpPr>
        <p:spPr>
          <a:xfrm>
            <a:off x="302421" y="3018614"/>
            <a:ext cx="8539147" cy="3382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a:t>②就職協定　　　　　　　　　　　　　　　　　　</a:t>
            </a:r>
            <a:r>
              <a:rPr kumimoji="1" lang="ja-JP" altLang="en-US" sz="1400" b="1"/>
              <a:t>（</a:t>
            </a:r>
            <a:r>
              <a:rPr kumimoji="1" lang="en-US" altLang="ja-JP" sz="1400" b="1">
                <a:latin typeface="+mn-ea"/>
              </a:rPr>
              <a:t>1974</a:t>
            </a:r>
            <a:r>
              <a:rPr kumimoji="1" lang="ja-JP" altLang="en-US" sz="1400" b="1">
                <a:latin typeface="+mn-ea"/>
              </a:rPr>
              <a:t>～</a:t>
            </a:r>
            <a:r>
              <a:rPr kumimoji="1" lang="en-US" altLang="ja-JP" sz="1400" b="1">
                <a:latin typeface="+mn-ea"/>
              </a:rPr>
              <a:t>1997</a:t>
            </a:r>
            <a:r>
              <a:rPr kumimoji="1" lang="ja-JP" altLang="en-US" sz="1400" b="1">
                <a:latin typeface="+mn-ea"/>
              </a:rPr>
              <a:t>年</a:t>
            </a:r>
            <a:r>
              <a:rPr kumimoji="1" lang="ja-JP" altLang="en-US" sz="1400" b="1"/>
              <a:t>入社対応）</a:t>
            </a:r>
          </a:p>
        </p:txBody>
      </p:sp>
      <p:sp>
        <p:nvSpPr>
          <p:cNvPr id="20" name="正方形/長方形 19">
            <a:extLst>
              <a:ext uri="{FF2B5EF4-FFF2-40B4-BE49-F238E27FC236}">
                <a16:creationId xmlns:a16="http://schemas.microsoft.com/office/drawing/2014/main" id="{2E026AC1-92EB-FDB4-3D27-1CCD95F120BF}"/>
              </a:ext>
            </a:extLst>
          </p:cNvPr>
          <p:cNvSpPr/>
          <p:nvPr/>
        </p:nvSpPr>
        <p:spPr>
          <a:xfrm>
            <a:off x="302420" y="5711561"/>
            <a:ext cx="8539151" cy="3382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a:latin typeface="+mn-ea"/>
              </a:rPr>
              <a:t>⑤政府要請　　　　　　　　　　　　　　　　　　（　 </a:t>
            </a:r>
            <a:r>
              <a:rPr lang="en-US" altLang="ja-JP" sz="1400" b="1">
                <a:latin typeface="+mn-ea"/>
              </a:rPr>
              <a:t>2021</a:t>
            </a:r>
            <a:r>
              <a:rPr lang="ja-JP" altLang="en-US" sz="1400" b="1">
                <a:latin typeface="+mn-ea"/>
              </a:rPr>
              <a:t>年入社対応～ 　）</a:t>
            </a:r>
          </a:p>
        </p:txBody>
      </p:sp>
      <p:sp>
        <p:nvSpPr>
          <p:cNvPr id="21" name="テキスト ボックス 20">
            <a:extLst>
              <a:ext uri="{FF2B5EF4-FFF2-40B4-BE49-F238E27FC236}">
                <a16:creationId xmlns:a16="http://schemas.microsoft.com/office/drawing/2014/main" id="{5224F200-5967-3789-0B72-41DE97EAE388}"/>
              </a:ext>
            </a:extLst>
          </p:cNvPr>
          <p:cNvSpPr txBox="1"/>
          <p:nvPr/>
        </p:nvSpPr>
        <p:spPr>
          <a:xfrm>
            <a:off x="302421" y="2424776"/>
            <a:ext cx="8539147"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kumimoji="1" lang="en-US" altLang="ja-JP" sz="1400">
                <a:latin typeface="+mn-ea"/>
              </a:rPr>
              <a:t>1953</a:t>
            </a:r>
            <a:r>
              <a:rPr kumimoji="1" lang="ja-JP" altLang="en-US" sz="1400">
                <a:latin typeface="+mn-ea"/>
              </a:rPr>
              <a:t>年、文部省・大学・産業界の各代表で構成された就職問題懇談会において「申合せ」を行い、大学生の推薦時期や採用選考の開始時期を規定する体制が構築</a:t>
            </a:r>
          </a:p>
        </p:txBody>
      </p:sp>
      <p:sp>
        <p:nvSpPr>
          <p:cNvPr id="22" name="テキスト ボックス 21">
            <a:extLst>
              <a:ext uri="{FF2B5EF4-FFF2-40B4-BE49-F238E27FC236}">
                <a16:creationId xmlns:a16="http://schemas.microsoft.com/office/drawing/2014/main" id="{ACDB8151-1E52-7E55-4D41-1B8E6F059AC2}"/>
              </a:ext>
            </a:extLst>
          </p:cNvPr>
          <p:cNvSpPr txBox="1"/>
          <p:nvPr/>
        </p:nvSpPr>
        <p:spPr>
          <a:xfrm>
            <a:off x="302421" y="3385829"/>
            <a:ext cx="8539146"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kumimoji="1" lang="en-US" altLang="ja-JP" sz="1400"/>
              <a:t>1972</a:t>
            </a:r>
            <a:r>
              <a:rPr kumimoji="1" lang="ja-JP" altLang="en-US" sz="1400"/>
              <a:t>年、労働省が主導し、日経連や日本商工会議所などからなる中央雇用対策協議会が設立され、就職・採用日程等に関する決議（＝就職協定）が行われる体制が構築</a:t>
            </a:r>
          </a:p>
        </p:txBody>
      </p:sp>
      <p:sp>
        <p:nvSpPr>
          <p:cNvPr id="23" name="テキスト ボックス 22">
            <a:extLst>
              <a:ext uri="{FF2B5EF4-FFF2-40B4-BE49-F238E27FC236}">
                <a16:creationId xmlns:a16="http://schemas.microsoft.com/office/drawing/2014/main" id="{B63227D4-A92A-5233-4CCE-42BDFEE86658}"/>
              </a:ext>
            </a:extLst>
          </p:cNvPr>
          <p:cNvSpPr txBox="1"/>
          <p:nvPr/>
        </p:nvSpPr>
        <p:spPr>
          <a:xfrm>
            <a:off x="302418" y="4341172"/>
            <a:ext cx="8539145"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kumimoji="1" lang="en-US" altLang="ja-JP" sz="1400"/>
              <a:t>1996</a:t>
            </a:r>
            <a:r>
              <a:rPr kumimoji="1" lang="ja-JP" altLang="en-US" sz="1400"/>
              <a:t>年、日経連が就職協定の廃止方針を表明</a:t>
            </a:r>
            <a:endParaRPr kumimoji="1" lang="en-US" altLang="ja-JP" sz="1400"/>
          </a:p>
          <a:p>
            <a:pPr marL="285750" indent="-285750">
              <a:buFont typeface="Arial" panose="020B0604020202020204" pitchFamily="34" charset="0"/>
              <a:buChar char="•"/>
            </a:pPr>
            <a:r>
              <a:rPr kumimoji="1" lang="ja-JP" altLang="en-US" sz="1400"/>
              <a:t>経済界の自主的なガイドラインとして「新規学卒者採用・選考に関する企業の倫理憲章」を策定</a:t>
            </a:r>
          </a:p>
        </p:txBody>
      </p:sp>
      <p:sp>
        <p:nvSpPr>
          <p:cNvPr id="24" name="テキスト ボックス 23">
            <a:extLst>
              <a:ext uri="{FF2B5EF4-FFF2-40B4-BE49-F238E27FC236}">
                <a16:creationId xmlns:a16="http://schemas.microsoft.com/office/drawing/2014/main" id="{893E27BA-E859-D771-F93F-246039611ED5}"/>
              </a:ext>
            </a:extLst>
          </p:cNvPr>
          <p:cNvSpPr txBox="1"/>
          <p:nvPr/>
        </p:nvSpPr>
        <p:spPr>
          <a:xfrm>
            <a:off x="302418" y="5324704"/>
            <a:ext cx="8539147" cy="307777"/>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altLang="ja-JP" sz="1400"/>
              <a:t>2013</a:t>
            </a:r>
            <a:r>
              <a:rPr lang="ja-JP" altLang="en-US" sz="1400"/>
              <a:t>年、</a:t>
            </a:r>
            <a:r>
              <a:rPr kumimoji="1" lang="ja-JP" altLang="en-US" sz="1400"/>
              <a:t>全会員企業が遵守すべきものとして、倫理憲章を「採用選考に関する指針」に変更</a:t>
            </a:r>
          </a:p>
        </p:txBody>
      </p:sp>
      <p:sp>
        <p:nvSpPr>
          <p:cNvPr id="25" name="テキスト ボックス 24">
            <a:extLst>
              <a:ext uri="{FF2B5EF4-FFF2-40B4-BE49-F238E27FC236}">
                <a16:creationId xmlns:a16="http://schemas.microsoft.com/office/drawing/2014/main" id="{CC761195-A574-2C7F-9576-834BF0C3DEDE}"/>
              </a:ext>
            </a:extLst>
          </p:cNvPr>
          <p:cNvSpPr txBox="1"/>
          <p:nvPr/>
        </p:nvSpPr>
        <p:spPr>
          <a:xfrm>
            <a:off x="302418" y="6082491"/>
            <a:ext cx="8539147" cy="73866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kumimoji="1" lang="en-US" altLang="ja-JP" sz="1400"/>
              <a:t>2018</a:t>
            </a:r>
            <a:r>
              <a:rPr kumimoji="1" lang="ja-JP" altLang="en-US" sz="1400"/>
              <a:t>年、経団連は、</a:t>
            </a:r>
            <a:r>
              <a:rPr kumimoji="1" lang="en-US" altLang="ja-JP" sz="1400"/>
              <a:t>2020</a:t>
            </a:r>
            <a:r>
              <a:rPr kumimoji="1" lang="ja-JP" altLang="en-US" sz="1400"/>
              <a:t>年入社の学生を対象とした指針を最後に、指針を策定しないことを表明</a:t>
            </a:r>
            <a:endParaRPr kumimoji="1" lang="en-US" altLang="ja-JP" sz="1400"/>
          </a:p>
          <a:p>
            <a:pPr marL="285750" indent="-285750">
              <a:buFont typeface="Arial" panose="020B0604020202020204" pitchFamily="34" charset="0"/>
              <a:buChar char="•"/>
            </a:pPr>
            <a:r>
              <a:rPr kumimoji="1" lang="ja-JP" altLang="en-US" sz="1400"/>
              <a:t>その後、政府の「就職・採用活動日程に関する関係省庁連絡会議」において、就職・採用活動に関する政府要請を策定・公表し、経済団体等に要請する枠組みに移行</a:t>
            </a:r>
          </a:p>
        </p:txBody>
      </p:sp>
    </p:spTree>
    <p:extLst>
      <p:ext uri="{BB962C8B-B14F-4D97-AF65-F5344CB8AC3E}">
        <p14:creationId xmlns:p14="http://schemas.microsoft.com/office/powerpoint/2010/main" val="1742144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9CB9867-3D81-1057-B47A-AAE11F3BE6E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31</a:t>
            </a:fld>
            <a:endParaRPr lang="ja-JP" altLang="en-US"/>
          </a:p>
        </p:txBody>
      </p:sp>
      <p:sp>
        <p:nvSpPr>
          <p:cNvPr id="6" name="角丸四角形 5"/>
          <p:cNvSpPr/>
          <p:nvPr/>
        </p:nvSpPr>
        <p:spPr>
          <a:xfrm>
            <a:off x="215036" y="288000"/>
            <a:ext cx="892896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kumimoji="1" lang="ja-JP" altLang="en-US" sz="2000" b="1">
                <a:solidFill>
                  <a:schemeClr val="tx1"/>
                </a:solidFill>
                <a:latin typeface="+mj-ea"/>
                <a:ea typeface="+mj-ea"/>
              </a:rPr>
              <a:t>日本型雇用システム（メンバーシップ型雇用）に関する考察</a:t>
            </a:r>
            <a:endParaRPr kumimoji="1" lang="en-US" altLang="ja-JP" sz="2000" b="1">
              <a:solidFill>
                <a:schemeClr val="tx1"/>
              </a:solidFill>
              <a:latin typeface="+mj-ea"/>
              <a:ea typeface="+mj-ea"/>
            </a:endParaRPr>
          </a:p>
        </p:txBody>
      </p:sp>
      <p:sp>
        <p:nvSpPr>
          <p:cNvPr id="7" name="角丸四角形 6"/>
          <p:cNvSpPr/>
          <p:nvPr/>
        </p:nvSpPr>
        <p:spPr>
          <a:xfrm>
            <a:off x="293915" y="715217"/>
            <a:ext cx="8539150" cy="1552842"/>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日本型雇用システム（メンバーシップ型雇用）は、①新卒一括採用、②長期・終身雇用、③年功型賃金、④企業内人材育成などを主な特徴として、様々なメリットが存在</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一方で、経営環境や働き手の意識の変化などに伴い、様々な課題が顕在化</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大企業を中心に、経営環境等の変化に対応した再点検・見直しが進展。日本型雇用システムの持つメリットを活かしながら、ジョブ型雇用の導入・拡充を含めた検討を行い、自社にとって最適な雇用システム（自社型雇用システム）の確立が肝要</a:t>
            </a:r>
          </a:p>
        </p:txBody>
      </p:sp>
      <p:sp>
        <p:nvSpPr>
          <p:cNvPr id="11" name="テキスト ボックス 35"/>
          <p:cNvSpPr txBox="1">
            <a:spLocks noChangeArrowheads="1"/>
          </p:cNvSpPr>
          <p:nvPr/>
        </p:nvSpPr>
        <p:spPr bwMode="auto">
          <a:xfrm>
            <a:off x="42662" y="2299014"/>
            <a:ext cx="7173324" cy="307777"/>
          </a:xfrm>
          <a:prstGeom prst="rect">
            <a:avLst/>
          </a:prstGeom>
          <a:noFill/>
          <a:ln w="9525">
            <a:noFill/>
            <a:miter lim="800000"/>
            <a:headEnd/>
            <a:tailEnd/>
          </a:ln>
        </p:spPr>
        <p:txBody>
          <a:bodyPr wrap="square">
            <a:spAutoFit/>
          </a:bodyPr>
          <a:lstStyle/>
          <a:p>
            <a:r>
              <a:rPr lang="ja-JP" altLang="en-US" sz="1400">
                <a:latin typeface="+mn-ea"/>
              </a:rPr>
              <a:t>■日本型雇用システムの特徴・メリットと課題</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892800" y="58555"/>
            <a:ext cx="3251201" cy="25802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72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73</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49~50</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grpSp>
        <p:nvGrpSpPr>
          <p:cNvPr id="21" name="グループ化 20">
            <a:extLst>
              <a:ext uri="{FF2B5EF4-FFF2-40B4-BE49-F238E27FC236}">
                <a16:creationId xmlns:a16="http://schemas.microsoft.com/office/drawing/2014/main" id="{F72BCD97-192D-05C9-67A5-28CDFB92DF73}"/>
              </a:ext>
            </a:extLst>
          </p:cNvPr>
          <p:cNvGrpSpPr/>
          <p:nvPr/>
        </p:nvGrpSpPr>
        <p:grpSpPr>
          <a:xfrm>
            <a:off x="71074" y="2583784"/>
            <a:ext cx="8761991" cy="4175290"/>
            <a:chOff x="67410" y="626186"/>
            <a:chExt cx="9001848" cy="5161265"/>
          </a:xfrm>
        </p:grpSpPr>
        <p:sp>
          <p:nvSpPr>
            <p:cNvPr id="22" name="角丸四角形 22">
              <a:extLst>
                <a:ext uri="{FF2B5EF4-FFF2-40B4-BE49-F238E27FC236}">
                  <a16:creationId xmlns:a16="http://schemas.microsoft.com/office/drawing/2014/main" id="{23D17CD2-1169-CBD3-002D-B52B82C17D10}"/>
                </a:ext>
              </a:extLst>
            </p:cNvPr>
            <p:cNvSpPr/>
            <p:nvPr/>
          </p:nvSpPr>
          <p:spPr>
            <a:xfrm>
              <a:off x="67410" y="2081068"/>
              <a:ext cx="8958865" cy="783648"/>
            </a:xfrm>
            <a:prstGeom prst="roundRect">
              <a:avLst/>
            </a:prstGeom>
            <a:noFill/>
            <a:ln w="38100">
              <a:solidFill>
                <a:srgbClr val="4796D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lvl="0" algn="ctr" defTabSz="914400">
                <a:defRPr/>
              </a:pPr>
              <a:r>
                <a:rPr lang="ja-JP" altLang="en-US" sz="1400" b="1">
                  <a:solidFill>
                    <a:schemeClr val="tx1"/>
                  </a:solidFill>
                  <a:latin typeface="ＭＳ ゴシック" panose="020B0609070205080204" pitchFamily="49" charset="-128"/>
                  <a:ea typeface="ＭＳ ゴシック" panose="020B0609070205080204" pitchFamily="49" charset="-128"/>
                </a:rPr>
                <a:t>④ＯＪＴ中心の企業内人材育成</a:t>
              </a:r>
              <a:endParaRPr lang="en-US" altLang="ja-JP" sz="400">
                <a:solidFill>
                  <a:schemeClr val="tx1"/>
                </a:solidFill>
                <a:latin typeface="ＭＳ ゴシック" panose="020B0609070205080204" pitchFamily="49" charset="-128"/>
                <a:ea typeface="ＭＳ ゴシック" panose="020B0609070205080204" pitchFamily="49" charset="-128"/>
              </a:endParaRPr>
            </a:p>
            <a:p>
              <a:pPr marL="171450" indent="-171450" defTabSz="914400">
                <a:buFont typeface="Arial" panose="020B0604020202020204" pitchFamily="34" charset="0"/>
                <a:buChar char="•"/>
                <a:defRPr/>
              </a:pPr>
              <a:r>
                <a:rPr lang="ja-JP" altLang="en-US" sz="1100">
                  <a:solidFill>
                    <a:schemeClr val="tx1"/>
                  </a:solidFill>
                  <a:latin typeface="ＭＳ ゴシック" panose="020B0609070205080204" pitchFamily="49" charset="-128"/>
                  <a:ea typeface="ＭＳ ゴシック" panose="020B0609070205080204" pitchFamily="49" charset="-128"/>
                </a:rPr>
                <a:t>入社後、ＯＪＴを中心に業務遂行を通じて育成する　・企業主導の異動等によって、自社に適した人材を育成しやすい</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marL="171450" indent="-171450" defTabSz="914400">
                <a:buFont typeface="Arial" panose="020B0604020202020204" pitchFamily="34" charset="0"/>
                <a:buChar char="•"/>
                <a:defRPr/>
              </a:pPr>
              <a:r>
                <a:rPr lang="ja-JP" altLang="en-US" sz="1100">
                  <a:solidFill>
                    <a:schemeClr val="tx1"/>
                  </a:solidFill>
                  <a:latin typeface="ＭＳ ゴシック" panose="020B0609070205080204" pitchFamily="49" charset="-128"/>
                  <a:ea typeface="ＭＳ ゴシック" panose="020B0609070205080204" pitchFamily="49" charset="-128"/>
                </a:rPr>
                <a:t>社内の様々な仕事の経験を通じて、多くの社員が多様な職能を備えられる</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marL="90488" indent="-90488" defTabSz="914400">
                <a:defRPr/>
              </a:pPr>
              <a:endParaRPr lang="en-US" altLang="ja-JP" sz="600" b="1">
                <a:solidFill>
                  <a:schemeClr val="tx1"/>
                </a:solidFill>
                <a:latin typeface="ＭＳ ゴシック" panose="020B0609070205080204" pitchFamily="49" charset="-128"/>
                <a:ea typeface="ＭＳ ゴシック" panose="020B0609070205080204" pitchFamily="49" charset="-128"/>
              </a:endParaRPr>
            </a:p>
          </p:txBody>
        </p:sp>
        <p:sp>
          <p:nvSpPr>
            <p:cNvPr id="23" name="角丸四角形 34">
              <a:extLst>
                <a:ext uri="{FF2B5EF4-FFF2-40B4-BE49-F238E27FC236}">
                  <a16:creationId xmlns:a16="http://schemas.microsoft.com/office/drawing/2014/main" id="{58888988-9977-3535-B572-E8497194D7A2}"/>
                </a:ext>
              </a:extLst>
            </p:cNvPr>
            <p:cNvSpPr/>
            <p:nvPr/>
          </p:nvSpPr>
          <p:spPr>
            <a:xfrm>
              <a:off x="67410" y="3670722"/>
              <a:ext cx="2831390" cy="1291404"/>
            </a:xfrm>
            <a:prstGeom prst="roundRect">
              <a:avLst/>
            </a:prstGeom>
            <a:noFill/>
            <a:ln w="38100">
              <a:solidFill>
                <a:srgbClr val="C3DE6A"/>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新卒時以外の入社機会が限られる</a:t>
              </a:r>
              <a:endParaRPr kumimoji="1" lang="en-US" altLang="ja-JP" sz="600" b="1">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相対的に経験者採用が抑制される</a:t>
              </a:r>
              <a:endParaRPr kumimoji="1" lang="en-US" altLang="ja-JP" sz="600" b="1">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中小企業やスタートアップ企業による必要な人材の獲得を困難にしている</a:t>
              </a:r>
              <a:endParaRPr kumimoji="1" lang="en-US" altLang="ja-JP" sz="600" b="1">
                <a:solidFill>
                  <a:prstClr val="black"/>
                </a:solidFill>
                <a:latin typeface="ＭＳ ゴシック" panose="020B0609070205080204" pitchFamily="49" charset="-128"/>
                <a:ea typeface="ＭＳ ゴシック" panose="020B0609070205080204" pitchFamily="49" charset="-128"/>
              </a:endParaRPr>
            </a:p>
            <a:p>
              <a:pPr marL="17145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起業等に失敗した者が企業に就職して再チャレンジする機会を狭めている</a:t>
              </a:r>
              <a:endParaRPr kumimoji="1" lang="en-US" altLang="ja-JP" sz="1100" b="1">
                <a:solidFill>
                  <a:prstClr val="black"/>
                </a:solidFill>
                <a:latin typeface="ＭＳ ゴシック" panose="020B0609070205080204" pitchFamily="49" charset="-128"/>
                <a:ea typeface="ＭＳ ゴシック" panose="020B0609070205080204" pitchFamily="49" charset="-128"/>
              </a:endParaRPr>
            </a:p>
          </p:txBody>
        </p:sp>
        <p:sp>
          <p:nvSpPr>
            <p:cNvPr id="24" name="角丸四角形 35">
              <a:extLst>
                <a:ext uri="{FF2B5EF4-FFF2-40B4-BE49-F238E27FC236}">
                  <a16:creationId xmlns:a16="http://schemas.microsoft.com/office/drawing/2014/main" id="{EB552345-0CD3-7CE5-1A49-38E5778FF6D2}"/>
                </a:ext>
              </a:extLst>
            </p:cNvPr>
            <p:cNvSpPr/>
            <p:nvPr/>
          </p:nvSpPr>
          <p:spPr>
            <a:xfrm>
              <a:off x="2964046" y="3670721"/>
              <a:ext cx="6105211" cy="1291403"/>
            </a:xfrm>
            <a:prstGeom prst="roundRect">
              <a:avLst/>
            </a:prstGeom>
            <a:noFill/>
            <a:ln w="38100">
              <a:solidFill>
                <a:srgbClr val="C3DE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年功型賃金が、同じ企業で働き続けることを誘因し、転職を含めたキャリア形成の検討を阻害</a:t>
              </a:r>
              <a:endParaRPr kumimoji="1" lang="en-US" altLang="ja-JP" sz="600" b="1">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長期・終身雇用が、働き手の能力開発・スキルアップに向けた意欲を低下</a:t>
              </a:r>
              <a:endParaRPr kumimoji="1" lang="en-US" altLang="ja-JP" sz="600" b="1">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prstClr val="black"/>
                  </a:solidFill>
                  <a:latin typeface="ＭＳ ゴシック" panose="020B0609070205080204" pitchFamily="49" charset="-128"/>
                  <a:ea typeface="ＭＳ ゴシック" panose="020B0609070205080204" pitchFamily="49" charset="-128"/>
                </a:rPr>
                <a:t>多くの企業が導入している職能給は、年功的運用に陥りやすく、毎年自動的に昇給する年功型賃金では、実際に発揮した職能・成果と賃金水準との間に乖離が生じやすい</a:t>
              </a:r>
              <a:endParaRPr kumimoji="1" lang="en-US" altLang="ja-JP" sz="600" b="1">
                <a:solidFill>
                  <a:schemeClr val="tx1"/>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schemeClr val="tx1"/>
                  </a:solidFill>
                  <a:latin typeface="ＭＳ ゴシック" panose="020B0609070205080204" pitchFamily="49" charset="-128"/>
                  <a:ea typeface="ＭＳ ゴシック" panose="020B0609070205080204" pitchFamily="49" charset="-128"/>
                </a:rPr>
                <a:t>ジョブ型雇用の導入・活用を阻害しているほか、転職等の労働移動を抑制している一因</a:t>
              </a:r>
              <a:endParaRPr kumimoji="1" lang="en-US" altLang="ja-JP" sz="1100" b="1">
                <a:solidFill>
                  <a:schemeClr val="tx1"/>
                </a:solidFill>
                <a:latin typeface="ＭＳ ゴシック" panose="020B0609070205080204" pitchFamily="49" charset="-128"/>
                <a:ea typeface="ＭＳ ゴシック" panose="020B0609070205080204" pitchFamily="49" charset="-128"/>
              </a:endParaRPr>
            </a:p>
          </p:txBody>
        </p:sp>
        <p:sp>
          <p:nvSpPr>
            <p:cNvPr id="25" name="角丸四角形 37">
              <a:extLst>
                <a:ext uri="{FF2B5EF4-FFF2-40B4-BE49-F238E27FC236}">
                  <a16:creationId xmlns:a16="http://schemas.microsoft.com/office/drawing/2014/main" id="{28326AA4-1A21-15EC-1D0C-1085CA2D16E8}"/>
                </a:ext>
              </a:extLst>
            </p:cNvPr>
            <p:cNvSpPr/>
            <p:nvPr/>
          </p:nvSpPr>
          <p:spPr>
            <a:xfrm>
              <a:off x="67411" y="5038797"/>
              <a:ext cx="8958863" cy="748654"/>
            </a:xfrm>
            <a:prstGeom prst="roundRect">
              <a:avLst/>
            </a:prstGeom>
            <a:noFill/>
            <a:ln w="38100">
              <a:solidFill>
                <a:srgbClr val="C3DE6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4400">
                <a:buFont typeface="ＭＳ ゴシック" panose="020B0609070205080204" pitchFamily="49" charset="-128"/>
                <a:buChar char="○"/>
                <a:defRPr/>
              </a:pPr>
              <a:r>
                <a:rPr kumimoji="1" lang="ja-JP" altLang="en-US" sz="1100" b="1">
                  <a:solidFill>
                    <a:schemeClr val="tx1"/>
                  </a:solidFill>
                  <a:latin typeface="ＭＳ ゴシック" panose="020B0609070205080204" pitchFamily="49" charset="-128"/>
                  <a:ea typeface="ＭＳ ゴシック" panose="020B0609070205080204" pitchFamily="49" charset="-128"/>
                </a:rPr>
                <a:t>エンプロイアビリティの高い人材が育成されにくい　</a:t>
              </a:r>
              <a:endParaRPr kumimoji="1" lang="en-US" altLang="ja-JP" sz="600" b="1">
                <a:solidFill>
                  <a:schemeClr val="tx1"/>
                </a:solidFill>
                <a:latin typeface="ＭＳ ゴシック" panose="020B0609070205080204" pitchFamily="49" charset="-128"/>
                <a:ea typeface="ＭＳ ゴシック" panose="020B0609070205080204" pitchFamily="49" charset="-128"/>
              </a:endParaRPr>
            </a:p>
            <a:p>
              <a:pPr marL="171450" indent="-171450" defTabSz="914400">
                <a:buFont typeface="ＭＳ ゴシック" panose="020B0609070205080204" pitchFamily="49" charset="-128"/>
                <a:buChar char="○"/>
                <a:defRPr/>
              </a:pPr>
              <a:r>
                <a:rPr kumimoji="1" lang="ja-JP" altLang="en-US" sz="1100" b="1">
                  <a:solidFill>
                    <a:schemeClr val="tx1"/>
                  </a:solidFill>
                  <a:latin typeface="ＭＳ ゴシック" panose="020B0609070205080204" pitchFamily="49" charset="-128"/>
                  <a:ea typeface="ＭＳ ゴシック" panose="020B0609070205080204" pitchFamily="49" charset="-128"/>
                </a:rPr>
                <a:t>主体的なキャリア形成を阻害し、エンゲージメントの低下を招いている可能性</a:t>
              </a:r>
              <a:endParaRPr kumimoji="1" lang="en-US" altLang="ja-JP" sz="600" b="1">
                <a:solidFill>
                  <a:schemeClr val="tx1"/>
                </a:solidFill>
                <a:latin typeface="ＭＳ ゴシック" panose="020B0609070205080204" pitchFamily="49" charset="-128"/>
                <a:ea typeface="ＭＳ ゴシック" panose="020B0609070205080204" pitchFamily="49" charset="-128"/>
              </a:endParaRPr>
            </a:p>
            <a:p>
              <a:pPr marL="171450" lvl="0" indent="-171450" defTabSz="914400">
                <a:buFont typeface="ＭＳ ゴシック" panose="020B0609070205080204" pitchFamily="49" charset="-128"/>
                <a:buChar char="○"/>
                <a:defRPr/>
              </a:pPr>
              <a:r>
                <a:rPr kumimoji="1" lang="ja-JP" altLang="en-US" sz="1100" b="1">
                  <a:solidFill>
                    <a:schemeClr val="tx1"/>
                  </a:solidFill>
                  <a:latin typeface="ＭＳ ゴシック" panose="020B0609070205080204" pitchFamily="49" charset="-128"/>
                  <a:ea typeface="ＭＳ ゴシック" panose="020B0609070205080204" pitchFamily="49" charset="-128"/>
                </a:rPr>
                <a:t>企業主導の人事異動が、企業の意向と働き手の希望の間にミスマッチを生じやすくしている</a:t>
              </a:r>
              <a:endParaRPr kumimoji="1" lang="en-US" altLang="ja-JP" sz="800" b="1">
                <a:solidFill>
                  <a:schemeClr val="tx1"/>
                </a:solidFill>
                <a:latin typeface="ＭＳ ゴシック" panose="020B0609070205080204" pitchFamily="49" charset="-128"/>
                <a:ea typeface="ＭＳ ゴシック" panose="020B0609070205080204" pitchFamily="49" charset="-128"/>
              </a:endParaRPr>
            </a:p>
            <a:p>
              <a:pPr marL="90488" lvl="0" indent="-90488" defTabSz="914400">
                <a:defRPr/>
              </a:pPr>
              <a:endParaRPr kumimoji="1" lang="en-US" altLang="ja-JP" sz="600" b="1">
                <a:solidFill>
                  <a:schemeClr val="tx1"/>
                </a:solidFill>
                <a:latin typeface="ＭＳ ゴシック" panose="020B0609070205080204" pitchFamily="49" charset="-128"/>
                <a:ea typeface="ＭＳ ゴシック" panose="020B0609070205080204" pitchFamily="49" charset="-128"/>
              </a:endParaRPr>
            </a:p>
          </p:txBody>
        </p:sp>
        <p:sp>
          <p:nvSpPr>
            <p:cNvPr id="26" name="角丸四角形 38">
              <a:extLst>
                <a:ext uri="{FF2B5EF4-FFF2-40B4-BE49-F238E27FC236}">
                  <a16:creationId xmlns:a16="http://schemas.microsoft.com/office/drawing/2014/main" id="{9BE094D4-6EBB-EDC3-C7BF-3E53A18CDB73}"/>
                </a:ext>
              </a:extLst>
            </p:cNvPr>
            <p:cNvSpPr/>
            <p:nvPr/>
          </p:nvSpPr>
          <p:spPr>
            <a:xfrm>
              <a:off x="67410" y="3283254"/>
              <a:ext cx="9001848" cy="333184"/>
            </a:xfrm>
            <a:prstGeom prst="roundRect">
              <a:avLst/>
            </a:prstGeom>
            <a:solidFill>
              <a:srgbClr val="5FD9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lnSpc>
                  <a:spcPct val="150000"/>
                </a:lnSpc>
              </a:pPr>
              <a:r>
                <a:rPr kumimoji="1" lang="ja-JP" altLang="en-US" sz="1400" b="1">
                  <a:solidFill>
                    <a:schemeClr val="tx1"/>
                  </a:solidFill>
                  <a:latin typeface="ＭＳ ゴシック" panose="020B0609070205080204" pitchFamily="49" charset="-128"/>
                  <a:ea typeface="ＭＳ ゴシック" panose="020B0609070205080204" pitchFamily="49" charset="-128"/>
                </a:rPr>
                <a:t>顕在化している様々な課題</a:t>
              </a:r>
            </a:p>
          </p:txBody>
        </p:sp>
        <p:sp>
          <p:nvSpPr>
            <p:cNvPr id="27" name="角丸四角形 14">
              <a:extLst>
                <a:ext uri="{FF2B5EF4-FFF2-40B4-BE49-F238E27FC236}">
                  <a16:creationId xmlns:a16="http://schemas.microsoft.com/office/drawing/2014/main" id="{E282A0B0-6D07-6B94-98CF-1EC739F75DC8}"/>
                </a:ext>
              </a:extLst>
            </p:cNvPr>
            <p:cNvSpPr/>
            <p:nvPr/>
          </p:nvSpPr>
          <p:spPr>
            <a:xfrm>
              <a:off x="6139958" y="626186"/>
              <a:ext cx="2929299" cy="1391515"/>
            </a:xfrm>
            <a:prstGeom prst="roundRect">
              <a:avLst/>
            </a:prstGeom>
            <a:noFill/>
            <a:ln w="38100">
              <a:solidFill>
                <a:srgbClr val="4796D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90488" lvl="0" indent="-90488"/>
              <a:r>
                <a:rPr lang="ja-JP" altLang="en-US" sz="1400" b="1">
                  <a:solidFill>
                    <a:prstClr val="black"/>
                  </a:solidFill>
                  <a:latin typeface="ＭＳ ゴシック" panose="020B0609070205080204" pitchFamily="49" charset="-128"/>
                  <a:ea typeface="ＭＳ ゴシック" panose="020B0609070205080204" pitchFamily="49" charset="-128"/>
                </a:rPr>
                <a:t>③年功型賃金</a:t>
              </a:r>
              <a:endParaRPr lang="en-US" altLang="ja-JP" sz="1400">
                <a:solidFill>
                  <a:prstClr val="black"/>
                </a:solidFill>
                <a:latin typeface="ＭＳ ゴシック" panose="020B0609070205080204" pitchFamily="49" charset="-128"/>
                <a:ea typeface="ＭＳ ゴシック" panose="020B0609070205080204" pitchFamily="49" charset="-128"/>
              </a:endParaRPr>
            </a:p>
            <a:p>
              <a:pPr marL="171450" lvl="0" indent="-171450">
                <a:buFont typeface="Arial" panose="020B0604020202020204" pitchFamily="34" charset="0"/>
                <a:buChar char="•"/>
              </a:pPr>
              <a:r>
                <a:rPr lang="ja-JP" altLang="en-US" sz="1100">
                  <a:solidFill>
                    <a:prstClr val="black"/>
                  </a:solidFill>
                  <a:latin typeface="ＭＳ ゴシック" panose="020B0609070205080204" pitchFamily="49" charset="-128"/>
                  <a:ea typeface="ＭＳ ゴシック" panose="020B0609070205080204" pitchFamily="49" charset="-128"/>
                </a:rPr>
                <a:t>年齢や勤続年数の上昇に伴って職能が向上することを前提に毎年昇給する</a:t>
              </a:r>
              <a:endParaRPr lang="en-US" altLang="ja-JP" sz="1100">
                <a:solidFill>
                  <a:prstClr val="black"/>
                </a:solidFill>
                <a:latin typeface="ＭＳ ゴシック" panose="020B0609070205080204" pitchFamily="49" charset="-128"/>
                <a:ea typeface="ＭＳ ゴシック" panose="020B0609070205080204" pitchFamily="49" charset="-128"/>
              </a:endParaRPr>
            </a:p>
            <a:p>
              <a:pPr marL="171450" lvl="0" indent="-171450">
                <a:buFont typeface="Arial" panose="020B0604020202020204" pitchFamily="34" charset="0"/>
                <a:buChar char="•"/>
              </a:pPr>
              <a:r>
                <a:rPr lang="ja-JP" altLang="en-US" sz="1100">
                  <a:solidFill>
                    <a:prstClr val="black"/>
                  </a:solidFill>
                  <a:latin typeface="ＭＳ ゴシック" panose="020B0609070205080204" pitchFamily="49" charset="-128"/>
                  <a:ea typeface="ＭＳ ゴシック" panose="020B0609070205080204" pitchFamily="49" charset="-128"/>
                </a:rPr>
                <a:t>経済面での安定が社員の定着に寄与</a:t>
              </a:r>
              <a:endParaRPr lang="en-US" altLang="ja-JP" sz="1100">
                <a:solidFill>
                  <a:srgbClr val="FF0000"/>
                </a:solidFill>
                <a:latin typeface="ＭＳ ゴシック" panose="020B0609070205080204" pitchFamily="49" charset="-128"/>
                <a:ea typeface="ＭＳ ゴシック" panose="020B0609070205080204" pitchFamily="49" charset="-128"/>
              </a:endParaRPr>
            </a:p>
            <a:p>
              <a:pPr marL="171450" lvl="0" indent="-171450">
                <a:buFont typeface="Arial" panose="020B0604020202020204" pitchFamily="34" charset="0"/>
                <a:buChar char="•"/>
              </a:pPr>
              <a:r>
                <a:rPr lang="ja-JP" altLang="en-US" sz="1100">
                  <a:solidFill>
                    <a:prstClr val="black"/>
                  </a:solidFill>
                  <a:latin typeface="ＭＳ ゴシック" panose="020B0609070205080204" pitchFamily="49" charset="-128"/>
                  <a:ea typeface="ＭＳ ゴシック" panose="020B0609070205080204" pitchFamily="49" charset="-128"/>
                </a:rPr>
                <a:t>職務変更等で賃金額改定が不要な職能給は職能向上と人材育成がしやすい</a:t>
              </a:r>
              <a:endParaRPr lang="en-US" altLang="ja-JP" sz="1100">
                <a:solidFill>
                  <a:srgbClr val="FF0000"/>
                </a:solidFill>
                <a:latin typeface="ＭＳ ゴシック" panose="020B0609070205080204" pitchFamily="49" charset="-128"/>
                <a:ea typeface="ＭＳ ゴシック" panose="020B0609070205080204" pitchFamily="49" charset="-128"/>
              </a:endParaRPr>
            </a:p>
          </p:txBody>
        </p:sp>
        <p:sp>
          <p:nvSpPr>
            <p:cNvPr id="28" name="角丸四角形 16">
              <a:extLst>
                <a:ext uri="{FF2B5EF4-FFF2-40B4-BE49-F238E27FC236}">
                  <a16:creationId xmlns:a16="http://schemas.microsoft.com/office/drawing/2014/main" id="{22508B9C-2294-1DBF-E86F-69F3E0C7E153}"/>
                </a:ext>
              </a:extLst>
            </p:cNvPr>
            <p:cNvSpPr/>
            <p:nvPr/>
          </p:nvSpPr>
          <p:spPr>
            <a:xfrm>
              <a:off x="2964046" y="626186"/>
              <a:ext cx="3102963" cy="1391516"/>
            </a:xfrm>
            <a:prstGeom prst="roundRect">
              <a:avLst>
                <a:gd name="adj" fmla="val 15732"/>
              </a:avLst>
            </a:prstGeom>
            <a:noFill/>
            <a:ln w="38100">
              <a:solidFill>
                <a:srgbClr val="4796D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lvl="0" defTabSz="914400">
                <a:defRPr/>
              </a:pPr>
              <a:r>
                <a:rPr lang="ja-JP" altLang="en-US" sz="1400" b="1">
                  <a:solidFill>
                    <a:prstClr val="black"/>
                  </a:solidFill>
                  <a:latin typeface="ＭＳ ゴシック" panose="020B0609070205080204" pitchFamily="49" charset="-128"/>
                  <a:ea typeface="ＭＳ ゴシック" panose="020B0609070205080204" pitchFamily="49" charset="-128"/>
                </a:rPr>
                <a:t>②長期・終身雇用</a:t>
              </a:r>
              <a:endParaRPr lang="en-US" altLang="ja-JP" sz="1400">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Arial" panose="020B0604020202020204" pitchFamily="34" charset="0"/>
                <a:buChar char="•"/>
                <a:defRPr/>
              </a:pPr>
              <a:r>
                <a:rPr lang="ja-JP" altLang="en-US" sz="1100">
                  <a:solidFill>
                    <a:prstClr val="black"/>
                  </a:solidFill>
                  <a:latin typeface="ＭＳ ゴシック" panose="020B0609070205080204" pitchFamily="49" charset="-128"/>
                  <a:ea typeface="ＭＳ ゴシック" panose="020B0609070205080204" pitchFamily="49" charset="-128"/>
                </a:rPr>
                <a:t>社員は雇用の安心感をもち、企業は労働力を長期にわたって維持・確保できる</a:t>
              </a:r>
              <a:endParaRPr lang="en-US" altLang="ja-JP" sz="1100">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Arial" panose="020B0604020202020204" pitchFamily="34" charset="0"/>
                <a:buChar char="•"/>
                <a:defRPr/>
              </a:pPr>
              <a:r>
                <a:rPr lang="ja-JP" altLang="en-US" sz="1100">
                  <a:solidFill>
                    <a:prstClr val="black"/>
                  </a:solidFill>
                  <a:latin typeface="ＭＳ ゴシック" panose="020B0609070205080204" pitchFamily="49" charset="-128"/>
                  <a:ea typeface="ＭＳ ゴシック" panose="020B0609070205080204" pitchFamily="49" charset="-128"/>
                </a:rPr>
                <a:t>社員の高い定着率とロイヤリティに寄与</a:t>
              </a:r>
              <a:endParaRPr lang="en-US" altLang="ja-JP" sz="1100">
                <a:solidFill>
                  <a:prstClr val="black"/>
                </a:solidFill>
                <a:latin typeface="ＭＳ ゴシック" panose="020B0609070205080204" pitchFamily="49" charset="-128"/>
                <a:ea typeface="ＭＳ ゴシック" panose="020B0609070205080204" pitchFamily="49" charset="-128"/>
              </a:endParaRPr>
            </a:p>
            <a:p>
              <a:pPr marL="171450" lvl="0" indent="-171450" defTabSz="914400">
                <a:buFont typeface="Arial" panose="020B0604020202020204" pitchFamily="34" charset="0"/>
                <a:buChar char="•"/>
                <a:defRPr/>
              </a:pPr>
              <a:r>
                <a:rPr lang="ja-JP" altLang="en-US" sz="1100">
                  <a:solidFill>
                    <a:prstClr val="black"/>
                  </a:solidFill>
                  <a:latin typeface="ＭＳ ゴシック" panose="020B0609070205080204" pitchFamily="49" charset="-128"/>
                  <a:ea typeface="ＭＳ ゴシック" panose="020B0609070205080204" pitchFamily="49" charset="-128"/>
                </a:rPr>
                <a:t>長年の人事異動を通じて、自社の事業活動を多面的に理解できる</a:t>
              </a:r>
              <a:endParaRPr lang="en-US" altLang="ja-JP" sz="1100">
                <a:solidFill>
                  <a:prstClr val="black"/>
                </a:solidFill>
                <a:latin typeface="ＭＳ ゴシック" panose="020B0609070205080204" pitchFamily="49" charset="-128"/>
                <a:ea typeface="ＭＳ ゴシック" panose="020B0609070205080204" pitchFamily="49" charset="-128"/>
              </a:endParaRPr>
            </a:p>
          </p:txBody>
        </p:sp>
        <p:sp>
          <p:nvSpPr>
            <p:cNvPr id="29" name="角丸四角形 17">
              <a:extLst>
                <a:ext uri="{FF2B5EF4-FFF2-40B4-BE49-F238E27FC236}">
                  <a16:creationId xmlns:a16="http://schemas.microsoft.com/office/drawing/2014/main" id="{02A3D7CA-61ED-B510-6D82-25156E83369A}"/>
                </a:ext>
              </a:extLst>
            </p:cNvPr>
            <p:cNvSpPr/>
            <p:nvPr/>
          </p:nvSpPr>
          <p:spPr>
            <a:xfrm>
              <a:off x="67411" y="626186"/>
              <a:ext cx="2831389" cy="1391515"/>
            </a:xfrm>
            <a:prstGeom prst="roundRect">
              <a:avLst/>
            </a:prstGeom>
            <a:solidFill>
              <a:schemeClr val="bg1"/>
            </a:solidFill>
            <a:ln w="38100">
              <a:solidFill>
                <a:srgbClr val="4796D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400" b="1">
                  <a:solidFill>
                    <a:schemeClr val="tx1"/>
                  </a:solidFill>
                  <a:latin typeface="ＭＳ ゴシック" panose="020B0609070205080204" pitchFamily="49" charset="-128"/>
                  <a:ea typeface="ＭＳ ゴシック" panose="020B0609070205080204" pitchFamily="49" charset="-128"/>
                </a:rPr>
                <a:t>①新卒一括採用</a:t>
              </a:r>
              <a:endParaRPr lang="en-US" altLang="ja-JP" sz="1400" b="1">
                <a:solidFill>
                  <a:schemeClr val="tx1"/>
                </a:solidFill>
                <a:latin typeface="ＭＳ ゴシック" panose="020B0609070205080204" pitchFamily="49" charset="-128"/>
                <a:ea typeface="ＭＳ ゴシック" panose="020B0609070205080204" pitchFamily="49" charset="-128"/>
              </a:endParaRPr>
            </a:p>
            <a:p>
              <a:pPr marL="171450" indent="-171450">
                <a:buFont typeface="Arial" panose="020B0604020202020204" pitchFamily="34" charset="0"/>
                <a:buChar char="•"/>
              </a:pPr>
              <a:r>
                <a:rPr lang="ja-JP" altLang="en-US" sz="1100">
                  <a:solidFill>
                    <a:schemeClr val="tx1"/>
                  </a:solidFill>
                  <a:latin typeface="ＭＳ ゴシック" panose="020B0609070205080204" pitchFamily="49" charset="-128"/>
                  <a:ea typeface="ＭＳ ゴシック" panose="020B0609070205080204" pitchFamily="49" charset="-128"/>
                </a:rPr>
                <a:t>計画的で安定的な採用がしやすい</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marL="171450" indent="-171450">
                <a:buFont typeface="Arial" panose="020B0604020202020204" pitchFamily="34" charset="0"/>
                <a:buChar char="•"/>
              </a:pPr>
              <a:r>
                <a:rPr lang="ja-JP" altLang="en-US" sz="1100">
                  <a:solidFill>
                    <a:schemeClr val="tx1"/>
                  </a:solidFill>
                  <a:latin typeface="ＭＳ ゴシック" panose="020B0609070205080204" pitchFamily="49" charset="-128"/>
                  <a:ea typeface="ＭＳ ゴシック" panose="020B0609070205080204" pitchFamily="49" charset="-128"/>
                </a:rPr>
                <a:t>企業が毎年、若年者に新たな就業機会を多く提供している</a:t>
              </a:r>
              <a:endParaRPr lang="en-US" altLang="ja-JP" sz="1100">
                <a:solidFill>
                  <a:schemeClr val="tx1"/>
                </a:solidFill>
                <a:latin typeface="ＭＳ ゴシック" panose="020B0609070205080204" pitchFamily="49" charset="-128"/>
                <a:ea typeface="ＭＳ ゴシック" panose="020B0609070205080204" pitchFamily="49" charset="-128"/>
              </a:endParaRPr>
            </a:p>
            <a:p>
              <a:pPr marL="171450" indent="-171450">
                <a:buFont typeface="Arial" panose="020B0604020202020204" pitchFamily="34" charset="0"/>
                <a:buChar char="•"/>
              </a:pPr>
              <a:r>
                <a:rPr lang="ja-JP" altLang="en-US" sz="1100">
                  <a:solidFill>
                    <a:schemeClr val="tx1"/>
                  </a:solidFill>
                  <a:latin typeface="ＭＳ ゴシック" panose="020B0609070205080204" pitchFamily="49" charset="-128"/>
                  <a:ea typeface="ＭＳ ゴシック" panose="020B0609070205080204" pitchFamily="49" charset="-128"/>
                </a:rPr>
                <a:t>日本の若年者の失業率が国際的に低い大きな要因となっている</a:t>
              </a:r>
              <a:endParaRPr kumimoji="1" lang="ja-JP" altLang="en-US" sz="1100">
                <a:solidFill>
                  <a:schemeClr val="tx1"/>
                </a:solidFill>
                <a:latin typeface="ＭＳ ゴシック" panose="020B0609070205080204" pitchFamily="49" charset="-128"/>
                <a:ea typeface="ＭＳ ゴシック" panose="020B0609070205080204" pitchFamily="49" charset="-128"/>
              </a:endParaRPr>
            </a:p>
            <a:p>
              <a:endParaRPr lang="en-US" altLang="ja-JP" sz="1100">
                <a:solidFill>
                  <a:schemeClr val="tx1"/>
                </a:solidFill>
                <a:latin typeface="ＭＳ ゴシック" panose="020B0609070205080204" pitchFamily="49" charset="-128"/>
                <a:ea typeface="ＭＳ ゴシック" panose="020B0609070205080204" pitchFamily="49" charset="-128"/>
              </a:endParaRPr>
            </a:p>
          </p:txBody>
        </p:sp>
        <p:sp>
          <p:nvSpPr>
            <p:cNvPr id="30" name="フローチャート: 組合せ 29">
              <a:extLst>
                <a:ext uri="{FF2B5EF4-FFF2-40B4-BE49-F238E27FC236}">
                  <a16:creationId xmlns:a16="http://schemas.microsoft.com/office/drawing/2014/main" id="{1C668066-7A86-413E-1E78-21D0343D307D}"/>
                </a:ext>
              </a:extLst>
            </p:cNvPr>
            <p:cNvSpPr/>
            <p:nvPr/>
          </p:nvSpPr>
          <p:spPr>
            <a:xfrm>
              <a:off x="795703" y="2882273"/>
              <a:ext cx="7552593" cy="375658"/>
            </a:xfrm>
            <a:prstGeom prst="flowChartMerge">
              <a:avLst/>
            </a:prstGeom>
            <a:solidFill>
              <a:srgbClr val="FFEC50"/>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endParaRPr kumimoji="1" lang="en-US" altLang="ja-JP" sz="1400" b="1">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b="1">
                  <a:solidFill>
                    <a:srgbClr val="FF0000"/>
                  </a:solidFill>
                  <a:latin typeface="ＭＳ ゴシック" panose="020B0609070205080204" pitchFamily="49" charset="-128"/>
                  <a:ea typeface="ＭＳ ゴシック" panose="020B0609070205080204" pitchFamily="49" charset="-128"/>
                </a:rPr>
                <a:t>経営環境や働き手の意識等の変化</a:t>
              </a:r>
            </a:p>
          </p:txBody>
        </p:sp>
      </p:grpSp>
    </p:spTree>
    <p:extLst>
      <p:ext uri="{BB962C8B-B14F-4D97-AF65-F5344CB8AC3E}">
        <p14:creationId xmlns:p14="http://schemas.microsoft.com/office/powerpoint/2010/main" val="1419611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B27FF2-515F-CDCA-4F60-E4444B83823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32</a:t>
            </a:fld>
            <a:endParaRPr lang="ja-JP" altLang="en-US"/>
          </a:p>
        </p:txBody>
      </p:sp>
      <p:sp>
        <p:nvSpPr>
          <p:cNvPr id="6" name="角丸四角形 5"/>
          <p:cNvSpPr/>
          <p:nvPr/>
        </p:nvSpPr>
        <p:spPr>
          <a:xfrm>
            <a:off x="215036" y="288000"/>
            <a:ext cx="892896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ジョブ型雇用の現状と検討のポイント</a:t>
            </a:r>
            <a:endParaRPr kumimoji="1" lang="en-US" altLang="ja-JP" sz="2000" b="1">
              <a:solidFill>
                <a:schemeClr val="tx1"/>
              </a:solidFill>
              <a:latin typeface="+mj-ea"/>
              <a:ea typeface="+mj-ea"/>
            </a:endParaRPr>
          </a:p>
        </p:txBody>
      </p:sp>
      <p:sp>
        <p:nvSpPr>
          <p:cNvPr id="7" name="角丸四角形 6"/>
          <p:cNvSpPr/>
          <p:nvPr/>
        </p:nvSpPr>
        <p:spPr>
          <a:xfrm>
            <a:off x="293915" y="763345"/>
            <a:ext cx="8539150" cy="132941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能力開発・スキルアップや主体的なキャリア形成に取り組む働き手にとって魅力的な制度。企業ではエンゲージメント向上やイノベーション創出、生産性の改善・向上が期待</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管理職または一般社員の「一部」や「専門性の高い職種」など、適用範囲を限定して</a:t>
            </a:r>
            <a:r>
              <a:rPr lang="ja-JP" altLang="en-US" sz="1600">
                <a:solidFill>
                  <a:schemeClr val="tx1"/>
                </a:solidFill>
                <a:latin typeface="+mn-ea"/>
              </a:rPr>
              <a:t>ジョブ型雇用を</a:t>
            </a:r>
            <a:r>
              <a:rPr kumimoji="1" lang="ja-JP" altLang="en-US" sz="1600">
                <a:solidFill>
                  <a:schemeClr val="tx1"/>
                </a:solidFill>
                <a:latin typeface="+mn-ea"/>
              </a:rPr>
              <a:t>導入している場合が多い</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ジョブ型雇用の導入・活用には、様々な論点からの検討、労働組合等との協議が必要</a:t>
            </a:r>
            <a:endParaRPr kumimoji="1" lang="en-US" altLang="ja-JP" sz="1600">
              <a:solidFill>
                <a:schemeClr val="tx1"/>
              </a:solidFill>
              <a:latin typeface="+mn-ea"/>
            </a:endParaRPr>
          </a:p>
        </p:txBody>
      </p:sp>
      <p:sp>
        <p:nvSpPr>
          <p:cNvPr id="11" name="テキスト ボックス 35"/>
          <p:cNvSpPr txBox="1">
            <a:spLocks noChangeArrowheads="1"/>
          </p:cNvSpPr>
          <p:nvPr/>
        </p:nvSpPr>
        <p:spPr bwMode="auto">
          <a:xfrm>
            <a:off x="4408709" y="2164943"/>
            <a:ext cx="5333127" cy="307777"/>
          </a:xfrm>
          <a:prstGeom prst="rect">
            <a:avLst/>
          </a:prstGeom>
          <a:noFill/>
          <a:ln w="9525">
            <a:noFill/>
            <a:miter lim="800000"/>
            <a:headEnd/>
            <a:tailEnd/>
          </a:ln>
        </p:spPr>
        <p:txBody>
          <a:bodyPr wrap="square">
            <a:spAutoFit/>
          </a:bodyPr>
          <a:lstStyle/>
          <a:p>
            <a:r>
              <a:rPr lang="ja-JP" altLang="en-US" sz="1400">
                <a:latin typeface="+mn-ea"/>
              </a:rPr>
              <a:t>■ジョブ型雇用の導入・活用に向けた主な論点（例）</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994400" y="8147"/>
            <a:ext cx="3149601" cy="30842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74</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77</a:t>
            </a:r>
            <a:r>
              <a:rPr kumimoji="0" lang="ja-JP" altLang="en-US" sz="1100" kern="0">
                <a:latin typeface="ＭＳ Ｐゴシック"/>
              </a:rPr>
              <a:t>頁</a:t>
            </a:r>
            <a:r>
              <a:rPr kumimoji="0" lang="en-US" altLang="ja-JP" sz="1100" kern="0">
                <a:latin typeface="ＭＳ Ｐゴシック"/>
              </a:rPr>
              <a:t>】【</a:t>
            </a:r>
            <a:r>
              <a:rPr kumimoji="0" lang="ja-JP" altLang="en-US" sz="1100" kern="0">
                <a:latin typeface="ＭＳ Ｐゴシック"/>
              </a:rPr>
              <a:t>手引き</a:t>
            </a:r>
            <a:r>
              <a:rPr kumimoji="0" lang="en-US" altLang="ja-JP" sz="1100" kern="0">
                <a:latin typeface="ＭＳ Ｐゴシック"/>
              </a:rPr>
              <a:t>49</a:t>
            </a:r>
            <a:r>
              <a:rPr kumimoji="0" lang="ja-JP" altLang="en-US" sz="1100" kern="0">
                <a:latin typeface="ＭＳ Ｐゴシック"/>
              </a:rPr>
              <a:t>～</a:t>
            </a:r>
            <a:r>
              <a:rPr kumimoji="0" lang="en-US" altLang="ja-JP" sz="1100" kern="0">
                <a:latin typeface="ＭＳ Ｐゴシック"/>
              </a:rPr>
              <a:t>50</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15" name="テキスト ボックス 35">
            <a:extLst>
              <a:ext uri="{FF2B5EF4-FFF2-40B4-BE49-F238E27FC236}">
                <a16:creationId xmlns:a16="http://schemas.microsoft.com/office/drawing/2014/main" id="{97C6D22E-E272-2BB8-09C9-64CB9B4C17DC}"/>
              </a:ext>
            </a:extLst>
          </p:cNvPr>
          <p:cNvSpPr txBox="1">
            <a:spLocks noChangeArrowheads="1"/>
          </p:cNvSpPr>
          <p:nvPr/>
        </p:nvSpPr>
        <p:spPr bwMode="auto">
          <a:xfrm>
            <a:off x="215035" y="2191505"/>
            <a:ext cx="5333127" cy="307777"/>
          </a:xfrm>
          <a:prstGeom prst="rect">
            <a:avLst/>
          </a:prstGeom>
          <a:noFill/>
          <a:ln w="9525">
            <a:noFill/>
            <a:miter lim="800000"/>
            <a:headEnd/>
            <a:tailEnd/>
          </a:ln>
        </p:spPr>
        <p:txBody>
          <a:bodyPr wrap="square">
            <a:spAutoFit/>
          </a:bodyPr>
          <a:lstStyle/>
          <a:p>
            <a:r>
              <a:rPr lang="ja-JP" altLang="en-US" sz="1400">
                <a:latin typeface="+mn-ea"/>
              </a:rPr>
              <a:t>■ジョブ型雇用の適用範囲（複数回答）</a:t>
            </a:r>
          </a:p>
        </p:txBody>
      </p:sp>
      <p:pic>
        <p:nvPicPr>
          <p:cNvPr id="10" name="図 9">
            <a:extLst>
              <a:ext uri="{FF2B5EF4-FFF2-40B4-BE49-F238E27FC236}">
                <a16:creationId xmlns:a16="http://schemas.microsoft.com/office/drawing/2014/main" id="{BC52D8D1-6013-DDEA-065F-EE17793241BD}"/>
              </a:ext>
            </a:extLst>
          </p:cNvPr>
          <p:cNvPicPr>
            <a:picLocks noChangeAspect="1"/>
          </p:cNvPicPr>
          <p:nvPr/>
        </p:nvPicPr>
        <p:blipFill>
          <a:blip r:embed="rId4"/>
          <a:stretch>
            <a:fillRect/>
          </a:stretch>
        </p:blipFill>
        <p:spPr>
          <a:xfrm>
            <a:off x="527956" y="4346818"/>
            <a:ext cx="4123613" cy="1913967"/>
          </a:xfrm>
          <a:prstGeom prst="rect">
            <a:avLst/>
          </a:prstGeom>
        </p:spPr>
      </p:pic>
      <p:pic>
        <p:nvPicPr>
          <p:cNvPr id="13" name="図 12">
            <a:extLst>
              <a:ext uri="{FF2B5EF4-FFF2-40B4-BE49-F238E27FC236}">
                <a16:creationId xmlns:a16="http://schemas.microsoft.com/office/drawing/2014/main" id="{2CF5FE1C-D552-E4ED-B7BC-F5B385362FDA}"/>
              </a:ext>
            </a:extLst>
          </p:cNvPr>
          <p:cNvPicPr>
            <a:picLocks noChangeAspect="1"/>
          </p:cNvPicPr>
          <p:nvPr/>
        </p:nvPicPr>
        <p:blipFill>
          <a:blip r:embed="rId5"/>
          <a:stretch>
            <a:fillRect/>
          </a:stretch>
        </p:blipFill>
        <p:spPr>
          <a:xfrm>
            <a:off x="209059" y="2472694"/>
            <a:ext cx="3985311" cy="1909198"/>
          </a:xfrm>
          <a:prstGeom prst="rect">
            <a:avLst/>
          </a:prstGeom>
        </p:spPr>
      </p:pic>
      <p:sp>
        <p:nvSpPr>
          <p:cNvPr id="19" name="テキスト ボックス 18">
            <a:extLst>
              <a:ext uri="{FF2B5EF4-FFF2-40B4-BE49-F238E27FC236}">
                <a16:creationId xmlns:a16="http://schemas.microsoft.com/office/drawing/2014/main" id="{D496210D-38FE-0709-7945-877C889EF2CF}"/>
              </a:ext>
            </a:extLst>
          </p:cNvPr>
          <p:cNvSpPr txBox="1"/>
          <p:nvPr/>
        </p:nvSpPr>
        <p:spPr>
          <a:xfrm>
            <a:off x="126886" y="6295855"/>
            <a:ext cx="8841052" cy="553998"/>
          </a:xfrm>
          <a:prstGeom prst="rect">
            <a:avLst/>
          </a:prstGeom>
          <a:noFill/>
        </p:spPr>
        <p:txBody>
          <a:bodyPr wrap="square">
            <a:spAutoFit/>
          </a:bodyPr>
          <a:lstStyle/>
          <a:p>
            <a:r>
              <a:rPr lang="ja-JP" altLang="en-US" sz="1000"/>
              <a:t>注１：「ジョブ型雇用の導入状況」（複数回答）で「職務・仕事別（ジョブ型）」の雇用区分を導入していると回答した企業（</a:t>
            </a:r>
            <a:r>
              <a:rPr lang="en-US" altLang="ja-JP" sz="1000"/>
              <a:t>25.2</a:t>
            </a:r>
            <a:r>
              <a:rPr lang="ja-JP" altLang="en-US" sz="1000"/>
              <a:t>％）企業が対象。</a:t>
            </a:r>
          </a:p>
          <a:p>
            <a:r>
              <a:rPr lang="ja-JP" altLang="en-US" sz="1000"/>
              <a:t>注２：「技術専門職種」は「システム・デジタル・</a:t>
            </a:r>
            <a:r>
              <a:rPr lang="en-US" altLang="ja-JP" sz="1000"/>
              <a:t>IT</a:t>
            </a:r>
            <a:r>
              <a:rPr lang="ja-JP" altLang="en-US" sz="1000"/>
              <a:t>」と「研究・開発」を除く。</a:t>
            </a:r>
          </a:p>
          <a:p>
            <a:r>
              <a:rPr lang="ja-JP" altLang="en-US" sz="1000"/>
              <a:t>出典：経団連「</a:t>
            </a:r>
            <a:r>
              <a:rPr lang="en-US" altLang="ja-JP" sz="1000"/>
              <a:t>2020</a:t>
            </a:r>
            <a:r>
              <a:rPr lang="ja-JP" altLang="en-US" sz="1000"/>
              <a:t>年人事・労務に関するトップ・マネジメント調査結果」</a:t>
            </a:r>
          </a:p>
        </p:txBody>
      </p:sp>
      <p:sp>
        <p:nvSpPr>
          <p:cNvPr id="16" name="テキスト ボックス 35">
            <a:extLst>
              <a:ext uri="{FF2B5EF4-FFF2-40B4-BE49-F238E27FC236}">
                <a16:creationId xmlns:a16="http://schemas.microsoft.com/office/drawing/2014/main" id="{15D22036-FF0F-2C2F-A239-22C18B627541}"/>
              </a:ext>
            </a:extLst>
          </p:cNvPr>
          <p:cNvSpPr txBox="1">
            <a:spLocks noChangeArrowheads="1"/>
          </p:cNvSpPr>
          <p:nvPr/>
        </p:nvSpPr>
        <p:spPr bwMode="auto">
          <a:xfrm>
            <a:off x="-1" y="2470251"/>
            <a:ext cx="3030191" cy="276999"/>
          </a:xfrm>
          <a:prstGeom prst="rect">
            <a:avLst/>
          </a:prstGeom>
          <a:noFill/>
          <a:ln w="9525">
            <a:noFill/>
            <a:miter lim="800000"/>
            <a:headEnd/>
            <a:tailEnd/>
          </a:ln>
        </p:spPr>
        <p:txBody>
          <a:bodyPr wrap="square">
            <a:spAutoFit/>
          </a:bodyPr>
          <a:lstStyle/>
          <a:p>
            <a:r>
              <a:rPr lang="en-US" altLang="ja-JP" sz="1200">
                <a:latin typeface="+mn-ea"/>
              </a:rPr>
              <a:t>【</a:t>
            </a:r>
            <a:r>
              <a:rPr lang="ja-JP" altLang="en-US" sz="1200">
                <a:latin typeface="+mn-ea"/>
              </a:rPr>
              <a:t>一般社員・管理職別</a:t>
            </a:r>
            <a:r>
              <a:rPr lang="en-US" altLang="ja-JP" sz="1200">
                <a:latin typeface="+mn-ea"/>
              </a:rPr>
              <a:t>】</a:t>
            </a:r>
            <a:endParaRPr lang="ja-JP" altLang="en-US" sz="1200">
              <a:latin typeface="+mn-ea"/>
            </a:endParaRPr>
          </a:p>
        </p:txBody>
      </p:sp>
      <p:sp>
        <p:nvSpPr>
          <p:cNvPr id="17" name="テキスト ボックス 35">
            <a:extLst>
              <a:ext uri="{FF2B5EF4-FFF2-40B4-BE49-F238E27FC236}">
                <a16:creationId xmlns:a16="http://schemas.microsoft.com/office/drawing/2014/main" id="{76A9DD20-1E1D-AAF8-0E0C-CE225FC2B569}"/>
              </a:ext>
            </a:extLst>
          </p:cNvPr>
          <p:cNvSpPr txBox="1">
            <a:spLocks noChangeArrowheads="1"/>
          </p:cNvSpPr>
          <p:nvPr/>
        </p:nvSpPr>
        <p:spPr bwMode="auto">
          <a:xfrm>
            <a:off x="-2" y="4290797"/>
            <a:ext cx="3030191" cy="276999"/>
          </a:xfrm>
          <a:prstGeom prst="rect">
            <a:avLst/>
          </a:prstGeom>
          <a:noFill/>
          <a:ln w="9525">
            <a:noFill/>
            <a:miter lim="800000"/>
            <a:headEnd/>
            <a:tailEnd/>
          </a:ln>
        </p:spPr>
        <p:txBody>
          <a:bodyPr wrap="square">
            <a:spAutoFit/>
          </a:bodyPr>
          <a:lstStyle/>
          <a:p>
            <a:r>
              <a:rPr lang="en-US" altLang="ja-JP" sz="1200">
                <a:latin typeface="+mn-ea"/>
              </a:rPr>
              <a:t>【</a:t>
            </a:r>
            <a:r>
              <a:rPr lang="ja-JP" altLang="en-US" sz="1200">
                <a:latin typeface="+mn-ea"/>
              </a:rPr>
              <a:t>職務・仕事別</a:t>
            </a:r>
            <a:r>
              <a:rPr lang="en-US" altLang="ja-JP" sz="1200">
                <a:latin typeface="+mn-ea"/>
              </a:rPr>
              <a:t>】</a:t>
            </a:r>
            <a:endParaRPr lang="ja-JP" altLang="en-US" sz="1200">
              <a:latin typeface="+mn-ea"/>
            </a:endParaRPr>
          </a:p>
        </p:txBody>
      </p:sp>
      <p:pic>
        <p:nvPicPr>
          <p:cNvPr id="24" name="図 23">
            <a:extLst>
              <a:ext uri="{FF2B5EF4-FFF2-40B4-BE49-F238E27FC236}">
                <a16:creationId xmlns:a16="http://schemas.microsoft.com/office/drawing/2014/main" id="{D8875AA7-B8E6-3323-F586-4372CEF43E49}"/>
              </a:ext>
            </a:extLst>
          </p:cNvPr>
          <p:cNvPicPr>
            <a:picLocks noChangeAspect="1"/>
          </p:cNvPicPr>
          <p:nvPr/>
        </p:nvPicPr>
        <p:blipFill>
          <a:blip r:embed="rId6"/>
          <a:stretch>
            <a:fillRect/>
          </a:stretch>
        </p:blipFill>
        <p:spPr>
          <a:xfrm>
            <a:off x="4465947" y="2415171"/>
            <a:ext cx="4399219" cy="3843117"/>
          </a:xfrm>
          <a:prstGeom prst="rect">
            <a:avLst/>
          </a:prstGeom>
        </p:spPr>
      </p:pic>
      <p:sp>
        <p:nvSpPr>
          <p:cNvPr id="5" name="タイトル 1">
            <a:extLst>
              <a:ext uri="{FF2B5EF4-FFF2-40B4-BE49-F238E27FC236}">
                <a16:creationId xmlns:a16="http://schemas.microsoft.com/office/drawing/2014/main" id="{99C9DC99-0D9C-00BC-AECE-4BB3041A1589}"/>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Tree>
    <p:extLst>
      <p:ext uri="{BB962C8B-B14F-4D97-AF65-F5344CB8AC3E}">
        <p14:creationId xmlns:p14="http://schemas.microsoft.com/office/powerpoint/2010/main" val="363976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a:xfrm>
            <a:off x="7086600" y="6597050"/>
            <a:ext cx="2057400" cy="365125"/>
          </a:xfrm>
        </p:spPr>
        <p:txBody>
          <a:bodyPr/>
          <a:lstStyle/>
          <a:p>
            <a:fld id="{41A15799-2CFA-4821-A915-C35FDB1EFB98}" type="slidenum">
              <a:rPr lang="ja-JP" altLang="en-US" smtClean="0"/>
              <a:pPr/>
              <a:t>33</a:t>
            </a:fld>
            <a:endParaRPr lang="ja-JP" altLang="en-US"/>
          </a:p>
        </p:txBody>
      </p:sp>
      <p:sp>
        <p:nvSpPr>
          <p:cNvPr id="5" name="タイトル 1"/>
          <p:cNvSpPr txBox="1">
            <a:spLocks/>
          </p:cNvSpPr>
          <p:nvPr/>
        </p:nvSpPr>
        <p:spPr bwMode="auto">
          <a:xfrm>
            <a:off x="6248401" y="0"/>
            <a:ext cx="2895600" cy="31657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78</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79</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06975"/>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雇用保険財政</a:t>
            </a:r>
            <a:r>
              <a:rPr lang="ja-JP" altLang="en-US" sz="2000" b="1">
                <a:solidFill>
                  <a:schemeClr val="tx1"/>
                </a:solidFill>
                <a:latin typeface="+mj-ea"/>
                <a:ea typeface="+mj-ea"/>
              </a:rPr>
              <a:t>①</a:t>
            </a:r>
            <a:endParaRPr kumimoji="1" lang="ja-JP" altLang="en-US" sz="2000" b="1">
              <a:solidFill>
                <a:schemeClr val="tx1"/>
              </a:solidFill>
              <a:latin typeface="+mj-ea"/>
              <a:ea typeface="+mj-ea"/>
            </a:endParaRPr>
          </a:p>
        </p:txBody>
      </p:sp>
      <p:sp>
        <p:nvSpPr>
          <p:cNvPr id="8" name="角丸四角形 7"/>
          <p:cNvSpPr/>
          <p:nvPr/>
        </p:nvSpPr>
        <p:spPr>
          <a:xfrm>
            <a:off x="120572" y="586768"/>
            <a:ext cx="8914782" cy="200612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雇用保険財政は、失業等給付、育児休業給付、雇用保険二事業で区分経理。各年度の剰余金はそれぞれの勘定（積立金、育児休業給付資金、雇用安定資金）に積み立て</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失業等給付の「積立金」は</a:t>
            </a:r>
            <a:r>
              <a:rPr kumimoji="1" lang="en-US" altLang="ja-JP" sz="1600">
                <a:solidFill>
                  <a:schemeClr val="tx1"/>
                </a:solidFill>
                <a:latin typeface="+mn-ea"/>
              </a:rPr>
              <a:t>2020</a:t>
            </a:r>
            <a:r>
              <a:rPr kumimoji="1" lang="ja-JP" altLang="en-US" sz="1600">
                <a:solidFill>
                  <a:schemeClr val="tx1"/>
                </a:solidFill>
                <a:latin typeface="+mn-ea"/>
              </a:rPr>
              <a:t>年度以降、雇用安定資金への貸出しが急増し残高が減少。これを受けて、暫定的に引き下げていた保険料率は</a:t>
            </a:r>
            <a:r>
              <a:rPr kumimoji="1" lang="en-US" altLang="ja-JP" sz="1600">
                <a:solidFill>
                  <a:schemeClr val="tx1"/>
                </a:solidFill>
                <a:latin typeface="+mn-ea"/>
              </a:rPr>
              <a:t>2023</a:t>
            </a:r>
            <a:r>
              <a:rPr kumimoji="1" lang="ja-JP" altLang="en-US" sz="1600">
                <a:solidFill>
                  <a:schemeClr val="tx1"/>
                </a:solidFill>
                <a:latin typeface="+mn-ea"/>
              </a:rPr>
              <a:t>年度に本則（</a:t>
            </a:r>
            <a:r>
              <a:rPr kumimoji="1" lang="en-US" altLang="ja-JP" sz="1600">
                <a:solidFill>
                  <a:schemeClr val="tx1"/>
                </a:solidFill>
                <a:latin typeface="+mn-ea"/>
              </a:rPr>
              <a:t>0.8</a:t>
            </a:r>
            <a:r>
              <a:rPr kumimoji="1" lang="ja-JP" altLang="en-US" sz="1600">
                <a:solidFill>
                  <a:schemeClr val="tx1"/>
                </a:solidFill>
                <a:latin typeface="+mn-ea"/>
              </a:rPr>
              <a:t>％）に復帰</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二事業に係る「雇用安定資金」は、コロナ禍における雇調金の大幅活用によって積立金から累計</a:t>
            </a:r>
            <a:r>
              <a:rPr lang="en-US" altLang="ja-JP" sz="1600">
                <a:solidFill>
                  <a:schemeClr val="tx1"/>
                </a:solidFill>
                <a:latin typeface="+mn-ea"/>
              </a:rPr>
              <a:t>3.36</a:t>
            </a:r>
            <a:r>
              <a:rPr lang="ja-JP" altLang="en-US" sz="1600">
                <a:solidFill>
                  <a:schemeClr val="tx1"/>
                </a:solidFill>
                <a:latin typeface="+mn-ea"/>
              </a:rPr>
              <a:t>兆円（見込み）を借り入れた上で、残高「０円」が続く危機的状況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積立金への返済のあり方を含め、雇用保険財政</a:t>
            </a:r>
            <a:r>
              <a:rPr kumimoji="1" lang="ja-JP" altLang="en-US" sz="1600">
                <a:solidFill>
                  <a:schemeClr val="tx1"/>
                </a:solidFill>
                <a:latin typeface="+mn-ea"/>
              </a:rPr>
              <a:t>の健全化は喫緊の課題。</a:t>
            </a:r>
            <a:r>
              <a:rPr kumimoji="1" lang="en-US" altLang="ja-JP" sz="1600">
                <a:solidFill>
                  <a:schemeClr val="tx1"/>
                </a:solidFill>
                <a:latin typeface="+mn-ea"/>
              </a:rPr>
              <a:t>2024</a:t>
            </a:r>
            <a:r>
              <a:rPr kumimoji="1" lang="ja-JP" altLang="en-US" sz="1600">
                <a:solidFill>
                  <a:schemeClr val="tx1"/>
                </a:solidFill>
                <a:latin typeface="+mn-ea"/>
              </a:rPr>
              <a:t>年度末までを目途に検討を進め、財政の早期健全化に向けた道筋の明確化が不可欠</a:t>
            </a:r>
            <a:endParaRPr kumimoji="1" lang="en-US" altLang="ja-JP" sz="1600">
              <a:solidFill>
                <a:schemeClr val="tx1"/>
              </a:solidFill>
              <a:latin typeface="+mn-ea"/>
            </a:endParaRPr>
          </a:p>
        </p:txBody>
      </p:sp>
      <p:sp>
        <p:nvSpPr>
          <p:cNvPr id="10" name="正方形/長方形 9"/>
          <p:cNvSpPr/>
          <p:nvPr/>
        </p:nvSpPr>
        <p:spPr bwMode="auto">
          <a:xfrm>
            <a:off x="562159" y="6068189"/>
            <a:ext cx="8270905" cy="861774"/>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注１：</a:t>
            </a:r>
            <a:r>
              <a:rPr kumimoji="0" lang="en-US" altLang="ja-JP" sz="1000" kern="0">
                <a:solidFill>
                  <a:srgbClr val="000000"/>
                </a:solidFill>
                <a:latin typeface="+mn-ea"/>
              </a:rPr>
              <a:t>2020</a:t>
            </a:r>
            <a:r>
              <a:rPr kumimoji="0" lang="ja-JP" altLang="en-US" sz="1000" kern="0">
                <a:solidFill>
                  <a:srgbClr val="000000"/>
                </a:solidFill>
                <a:latin typeface="+mn-ea"/>
              </a:rPr>
              <a:t>年度から育児休業給付にかかる雇用保険料率</a:t>
            </a:r>
            <a:r>
              <a:rPr kumimoji="0" lang="en-US" altLang="ja-JP" sz="1000" kern="0">
                <a:solidFill>
                  <a:srgbClr val="000000"/>
                </a:solidFill>
                <a:latin typeface="+mn-ea"/>
              </a:rPr>
              <a:t>(0.4</a:t>
            </a:r>
            <a:r>
              <a:rPr kumimoji="0" lang="ja-JP" altLang="en-US" sz="1000" kern="0">
                <a:solidFill>
                  <a:srgbClr val="000000"/>
                </a:solidFill>
                <a:latin typeface="+mn-ea"/>
              </a:rPr>
              <a:t>％</a:t>
            </a:r>
            <a:r>
              <a:rPr kumimoji="0" lang="en-US" altLang="ja-JP" sz="1000" kern="0">
                <a:solidFill>
                  <a:srgbClr val="000000"/>
                </a:solidFill>
                <a:latin typeface="+mn-ea"/>
              </a:rPr>
              <a:t>)</a:t>
            </a:r>
            <a:r>
              <a:rPr kumimoji="0" lang="ja-JP" altLang="en-US" sz="1000" kern="0">
                <a:solidFill>
                  <a:srgbClr val="000000"/>
                </a:solidFill>
                <a:latin typeface="+mn-ea"/>
              </a:rPr>
              <a:t>を切り離している</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注２：両勘定の残高は</a:t>
            </a:r>
            <a:r>
              <a:rPr kumimoji="0" lang="en-US" altLang="ja-JP" sz="1000" kern="0">
                <a:solidFill>
                  <a:srgbClr val="000000"/>
                </a:solidFill>
                <a:latin typeface="+mn-ea"/>
              </a:rPr>
              <a:t>2022</a:t>
            </a:r>
            <a:r>
              <a:rPr kumimoji="0" lang="ja-JP" altLang="en-US" sz="1000" kern="0">
                <a:solidFill>
                  <a:srgbClr val="000000"/>
                </a:solidFill>
                <a:latin typeface="+mn-ea"/>
              </a:rPr>
              <a:t>年度までは決算額、</a:t>
            </a:r>
            <a:r>
              <a:rPr kumimoji="0" lang="en-US" altLang="ja-JP" sz="1000" kern="0">
                <a:solidFill>
                  <a:srgbClr val="000000"/>
                </a:solidFill>
                <a:latin typeface="+mn-ea"/>
              </a:rPr>
              <a:t>2023</a:t>
            </a:r>
            <a:r>
              <a:rPr kumimoji="0" lang="ja-JP" altLang="en-US" sz="1000" kern="0">
                <a:solidFill>
                  <a:srgbClr val="000000"/>
                </a:solidFill>
                <a:latin typeface="+mn-ea"/>
              </a:rPr>
              <a:t>年度は前年度の決算および</a:t>
            </a:r>
            <a:r>
              <a:rPr kumimoji="0" lang="en-US" altLang="ja-JP" sz="1000" kern="0">
                <a:solidFill>
                  <a:srgbClr val="000000"/>
                </a:solidFill>
                <a:latin typeface="+mn-ea"/>
              </a:rPr>
              <a:t>2023</a:t>
            </a:r>
            <a:r>
              <a:rPr kumimoji="0" lang="ja-JP" altLang="en-US" sz="1000" kern="0">
                <a:solidFill>
                  <a:srgbClr val="000000"/>
                </a:solidFill>
                <a:latin typeface="+mn-ea"/>
              </a:rPr>
              <a:t>年度当初予算を踏まえた見込額</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注３：</a:t>
            </a:r>
            <a:r>
              <a:rPr kumimoji="0" lang="en-US" altLang="ja-JP" sz="1000" kern="0">
                <a:solidFill>
                  <a:srgbClr val="000000"/>
                </a:solidFill>
                <a:latin typeface="+mn-ea"/>
              </a:rPr>
              <a:t>2020</a:t>
            </a:r>
            <a:r>
              <a:rPr kumimoji="0" lang="ja-JP" altLang="en-US" sz="1000" kern="0">
                <a:solidFill>
                  <a:srgbClr val="000000"/>
                </a:solidFill>
                <a:latin typeface="+mn-ea"/>
              </a:rPr>
              <a:t>～</a:t>
            </a:r>
            <a:r>
              <a:rPr kumimoji="0" lang="en-US" altLang="ja-JP" sz="1000" kern="0">
                <a:solidFill>
                  <a:srgbClr val="000000"/>
                </a:solidFill>
                <a:latin typeface="+mn-ea"/>
              </a:rPr>
              <a:t>2023</a:t>
            </a:r>
            <a:r>
              <a:rPr kumimoji="0" lang="ja-JP" altLang="en-US" sz="1000" kern="0">
                <a:solidFill>
                  <a:srgbClr val="000000"/>
                </a:solidFill>
                <a:latin typeface="+mn-ea"/>
              </a:rPr>
              <a:t>年度の雇用安定資金残高には、失業等給付の積立金から借入れ額（</a:t>
            </a:r>
            <a:r>
              <a:rPr kumimoji="0" lang="en-US" altLang="ja-JP" sz="1000" kern="0">
                <a:solidFill>
                  <a:srgbClr val="000000"/>
                </a:solidFill>
                <a:latin typeface="+mn-ea"/>
              </a:rPr>
              <a:t>2020</a:t>
            </a:r>
            <a:r>
              <a:rPr kumimoji="0" lang="ja-JP" altLang="en-US" sz="1000" kern="0">
                <a:solidFill>
                  <a:srgbClr val="000000"/>
                </a:solidFill>
                <a:latin typeface="+mn-ea"/>
              </a:rPr>
              <a:t>年度：</a:t>
            </a:r>
            <a:r>
              <a:rPr kumimoji="0" lang="en-US" altLang="ja-JP" sz="1000" kern="0">
                <a:solidFill>
                  <a:srgbClr val="000000"/>
                </a:solidFill>
                <a:latin typeface="+mn-ea"/>
              </a:rPr>
              <a:t>1</a:t>
            </a:r>
            <a:r>
              <a:rPr kumimoji="0" lang="ja-JP" altLang="en-US" sz="1000" kern="0">
                <a:solidFill>
                  <a:srgbClr val="000000"/>
                </a:solidFill>
                <a:latin typeface="+mn-ea"/>
              </a:rPr>
              <a:t>兆</a:t>
            </a:r>
            <a:r>
              <a:rPr kumimoji="0" lang="en-US" altLang="ja-JP" sz="1000" kern="0">
                <a:solidFill>
                  <a:srgbClr val="000000"/>
                </a:solidFill>
                <a:latin typeface="+mn-ea"/>
              </a:rPr>
              <a:t>3,951</a:t>
            </a:r>
            <a:r>
              <a:rPr kumimoji="0" lang="ja-JP" altLang="en-US" sz="1000" kern="0">
                <a:solidFill>
                  <a:srgbClr val="000000"/>
                </a:solidFill>
                <a:latin typeface="+mn-ea"/>
              </a:rPr>
              <a:t>億円、</a:t>
            </a:r>
            <a:r>
              <a:rPr kumimoji="0" lang="en-US" altLang="ja-JP" sz="1000" kern="0">
                <a:solidFill>
                  <a:srgbClr val="000000"/>
                </a:solidFill>
                <a:latin typeface="+mn-ea"/>
              </a:rPr>
              <a:t>2021</a:t>
            </a:r>
            <a:r>
              <a:rPr kumimoji="0" lang="ja-JP" altLang="en-US" sz="1000" kern="0">
                <a:solidFill>
                  <a:srgbClr val="000000"/>
                </a:solidFill>
                <a:latin typeface="+mn-ea"/>
              </a:rPr>
              <a:t>年度：</a:t>
            </a:r>
            <a:r>
              <a:rPr kumimoji="0" lang="en-US" altLang="ja-JP" sz="1000" kern="0">
                <a:solidFill>
                  <a:srgbClr val="000000"/>
                </a:solidFill>
                <a:latin typeface="+mn-ea"/>
              </a:rPr>
              <a:t>1</a:t>
            </a:r>
            <a:r>
              <a:rPr kumimoji="0" lang="ja-JP" altLang="en-US" sz="1000" kern="0">
                <a:solidFill>
                  <a:srgbClr val="000000"/>
                </a:solidFill>
                <a:latin typeface="+mn-ea"/>
              </a:rPr>
              <a:t>兆</a:t>
            </a:r>
            <a:r>
              <a:rPr kumimoji="0" lang="en-US" altLang="ja-JP" sz="1000" kern="0">
                <a:solidFill>
                  <a:srgbClr val="000000"/>
                </a:solidFill>
                <a:latin typeface="+mn-ea"/>
              </a:rPr>
              <a:t>4,447</a:t>
            </a:r>
            <a:r>
              <a:rPr kumimoji="0" lang="ja-JP" altLang="en-US" sz="1000" kern="0">
                <a:solidFill>
                  <a:srgbClr val="000000"/>
                </a:solidFill>
                <a:latin typeface="+mn-ea"/>
              </a:rPr>
              <a:t>億円、</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　　　</a:t>
            </a:r>
            <a:r>
              <a:rPr kumimoji="0" lang="en-US" altLang="ja-JP" sz="1000" kern="0">
                <a:solidFill>
                  <a:srgbClr val="000000"/>
                </a:solidFill>
                <a:latin typeface="+mn-ea"/>
              </a:rPr>
              <a:t>2022</a:t>
            </a:r>
            <a:r>
              <a:rPr kumimoji="0" lang="ja-JP" altLang="en-US" sz="1000" kern="0">
                <a:solidFill>
                  <a:srgbClr val="000000"/>
                </a:solidFill>
                <a:latin typeface="+mn-ea"/>
              </a:rPr>
              <a:t>年度：</a:t>
            </a:r>
            <a:r>
              <a:rPr kumimoji="0" lang="en-US" altLang="ja-JP" sz="1000" kern="0">
                <a:solidFill>
                  <a:srgbClr val="000000"/>
                </a:solidFill>
                <a:latin typeface="+mn-ea"/>
              </a:rPr>
              <a:t>590</a:t>
            </a:r>
            <a:r>
              <a:rPr kumimoji="0" lang="ja-JP" altLang="en-US" sz="1000" kern="0">
                <a:solidFill>
                  <a:srgbClr val="000000"/>
                </a:solidFill>
                <a:latin typeface="+mn-ea"/>
              </a:rPr>
              <a:t>億円、</a:t>
            </a:r>
            <a:r>
              <a:rPr kumimoji="0" lang="en-US" altLang="ja-JP" sz="1000" kern="0">
                <a:solidFill>
                  <a:srgbClr val="000000"/>
                </a:solidFill>
                <a:latin typeface="+mn-ea"/>
              </a:rPr>
              <a:t>2023</a:t>
            </a:r>
            <a:r>
              <a:rPr kumimoji="0" lang="ja-JP" altLang="en-US" sz="1000" kern="0">
                <a:solidFill>
                  <a:srgbClr val="000000"/>
                </a:solidFill>
                <a:latin typeface="+mn-ea"/>
              </a:rPr>
              <a:t>年度</a:t>
            </a:r>
            <a:r>
              <a:rPr kumimoji="0" lang="en-US" altLang="ja-JP" sz="1000" kern="0">
                <a:solidFill>
                  <a:srgbClr val="000000"/>
                </a:solidFill>
                <a:latin typeface="+mn-ea"/>
              </a:rPr>
              <a:t>0.46</a:t>
            </a:r>
            <a:r>
              <a:rPr kumimoji="0" lang="ja-JP" altLang="en-US" sz="1000" kern="0">
                <a:solidFill>
                  <a:srgbClr val="000000"/>
                </a:solidFill>
                <a:latin typeface="+mn-ea"/>
              </a:rPr>
              <a:t>兆円）を織り込んでいる</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：厚生労働省資料をもとに経団連事務局にて作成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293915" y="2614059"/>
            <a:ext cx="4461445" cy="307777"/>
          </a:xfrm>
          <a:prstGeom prst="rect">
            <a:avLst/>
          </a:prstGeom>
          <a:noFill/>
          <a:ln w="9525">
            <a:noFill/>
            <a:miter lim="800000"/>
            <a:headEnd/>
            <a:tailEnd/>
          </a:ln>
        </p:spPr>
        <p:txBody>
          <a:bodyPr wrap="square">
            <a:spAutoFit/>
          </a:bodyPr>
          <a:lstStyle/>
          <a:p>
            <a:r>
              <a:rPr lang="ja-JP" altLang="en-US" sz="1400">
                <a:latin typeface="+mn-ea"/>
              </a:rPr>
              <a:t>■失業等給付にかかる積立金および保険料率の推移</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51" name="テキスト ボックス 35">
            <a:extLst>
              <a:ext uri="{FF2B5EF4-FFF2-40B4-BE49-F238E27FC236}">
                <a16:creationId xmlns:a16="http://schemas.microsoft.com/office/drawing/2014/main" id="{77062BF0-1865-6A3F-341D-671853E27847}"/>
              </a:ext>
            </a:extLst>
          </p:cNvPr>
          <p:cNvSpPr txBox="1">
            <a:spLocks noChangeArrowheads="1"/>
          </p:cNvSpPr>
          <p:nvPr/>
        </p:nvSpPr>
        <p:spPr bwMode="auto">
          <a:xfrm>
            <a:off x="4572000" y="2614059"/>
            <a:ext cx="4572000" cy="523220"/>
          </a:xfrm>
          <a:prstGeom prst="rect">
            <a:avLst/>
          </a:prstGeom>
          <a:noFill/>
          <a:ln w="9525">
            <a:noFill/>
            <a:miter lim="800000"/>
            <a:headEnd/>
            <a:tailEnd/>
          </a:ln>
        </p:spPr>
        <p:txBody>
          <a:bodyPr wrap="square">
            <a:spAutoFit/>
          </a:bodyPr>
          <a:lstStyle/>
          <a:p>
            <a:r>
              <a:rPr lang="ja-JP" altLang="en-US" sz="1400">
                <a:latin typeface="+mn-ea"/>
              </a:rPr>
              <a:t>■雇用安定資金残高および保険料率（二事業）の推移</a:t>
            </a:r>
          </a:p>
          <a:p>
            <a:endParaRPr lang="ja-JP" altLang="en-US" sz="1400">
              <a:latin typeface="+mn-ea"/>
            </a:endParaRPr>
          </a:p>
        </p:txBody>
      </p:sp>
      <p:pic>
        <p:nvPicPr>
          <p:cNvPr id="34" name="図 33">
            <a:extLst>
              <a:ext uri="{FF2B5EF4-FFF2-40B4-BE49-F238E27FC236}">
                <a16:creationId xmlns:a16="http://schemas.microsoft.com/office/drawing/2014/main" id="{DF9F2F20-4A98-B4F7-17CD-C760E218B5B1}"/>
              </a:ext>
            </a:extLst>
          </p:cNvPr>
          <p:cNvPicPr>
            <a:picLocks noChangeAspect="1"/>
          </p:cNvPicPr>
          <p:nvPr/>
        </p:nvPicPr>
        <p:blipFill>
          <a:blip r:embed="rId4"/>
          <a:stretch>
            <a:fillRect/>
          </a:stretch>
        </p:blipFill>
        <p:spPr>
          <a:xfrm>
            <a:off x="842841" y="2833107"/>
            <a:ext cx="3353645" cy="3244311"/>
          </a:xfrm>
          <a:prstGeom prst="rect">
            <a:avLst/>
          </a:prstGeom>
        </p:spPr>
      </p:pic>
      <p:pic>
        <p:nvPicPr>
          <p:cNvPr id="35" name="図 34">
            <a:extLst>
              <a:ext uri="{FF2B5EF4-FFF2-40B4-BE49-F238E27FC236}">
                <a16:creationId xmlns:a16="http://schemas.microsoft.com/office/drawing/2014/main" id="{04CF998B-0E9B-FB41-56F6-F7665490D179}"/>
              </a:ext>
            </a:extLst>
          </p:cNvPr>
          <p:cNvPicPr>
            <a:picLocks noChangeAspect="1"/>
          </p:cNvPicPr>
          <p:nvPr/>
        </p:nvPicPr>
        <p:blipFill>
          <a:blip r:embed="rId5"/>
          <a:stretch>
            <a:fillRect/>
          </a:stretch>
        </p:blipFill>
        <p:spPr>
          <a:xfrm>
            <a:off x="4947516" y="2745128"/>
            <a:ext cx="3471770" cy="3140170"/>
          </a:xfrm>
          <a:prstGeom prst="rect">
            <a:avLst/>
          </a:prstGeom>
        </p:spPr>
      </p:pic>
    </p:spTree>
    <p:extLst>
      <p:ext uri="{BB962C8B-B14F-4D97-AF65-F5344CB8AC3E}">
        <p14:creationId xmlns:p14="http://schemas.microsoft.com/office/powerpoint/2010/main" val="575922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34</a:t>
            </a:fld>
            <a:endParaRPr lang="ja-JP" altLang="en-US"/>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80</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雇用保険財政</a:t>
            </a:r>
            <a:r>
              <a:rPr lang="ja-JP" altLang="en-US" sz="2000" b="1">
                <a:solidFill>
                  <a:schemeClr val="tx1"/>
                </a:solidFill>
                <a:latin typeface="+mj-ea"/>
                <a:ea typeface="+mj-ea"/>
              </a:rPr>
              <a:t>②</a:t>
            </a:r>
            <a:endParaRPr lang="en-US" altLang="ja-JP" sz="2000" b="1">
              <a:solidFill>
                <a:schemeClr val="tx1"/>
              </a:solidFill>
              <a:latin typeface="+mj-ea"/>
              <a:ea typeface="+mj-ea"/>
            </a:endParaRPr>
          </a:p>
        </p:txBody>
      </p:sp>
      <p:sp>
        <p:nvSpPr>
          <p:cNvPr id="8" name="角丸四角形 7"/>
          <p:cNvSpPr/>
          <p:nvPr/>
        </p:nvSpPr>
        <p:spPr>
          <a:xfrm>
            <a:off x="120572" y="713546"/>
            <a:ext cx="8914782" cy="208479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育児休業給付の初回受給者数と給付額は近年、急激に増加（特に男性）</a:t>
            </a:r>
            <a:r>
              <a:rPr lang="ja-JP" altLang="en-US" sz="1600">
                <a:solidFill>
                  <a:schemeClr val="tx1"/>
                </a:solidFill>
                <a:latin typeface="+mn-ea"/>
              </a:rPr>
              <a:t>。今後も</a:t>
            </a:r>
            <a:r>
              <a:rPr kumimoji="1" lang="ja-JP" altLang="en-US" sz="1600">
                <a:solidFill>
                  <a:schemeClr val="tx1"/>
                </a:solidFill>
                <a:latin typeface="+mn-ea"/>
              </a:rPr>
              <a:t>さらなる増加が見込まれており、育児休業給付の財政基盤の強化が必要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育児休業給付の国庫負担割合（暫定措置として</a:t>
            </a:r>
            <a:r>
              <a:rPr kumimoji="1" lang="en-US" altLang="ja-JP" sz="1600">
                <a:solidFill>
                  <a:schemeClr val="tx1"/>
                </a:solidFill>
                <a:latin typeface="+mn-ea"/>
              </a:rPr>
              <a:t>80</a:t>
            </a:r>
            <a:r>
              <a:rPr kumimoji="1" lang="ja-JP" altLang="en-US" sz="1600">
                <a:solidFill>
                  <a:schemeClr val="tx1"/>
                </a:solidFill>
                <a:latin typeface="+mn-ea"/>
              </a:rPr>
              <a:t>分の１）は、</a:t>
            </a:r>
            <a:r>
              <a:rPr lang="en-US" altLang="ja-JP" sz="1600">
                <a:solidFill>
                  <a:schemeClr val="tx1"/>
                </a:solidFill>
                <a:latin typeface="+mn-ea"/>
              </a:rPr>
              <a:t>2024</a:t>
            </a:r>
            <a:r>
              <a:rPr lang="ja-JP" altLang="en-US" sz="1600">
                <a:solidFill>
                  <a:schemeClr val="tx1"/>
                </a:solidFill>
                <a:latin typeface="+mn-ea"/>
              </a:rPr>
              <a:t>年度から</a:t>
            </a:r>
            <a:r>
              <a:rPr kumimoji="1" lang="ja-JP" altLang="en-US" sz="1600">
                <a:solidFill>
                  <a:schemeClr val="tx1"/>
                </a:solidFill>
                <a:latin typeface="+mn-ea"/>
              </a:rPr>
              <a:t>本則（８分の１）に復帰させ</a:t>
            </a:r>
            <a:r>
              <a:rPr lang="ja-JP" altLang="en-US" sz="1600">
                <a:solidFill>
                  <a:schemeClr val="tx1"/>
                </a:solidFill>
                <a:latin typeface="+mn-ea"/>
              </a:rPr>
              <a:t>、</a:t>
            </a:r>
            <a:r>
              <a:rPr lang="en-US" altLang="ja-JP" sz="1600">
                <a:solidFill>
                  <a:schemeClr val="tx1"/>
                </a:solidFill>
                <a:latin typeface="+mn-ea"/>
              </a:rPr>
              <a:t>2025</a:t>
            </a:r>
            <a:r>
              <a:rPr lang="ja-JP" altLang="en-US" sz="1600">
                <a:solidFill>
                  <a:schemeClr val="tx1"/>
                </a:solidFill>
                <a:latin typeface="+mn-ea"/>
              </a:rPr>
              <a:t>年度から労使の保険料率の本則（</a:t>
            </a:r>
            <a:r>
              <a:rPr lang="en-US" altLang="ja-JP" sz="1600">
                <a:solidFill>
                  <a:schemeClr val="tx1"/>
                </a:solidFill>
                <a:latin typeface="+mn-ea"/>
              </a:rPr>
              <a:t>0.4</a:t>
            </a:r>
            <a:r>
              <a:rPr lang="ja-JP" altLang="en-US" sz="1600">
                <a:solidFill>
                  <a:schemeClr val="tx1"/>
                </a:solidFill>
                <a:latin typeface="+mn-ea"/>
              </a:rPr>
              <a:t>％）を</a:t>
            </a:r>
            <a:r>
              <a:rPr lang="en-US" altLang="ja-JP" sz="1600">
                <a:solidFill>
                  <a:schemeClr val="tx1"/>
                </a:solidFill>
                <a:latin typeface="+mn-ea"/>
              </a:rPr>
              <a:t>0.5</a:t>
            </a:r>
            <a:r>
              <a:rPr lang="ja-JP" altLang="en-US" sz="1600">
                <a:solidFill>
                  <a:schemeClr val="tx1"/>
                </a:solidFill>
                <a:latin typeface="+mn-ea"/>
              </a:rPr>
              <a:t>％に引き上げるほか、財政状況に応じて料率を調整できる仕組みを導入予定</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給付増を踏まえた</a:t>
            </a:r>
            <a:r>
              <a:rPr kumimoji="1" lang="ja-JP" altLang="en-US" sz="1600">
                <a:solidFill>
                  <a:schemeClr val="tx1"/>
                </a:solidFill>
                <a:latin typeface="+mn-ea"/>
              </a:rPr>
              <a:t>負担のあり方は、保険料と国庫による相応の負担を原則に引き続き検討</a:t>
            </a:r>
          </a:p>
          <a:p>
            <a:pPr marL="285750" indent="-285750" algn="just">
              <a:buFont typeface="メイリオ" panose="020B0604030504040204" pitchFamily="50" charset="-128"/>
              <a:buChar char="○"/>
            </a:pPr>
            <a:r>
              <a:rPr lang="ja-JP" altLang="en-US" sz="1600">
                <a:solidFill>
                  <a:schemeClr val="tx1"/>
                </a:solidFill>
                <a:latin typeface="+mn-ea"/>
              </a:rPr>
              <a:t>「共働き・共育ての推進」の具体策として、</a:t>
            </a:r>
            <a:r>
              <a:rPr kumimoji="1" lang="ja-JP" altLang="en-US" sz="1600">
                <a:solidFill>
                  <a:schemeClr val="tx1"/>
                </a:solidFill>
                <a:latin typeface="+mn-ea"/>
              </a:rPr>
              <a:t>育児休業給付の給付率の引上げや「育児時短就業給付」（仮称）も創設（財源は雇用保険以外、</a:t>
            </a:r>
            <a:r>
              <a:rPr kumimoji="1" lang="en-US" altLang="ja-JP" sz="1600">
                <a:solidFill>
                  <a:schemeClr val="tx1"/>
                </a:solidFill>
                <a:latin typeface="+mn-ea"/>
              </a:rPr>
              <a:t>2025</a:t>
            </a:r>
            <a:r>
              <a:rPr kumimoji="1" lang="ja-JP" altLang="en-US" sz="1600">
                <a:solidFill>
                  <a:schemeClr val="tx1"/>
                </a:solidFill>
                <a:latin typeface="+mn-ea"/>
              </a:rPr>
              <a:t>年度中に施行予定）</a:t>
            </a:r>
            <a:endParaRPr kumimoji="1" lang="en-US" altLang="ja-JP" sz="1600">
              <a:solidFill>
                <a:schemeClr val="tx1"/>
              </a:solidFill>
              <a:latin typeface="+mn-ea"/>
            </a:endParaRPr>
          </a:p>
        </p:txBody>
      </p:sp>
      <p:sp>
        <p:nvSpPr>
          <p:cNvPr id="10" name="正方形/長方形 9"/>
          <p:cNvSpPr/>
          <p:nvPr/>
        </p:nvSpPr>
        <p:spPr bwMode="auto">
          <a:xfrm>
            <a:off x="643877" y="6547028"/>
            <a:ext cx="8270905"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：厚生労働省資料をもとに経団連事務局にて作成</a:t>
            </a:r>
            <a:endParaRPr kumimoji="0" lang="ja-JP" altLang="en-US" sz="1000" kern="0">
              <a:solidFill>
                <a:srgbClr val="000000"/>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51" name="テキスト ボックス 35">
            <a:extLst>
              <a:ext uri="{FF2B5EF4-FFF2-40B4-BE49-F238E27FC236}">
                <a16:creationId xmlns:a16="http://schemas.microsoft.com/office/drawing/2014/main" id="{77062BF0-1865-6A3F-341D-671853E27847}"/>
              </a:ext>
            </a:extLst>
          </p:cNvPr>
          <p:cNvSpPr txBox="1">
            <a:spLocks noChangeArrowheads="1"/>
          </p:cNvSpPr>
          <p:nvPr/>
        </p:nvSpPr>
        <p:spPr bwMode="auto">
          <a:xfrm>
            <a:off x="258637" y="2826990"/>
            <a:ext cx="4572000" cy="307777"/>
          </a:xfrm>
          <a:prstGeom prst="rect">
            <a:avLst/>
          </a:prstGeom>
          <a:noFill/>
          <a:ln w="9525">
            <a:noFill/>
            <a:miter lim="800000"/>
            <a:headEnd/>
            <a:tailEnd/>
          </a:ln>
        </p:spPr>
        <p:txBody>
          <a:bodyPr wrap="square">
            <a:spAutoFit/>
          </a:bodyPr>
          <a:lstStyle/>
          <a:p>
            <a:r>
              <a:rPr lang="ja-JP" altLang="en-US" sz="1400">
                <a:latin typeface="+mn-ea"/>
              </a:rPr>
              <a:t>■育児休業給付の初回受給者数と給付額の推移</a:t>
            </a:r>
          </a:p>
        </p:txBody>
      </p:sp>
      <p:pic>
        <p:nvPicPr>
          <p:cNvPr id="7" name="図 6">
            <a:extLst>
              <a:ext uri="{FF2B5EF4-FFF2-40B4-BE49-F238E27FC236}">
                <a16:creationId xmlns:a16="http://schemas.microsoft.com/office/drawing/2014/main" id="{C1D76B76-98BC-C715-ADF8-61E7C92E798F}"/>
              </a:ext>
            </a:extLst>
          </p:cNvPr>
          <p:cNvPicPr>
            <a:picLocks noChangeAspect="1"/>
          </p:cNvPicPr>
          <p:nvPr/>
        </p:nvPicPr>
        <p:blipFill>
          <a:blip r:embed="rId4"/>
          <a:stretch>
            <a:fillRect/>
          </a:stretch>
        </p:blipFill>
        <p:spPr>
          <a:xfrm>
            <a:off x="2286909" y="3062745"/>
            <a:ext cx="4313916" cy="3543446"/>
          </a:xfrm>
          <a:prstGeom prst="rect">
            <a:avLst/>
          </a:prstGeom>
        </p:spPr>
      </p:pic>
    </p:spTree>
    <p:extLst>
      <p:ext uri="{BB962C8B-B14F-4D97-AF65-F5344CB8AC3E}">
        <p14:creationId xmlns:p14="http://schemas.microsoft.com/office/powerpoint/2010/main" val="3482624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35</a:t>
            </a:fld>
            <a:endParaRPr lang="ja-JP" altLang="en-US"/>
          </a:p>
        </p:txBody>
      </p:sp>
      <p:sp>
        <p:nvSpPr>
          <p:cNvPr id="5" name="タイトル 1"/>
          <p:cNvSpPr txBox="1">
            <a:spLocks/>
          </p:cNvSpPr>
          <p:nvPr/>
        </p:nvSpPr>
        <p:spPr bwMode="auto">
          <a:xfrm>
            <a:off x="6286501" y="3591"/>
            <a:ext cx="2857500" cy="312984"/>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81</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84</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144281" y="30351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労働力問題の現状</a:t>
            </a:r>
          </a:p>
        </p:txBody>
      </p:sp>
      <p:sp>
        <p:nvSpPr>
          <p:cNvPr id="8" name="角丸四角形 7"/>
          <p:cNvSpPr/>
          <p:nvPr/>
        </p:nvSpPr>
        <p:spPr>
          <a:xfrm>
            <a:off x="293915" y="790921"/>
            <a:ext cx="8539150" cy="182165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生産年齢人口</a:t>
            </a:r>
            <a:r>
              <a:rPr lang="ja-JP" altLang="en-US" sz="1600">
                <a:solidFill>
                  <a:schemeClr val="tx1"/>
                </a:solidFill>
                <a:latin typeface="+mn-ea"/>
              </a:rPr>
              <a:t>の</a:t>
            </a:r>
            <a:r>
              <a:rPr kumimoji="1" lang="ja-JP" altLang="en-US" sz="1600">
                <a:solidFill>
                  <a:schemeClr val="tx1"/>
                </a:solidFill>
                <a:latin typeface="+mn-ea"/>
              </a:rPr>
              <a:t>減少とコロナ禍からの経済回復とが相まって、労働力不足がより深刻化</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人手不足感は、企業規模が小さくなるほど強い傾向</a:t>
            </a:r>
            <a:r>
              <a:rPr lang="ja-JP" altLang="en-US" sz="1600">
                <a:solidFill>
                  <a:schemeClr val="tx1"/>
                </a:solidFill>
                <a:latin typeface="+mn-ea"/>
              </a:rPr>
              <a:t>。製造業、非製造業とも人手不足感が強く、特に非製造業（宿泊・飲食サービスや建設、情報サービス）の状況が深刻</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完全失業率は３％未満で推移する中、直近の有効求人倍率は全都道府県で１倍超の状況。求人数に対して求職者・失業者が少ない状態が継続する構造的な労働力不足</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このような状況下で労働力不足に対応し、生産性を改善・向上するためには、多様な人材の労働参加とあわせて、省人化投資による対策が必要</a:t>
            </a:r>
          </a:p>
        </p:txBody>
      </p:sp>
      <p:sp>
        <p:nvSpPr>
          <p:cNvPr id="10" name="正方形/長方形 9"/>
          <p:cNvSpPr/>
          <p:nvPr/>
        </p:nvSpPr>
        <p:spPr bwMode="auto">
          <a:xfrm>
            <a:off x="293915" y="6272917"/>
            <a:ext cx="5129225"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：日本銀行「全国企業短期経済観測調査（短観）」をもとに経団連事務局にて作成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327755" y="2808450"/>
            <a:ext cx="3810003" cy="307777"/>
          </a:xfrm>
          <a:prstGeom prst="rect">
            <a:avLst/>
          </a:prstGeom>
          <a:noFill/>
          <a:ln w="9525">
            <a:noFill/>
            <a:miter lim="800000"/>
            <a:headEnd/>
            <a:tailEnd/>
          </a:ln>
        </p:spPr>
        <p:txBody>
          <a:bodyPr wrap="square">
            <a:spAutoFit/>
          </a:bodyPr>
          <a:lstStyle/>
          <a:p>
            <a:r>
              <a:rPr lang="ja-JP" altLang="en-US" sz="1400">
                <a:latin typeface="+mn-ea"/>
              </a:rPr>
              <a:t>■企業規模別の雇用の過不足感</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D76FD3AB-C17F-211D-1A3B-C2CF227CF4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776" y="3210769"/>
            <a:ext cx="4393714" cy="2895780"/>
          </a:xfrm>
          <a:prstGeom prst="rect">
            <a:avLst/>
          </a:prstGeom>
          <a:noFill/>
          <a:ln>
            <a:noFill/>
          </a:ln>
        </p:spPr>
      </p:pic>
      <p:sp>
        <p:nvSpPr>
          <p:cNvPr id="14" name="テキスト ボックス 35">
            <a:extLst>
              <a:ext uri="{FF2B5EF4-FFF2-40B4-BE49-F238E27FC236}">
                <a16:creationId xmlns:a16="http://schemas.microsoft.com/office/drawing/2014/main" id="{4A2FD2DB-8AA9-C8A4-1DE9-BF4C7EF4F6EB}"/>
              </a:ext>
            </a:extLst>
          </p:cNvPr>
          <p:cNvSpPr txBox="1">
            <a:spLocks noChangeArrowheads="1"/>
          </p:cNvSpPr>
          <p:nvPr/>
        </p:nvSpPr>
        <p:spPr bwMode="auto">
          <a:xfrm>
            <a:off x="4625068" y="2808449"/>
            <a:ext cx="3810003" cy="307777"/>
          </a:xfrm>
          <a:prstGeom prst="rect">
            <a:avLst/>
          </a:prstGeom>
          <a:noFill/>
          <a:ln w="9525">
            <a:noFill/>
            <a:miter lim="800000"/>
            <a:headEnd/>
            <a:tailEnd/>
          </a:ln>
        </p:spPr>
        <p:txBody>
          <a:bodyPr wrap="square">
            <a:spAutoFit/>
          </a:bodyPr>
          <a:lstStyle/>
          <a:p>
            <a:r>
              <a:rPr lang="ja-JP" altLang="en-US" sz="1400">
                <a:latin typeface="+mn-ea"/>
              </a:rPr>
              <a:t>■非製造業の雇用の過不足感</a:t>
            </a:r>
          </a:p>
        </p:txBody>
      </p:sp>
      <p:pic>
        <p:nvPicPr>
          <p:cNvPr id="15" name="図 14">
            <a:extLst>
              <a:ext uri="{FF2B5EF4-FFF2-40B4-BE49-F238E27FC236}">
                <a16:creationId xmlns:a16="http://schemas.microsoft.com/office/drawing/2014/main" id="{5EBC8269-A4C8-B6A7-ADB5-F2C7DA134D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5325" y="3145771"/>
            <a:ext cx="4638675" cy="3025775"/>
          </a:xfrm>
          <a:prstGeom prst="rect">
            <a:avLst/>
          </a:prstGeom>
          <a:noFill/>
          <a:ln>
            <a:noFill/>
          </a:ln>
        </p:spPr>
      </p:pic>
    </p:spTree>
    <p:extLst>
      <p:ext uri="{BB962C8B-B14F-4D97-AF65-F5344CB8AC3E}">
        <p14:creationId xmlns:p14="http://schemas.microsoft.com/office/powerpoint/2010/main" val="3804254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36</a:t>
            </a:fld>
            <a:endParaRPr lang="ja-JP" altLang="en-US"/>
          </a:p>
        </p:txBody>
      </p:sp>
      <p:sp>
        <p:nvSpPr>
          <p:cNvPr id="5" name="タイトル 1"/>
          <p:cNvSpPr txBox="1">
            <a:spLocks/>
          </p:cNvSpPr>
          <p:nvPr/>
        </p:nvSpPr>
        <p:spPr bwMode="auto">
          <a:xfrm>
            <a:off x="6248401" y="87439"/>
            <a:ext cx="2895600" cy="229136"/>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85</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88</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【TOPICS】AI</a:t>
            </a:r>
            <a:r>
              <a:rPr kumimoji="1" lang="ja-JP" altLang="en-US" sz="2000" b="1">
                <a:solidFill>
                  <a:schemeClr val="tx1"/>
                </a:solidFill>
                <a:latin typeface="+mj-ea"/>
                <a:ea typeface="+mj-ea"/>
              </a:rPr>
              <a:t>の活用状況と課題</a:t>
            </a:r>
          </a:p>
        </p:txBody>
      </p:sp>
      <p:sp>
        <p:nvSpPr>
          <p:cNvPr id="8" name="角丸四角形 7"/>
          <p:cNvSpPr/>
          <p:nvPr/>
        </p:nvSpPr>
        <p:spPr>
          <a:xfrm>
            <a:off x="293915" y="790921"/>
            <a:ext cx="8539150" cy="254960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ＡＩは、業務の省力化・効率化、生産性の改善・向上に資する技術として、</a:t>
            </a:r>
            <a:r>
              <a:rPr lang="ja-JP" altLang="en-US" sz="1600">
                <a:solidFill>
                  <a:schemeClr val="tx1"/>
                </a:solidFill>
                <a:latin typeface="+mn-ea"/>
              </a:rPr>
              <a:t>様々な分野で</a:t>
            </a:r>
            <a:r>
              <a:rPr kumimoji="1" lang="ja-JP" altLang="en-US" sz="1600">
                <a:solidFill>
                  <a:schemeClr val="tx1"/>
                </a:solidFill>
                <a:latin typeface="+mn-ea"/>
              </a:rPr>
              <a:t>活用が進展。産業界を挙げて、ＡＩの社会実装に取り組むことが必要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「生成ＡＩ」は、従来のＡＩで活用されていなかった分野・領域を含め、付加価値の増大や生産性の改善・向上、新たなビジネスモデルの創出、新商品の開発等への寄与が期待。特に、</a:t>
            </a:r>
            <a:r>
              <a:rPr kumimoji="1" lang="en-US" altLang="ja-JP" sz="1600">
                <a:solidFill>
                  <a:schemeClr val="tx1"/>
                </a:solidFill>
                <a:latin typeface="+mn-ea"/>
              </a:rPr>
              <a:t>IT</a:t>
            </a:r>
            <a:r>
              <a:rPr kumimoji="1" lang="ja-JP" altLang="en-US" sz="1600">
                <a:solidFill>
                  <a:schemeClr val="tx1"/>
                </a:solidFill>
                <a:latin typeface="+mn-ea"/>
              </a:rPr>
              <a:t>・通信、教育・学習支援業といった業種で利用・検討が進展</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ＡＩの企業内での活用には、働き方や雇用・生産性への影響に注視しつつ、指針・ガイドラインを策定するなど、社員が安心してＡＩを活用できる環境整備が不可欠</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ＡＩの活用が進むほど、人間の思考能力の低下や感性の衰えにつながるとの懸念も指摘。情報やデータの正誤・真贋を人間が判断・見極めながら「ＡＩを正しく用いる」ことの必要性・重要性に関する議論、教育・人材育成のあり方の早急な検討が必要</a:t>
            </a:r>
          </a:p>
        </p:txBody>
      </p:sp>
      <p:sp>
        <p:nvSpPr>
          <p:cNvPr id="10" name="正方形/長方形 9"/>
          <p:cNvSpPr/>
          <p:nvPr/>
        </p:nvSpPr>
        <p:spPr bwMode="auto">
          <a:xfrm>
            <a:off x="215037" y="6486516"/>
            <a:ext cx="2057400"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：第一生命経済研究所資料</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126886" y="3517479"/>
            <a:ext cx="3810003" cy="307777"/>
          </a:xfrm>
          <a:prstGeom prst="rect">
            <a:avLst/>
          </a:prstGeom>
          <a:noFill/>
          <a:ln w="9525">
            <a:noFill/>
            <a:miter lim="800000"/>
            <a:headEnd/>
            <a:tailEnd/>
          </a:ln>
        </p:spPr>
        <p:txBody>
          <a:bodyPr wrap="square">
            <a:spAutoFit/>
          </a:bodyPr>
          <a:lstStyle/>
          <a:p>
            <a:r>
              <a:rPr lang="ja-JP" altLang="en-US" sz="1400">
                <a:latin typeface="+mn-ea"/>
              </a:rPr>
              <a:t>■生成</a:t>
            </a:r>
            <a:r>
              <a:rPr lang="en-US" altLang="ja-JP" sz="1400">
                <a:latin typeface="+mn-ea"/>
              </a:rPr>
              <a:t>AI</a:t>
            </a:r>
            <a:r>
              <a:rPr lang="ja-JP" altLang="en-US" sz="1400">
                <a:latin typeface="+mn-ea"/>
              </a:rPr>
              <a:t>の利用イメージ</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15" name="Picture 1707059150">
            <a:extLst>
              <a:ext uri="{FF2B5EF4-FFF2-40B4-BE49-F238E27FC236}">
                <a16:creationId xmlns:a16="http://schemas.microsoft.com/office/drawing/2014/main" id="{7088DD37-D855-B920-3B09-C21D9ACBF9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86" y="3972316"/>
            <a:ext cx="4104087" cy="2460331"/>
          </a:xfrm>
          <a:prstGeom prst="rect">
            <a:avLst/>
          </a:prstGeom>
          <a:noFill/>
          <a:ln>
            <a:noFill/>
          </a:ln>
        </p:spPr>
      </p:pic>
      <p:sp>
        <p:nvSpPr>
          <p:cNvPr id="16" name="テキスト ボックス 35">
            <a:extLst>
              <a:ext uri="{FF2B5EF4-FFF2-40B4-BE49-F238E27FC236}">
                <a16:creationId xmlns:a16="http://schemas.microsoft.com/office/drawing/2014/main" id="{53BE6E83-DB4B-72CD-F947-BCF658E0BEB4}"/>
              </a:ext>
            </a:extLst>
          </p:cNvPr>
          <p:cNvSpPr txBox="1">
            <a:spLocks noChangeArrowheads="1"/>
          </p:cNvSpPr>
          <p:nvPr/>
        </p:nvSpPr>
        <p:spPr bwMode="auto">
          <a:xfrm>
            <a:off x="4398001" y="3517480"/>
            <a:ext cx="3810003" cy="307777"/>
          </a:xfrm>
          <a:prstGeom prst="rect">
            <a:avLst/>
          </a:prstGeom>
          <a:noFill/>
          <a:ln w="9525">
            <a:noFill/>
            <a:miter lim="800000"/>
            <a:headEnd/>
            <a:tailEnd/>
          </a:ln>
        </p:spPr>
        <p:txBody>
          <a:bodyPr wrap="square">
            <a:spAutoFit/>
          </a:bodyPr>
          <a:lstStyle/>
          <a:p>
            <a:r>
              <a:rPr lang="ja-JP" altLang="en-US" sz="1400">
                <a:latin typeface="+mn-ea"/>
              </a:rPr>
              <a:t>■生成</a:t>
            </a:r>
            <a:r>
              <a:rPr lang="en-US" altLang="ja-JP" sz="1400">
                <a:latin typeface="+mn-ea"/>
              </a:rPr>
              <a:t>AI</a:t>
            </a:r>
            <a:r>
              <a:rPr lang="ja-JP" altLang="en-US" sz="1400">
                <a:latin typeface="+mn-ea"/>
              </a:rPr>
              <a:t>の職場における導入状況</a:t>
            </a:r>
          </a:p>
        </p:txBody>
      </p:sp>
      <p:pic>
        <p:nvPicPr>
          <p:cNvPr id="17" name="Picture 315476143">
            <a:extLst>
              <a:ext uri="{FF2B5EF4-FFF2-40B4-BE49-F238E27FC236}">
                <a16:creationId xmlns:a16="http://schemas.microsoft.com/office/drawing/2014/main" id="{2E409417-8F69-D464-90D7-3000536B29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641" y="3948156"/>
            <a:ext cx="4685919" cy="2334056"/>
          </a:xfrm>
          <a:prstGeom prst="rect">
            <a:avLst/>
          </a:prstGeom>
          <a:noFill/>
          <a:ln>
            <a:noFill/>
          </a:ln>
        </p:spPr>
      </p:pic>
      <p:sp>
        <p:nvSpPr>
          <p:cNvPr id="18" name="正方形/長方形 17">
            <a:extLst>
              <a:ext uri="{FF2B5EF4-FFF2-40B4-BE49-F238E27FC236}">
                <a16:creationId xmlns:a16="http://schemas.microsoft.com/office/drawing/2014/main" id="{DFB684E6-F429-6E86-A210-159DED52168B}"/>
              </a:ext>
            </a:extLst>
          </p:cNvPr>
          <p:cNvSpPr/>
          <p:nvPr/>
        </p:nvSpPr>
        <p:spPr bwMode="auto">
          <a:xfrm>
            <a:off x="4398001" y="6482773"/>
            <a:ext cx="4745999"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450850" indent="-450850"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：ＮＲＩ「アンケート調査にみる</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生成ＡＩ</a:t>
            </a:r>
            <a:r>
              <a:rPr kumimoji="0" lang="en-US" altLang="ja-JP" sz="1000" kern="0">
                <a:solidFill>
                  <a:srgbClr val="000000"/>
                </a:solidFill>
                <a:latin typeface="+mn-ea"/>
                <a:sym typeface="Wingdings" panose="05000000000000000000" pitchFamily="2" charset="2"/>
              </a:rPr>
              <a:t>』</a:t>
            </a:r>
            <a:r>
              <a:rPr kumimoji="0" lang="ja-JP" altLang="en-US" sz="1000" kern="0">
                <a:solidFill>
                  <a:srgbClr val="000000"/>
                </a:solidFill>
                <a:latin typeface="+mn-ea"/>
                <a:sym typeface="Wingdings" panose="05000000000000000000" pitchFamily="2" charset="2"/>
              </a:rPr>
              <a:t>のビジネス利用の実態と意向」（</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年６月）をもとに経団連事務局にて作成</a:t>
            </a:r>
            <a:endParaRPr kumimoji="0" lang="ja-JP" altLang="en-US" sz="1000" kern="0">
              <a:solidFill>
                <a:srgbClr val="000000"/>
              </a:solidFill>
              <a:latin typeface="+mn-ea"/>
            </a:endParaRPr>
          </a:p>
        </p:txBody>
      </p:sp>
    </p:spTree>
    <p:extLst>
      <p:ext uri="{BB962C8B-B14F-4D97-AF65-F5344CB8AC3E}">
        <p14:creationId xmlns:p14="http://schemas.microsoft.com/office/powerpoint/2010/main" val="387482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37</a:t>
            </a:fld>
            <a:endParaRPr lang="ja-JP" altLang="en-US"/>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89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91</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176937" y="227344"/>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フリーランスの現状と保護に関する動向</a:t>
            </a:r>
          </a:p>
        </p:txBody>
      </p:sp>
      <p:sp>
        <p:nvSpPr>
          <p:cNvPr id="8" name="角丸四角形 7"/>
          <p:cNvSpPr/>
          <p:nvPr/>
        </p:nvSpPr>
        <p:spPr>
          <a:xfrm>
            <a:off x="293915" y="628866"/>
            <a:ext cx="8539150" cy="2520539"/>
          </a:xfrm>
          <a:prstGeom prst="roundRect">
            <a:avLst>
              <a:gd name="adj" fmla="val 58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en-US" altLang="ja-JP" sz="1600">
                <a:solidFill>
                  <a:schemeClr val="tx1"/>
                </a:solidFill>
                <a:latin typeface="+mn-ea"/>
              </a:rPr>
              <a:t>300</a:t>
            </a:r>
            <a:r>
              <a:rPr kumimoji="1" lang="ja-JP" altLang="en-US" sz="1600">
                <a:solidFill>
                  <a:schemeClr val="tx1"/>
                </a:solidFill>
                <a:latin typeface="+mn-ea"/>
              </a:rPr>
              <a:t>～</a:t>
            </a:r>
            <a:r>
              <a:rPr kumimoji="1" lang="en-US" altLang="ja-JP" sz="1600">
                <a:solidFill>
                  <a:schemeClr val="tx1"/>
                </a:solidFill>
                <a:latin typeface="+mn-ea"/>
              </a:rPr>
              <a:t>500</a:t>
            </a:r>
            <a:r>
              <a:rPr kumimoji="1" lang="ja-JP" altLang="en-US" sz="1600">
                <a:solidFill>
                  <a:schemeClr val="tx1"/>
                </a:solidFill>
                <a:latin typeface="+mn-ea"/>
              </a:rPr>
              <a:t>万人に上るとされるフリーランスには、原則として労働関係法令が適用されず、取引先の規模によっては下請代金支払等遅延防止法による保護の対象外</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そこで政府は、フリーランスが安定的に業務に従事できるよう「フリーランス・事業者間取引適正化等法」を制定（</a:t>
            </a:r>
            <a:r>
              <a:rPr kumimoji="1" lang="en-US" altLang="ja-JP" sz="1600">
                <a:solidFill>
                  <a:schemeClr val="tx1"/>
                </a:solidFill>
                <a:latin typeface="+mn-ea"/>
              </a:rPr>
              <a:t>2024</a:t>
            </a:r>
            <a:r>
              <a:rPr kumimoji="1" lang="ja-JP" altLang="en-US" sz="1600">
                <a:solidFill>
                  <a:schemeClr val="tx1"/>
                </a:solidFill>
                <a:latin typeface="+mn-ea"/>
              </a:rPr>
              <a:t>年秋施行予定）。同法は「取引の適正化」と「就業環境の整備」について、発注事業者（特定業務委託事業者）に課せられる義務を規定</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労災保険では、特別加入（希望者制）の対象をすべてのフリーランス業種に拡大（</a:t>
            </a:r>
            <a:r>
              <a:rPr kumimoji="1" lang="en-US" altLang="ja-JP" sz="1600">
                <a:solidFill>
                  <a:schemeClr val="tx1"/>
                </a:solidFill>
                <a:latin typeface="+mn-ea"/>
              </a:rPr>
              <a:t>2024</a:t>
            </a:r>
            <a:r>
              <a:rPr kumimoji="1" lang="ja-JP" altLang="en-US" sz="1600">
                <a:solidFill>
                  <a:schemeClr val="tx1"/>
                </a:solidFill>
                <a:latin typeface="+mn-ea"/>
              </a:rPr>
              <a:t>年秋施行予定）。フリーランスの安全衛生に関するガイドライン等も作成予定</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発注事業者である企業には、関係法令の遵守とともに、フリーランスを対等な取引相手と位置付け、取引の公平性・透明性の確保、安全衛生対策の実施を進めることが重要</a:t>
            </a:r>
          </a:p>
        </p:txBody>
      </p:sp>
      <p:sp>
        <p:nvSpPr>
          <p:cNvPr id="9" name="テキスト ボックス 35"/>
          <p:cNvSpPr txBox="1">
            <a:spLocks noChangeArrowheads="1"/>
          </p:cNvSpPr>
          <p:nvPr/>
        </p:nvSpPr>
        <p:spPr bwMode="auto">
          <a:xfrm>
            <a:off x="215037" y="3234690"/>
            <a:ext cx="3810003" cy="307777"/>
          </a:xfrm>
          <a:prstGeom prst="rect">
            <a:avLst/>
          </a:prstGeom>
          <a:noFill/>
          <a:ln w="9525">
            <a:noFill/>
            <a:miter lim="800000"/>
            <a:headEnd/>
            <a:tailEnd/>
          </a:ln>
        </p:spPr>
        <p:txBody>
          <a:bodyPr wrap="square">
            <a:spAutoFit/>
          </a:bodyPr>
          <a:lstStyle/>
          <a:p>
            <a:r>
              <a:rPr lang="ja-JP" altLang="en-US" sz="1400">
                <a:latin typeface="+mn-ea"/>
              </a:rPr>
              <a:t>■フリーランスの保護に関する近年の政策</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3" name="図 2">
            <a:extLst>
              <a:ext uri="{FF2B5EF4-FFF2-40B4-BE49-F238E27FC236}">
                <a16:creationId xmlns:a16="http://schemas.microsoft.com/office/drawing/2014/main" id="{266D1409-7AAE-3139-BA98-ED81553EB8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5809" y="3483156"/>
            <a:ext cx="6290045" cy="3348000"/>
          </a:xfrm>
          <a:prstGeom prst="rect">
            <a:avLst/>
          </a:prstGeom>
          <a:noFill/>
          <a:ln>
            <a:noFill/>
          </a:ln>
        </p:spPr>
      </p:pic>
    </p:spTree>
    <p:extLst>
      <p:ext uri="{BB962C8B-B14F-4D97-AF65-F5344CB8AC3E}">
        <p14:creationId xmlns:p14="http://schemas.microsoft.com/office/powerpoint/2010/main" val="455297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38</a:t>
            </a:fld>
            <a:endParaRPr lang="ja-JP" altLang="en-US"/>
          </a:p>
        </p:txBody>
      </p:sp>
      <p:sp>
        <p:nvSpPr>
          <p:cNvPr id="5" name="タイトル 1"/>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92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93</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職場における安全衛生対策</a:t>
            </a:r>
          </a:p>
        </p:txBody>
      </p:sp>
      <p:sp>
        <p:nvSpPr>
          <p:cNvPr id="8" name="角丸四角形 7"/>
          <p:cNvSpPr/>
          <p:nvPr/>
        </p:nvSpPr>
        <p:spPr>
          <a:xfrm>
            <a:off x="293915" y="700233"/>
            <a:ext cx="8539150" cy="218176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lgn="just">
              <a:buFont typeface="メイリオ" panose="020B0604030504040204" pitchFamily="50" charset="-128"/>
              <a:buChar char="○"/>
            </a:pPr>
            <a:r>
              <a:rPr lang="ja-JP" altLang="en-US" sz="1600">
                <a:solidFill>
                  <a:schemeClr val="tx1"/>
                </a:solidFill>
                <a:latin typeface="+mn-ea"/>
              </a:rPr>
              <a:t>労働災害による休業４日以上の死傷者数（</a:t>
            </a:r>
            <a:r>
              <a:rPr lang="en-US" altLang="ja-JP" sz="1600">
                <a:solidFill>
                  <a:schemeClr val="tx1"/>
                </a:solidFill>
                <a:latin typeface="+mn-ea"/>
              </a:rPr>
              <a:t>2022</a:t>
            </a:r>
            <a:r>
              <a:rPr lang="ja-JP" altLang="en-US" sz="1600">
                <a:solidFill>
                  <a:schemeClr val="tx1"/>
                </a:solidFill>
                <a:latin typeface="+mn-ea"/>
              </a:rPr>
              <a:t>年）は約</a:t>
            </a:r>
            <a:r>
              <a:rPr lang="en-US" altLang="ja-JP" sz="1600">
                <a:solidFill>
                  <a:schemeClr val="tx1"/>
                </a:solidFill>
                <a:latin typeface="+mn-ea"/>
              </a:rPr>
              <a:t>13</a:t>
            </a:r>
            <a:r>
              <a:rPr lang="ja-JP" altLang="en-US" sz="1600">
                <a:solidFill>
                  <a:schemeClr val="tx1"/>
                </a:solidFill>
                <a:latin typeface="+mn-ea"/>
              </a:rPr>
              <a:t>万２千人。第三次産業が全体の半数超を占め、小売業や社会福祉施設、飲食店での増加が目立つ</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過労死等の</a:t>
            </a:r>
            <a:r>
              <a:rPr lang="ja-JP" altLang="en-US" sz="1600">
                <a:solidFill>
                  <a:schemeClr val="tx1"/>
                </a:solidFill>
                <a:latin typeface="+mn-ea"/>
              </a:rPr>
              <a:t>労災補償状況</a:t>
            </a:r>
            <a:r>
              <a:rPr kumimoji="1" lang="ja-JP" altLang="en-US" sz="1600">
                <a:solidFill>
                  <a:schemeClr val="tx1"/>
                </a:solidFill>
                <a:latin typeface="+mn-ea"/>
              </a:rPr>
              <a:t>（</a:t>
            </a:r>
            <a:r>
              <a:rPr kumimoji="1" lang="en-US" altLang="ja-JP" sz="1600">
                <a:solidFill>
                  <a:schemeClr val="tx1"/>
                </a:solidFill>
                <a:latin typeface="+mn-ea"/>
              </a:rPr>
              <a:t>2022</a:t>
            </a:r>
            <a:r>
              <a:rPr kumimoji="1" lang="ja-JP" altLang="en-US" sz="1600">
                <a:solidFill>
                  <a:schemeClr val="tx1"/>
                </a:solidFill>
                <a:latin typeface="+mn-ea"/>
              </a:rPr>
              <a:t>年度）では、精神障害の事案が</a:t>
            </a:r>
            <a:r>
              <a:rPr lang="en-US" altLang="ja-JP" sz="1600">
                <a:solidFill>
                  <a:schemeClr val="tx1"/>
                </a:solidFill>
                <a:latin typeface="+mn-ea"/>
              </a:rPr>
              <a:t>710</a:t>
            </a:r>
            <a:r>
              <a:rPr kumimoji="1" lang="ja-JP" altLang="en-US" sz="1600">
                <a:solidFill>
                  <a:schemeClr val="tx1"/>
                </a:solidFill>
                <a:latin typeface="+mn-ea"/>
              </a:rPr>
              <a:t>件と過去最多。発病に関与した出来事別では、ハラスメントに関する事項が上位を占める</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安全衛生の重要課題は、①高年齢労働者の対策、②メンタルヘルス対策（特に女性</a:t>
            </a:r>
            <a:r>
              <a:rPr lang="ja-JP" altLang="en-US" sz="1600">
                <a:solidFill>
                  <a:schemeClr val="tx1"/>
                </a:solidFill>
                <a:latin typeface="+mn-ea"/>
              </a:rPr>
              <a:t>労働者</a:t>
            </a:r>
            <a:r>
              <a:rPr kumimoji="1" lang="ja-JP" altLang="en-US" sz="1600">
                <a:solidFill>
                  <a:schemeClr val="tx1"/>
                </a:solidFill>
                <a:latin typeface="+mn-ea"/>
              </a:rPr>
              <a:t>）、③働き手の多様化に即した対策（有期雇用等労働者、外国人労働者等）の３点</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企業は、労働災害ゼロを目指して様々な対策を実施。引き続き、働き手の安全と健康の確保に向けて、安全衛生対策にさらに取り組んでいくことが必要</a:t>
            </a:r>
          </a:p>
        </p:txBody>
      </p:sp>
      <p:sp>
        <p:nvSpPr>
          <p:cNvPr id="10" name="正方形/長方形 9"/>
          <p:cNvSpPr/>
          <p:nvPr/>
        </p:nvSpPr>
        <p:spPr bwMode="auto">
          <a:xfrm>
            <a:off x="293915" y="6515699"/>
            <a:ext cx="788847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：厚生労働省「労働災害発生状況」をもとに経団連事務局にて作成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215037" y="2902855"/>
            <a:ext cx="3810003" cy="307777"/>
          </a:xfrm>
          <a:prstGeom prst="rect">
            <a:avLst/>
          </a:prstGeom>
          <a:noFill/>
          <a:ln w="9525">
            <a:noFill/>
            <a:miter lim="800000"/>
            <a:headEnd/>
            <a:tailEnd/>
          </a:ln>
        </p:spPr>
        <p:txBody>
          <a:bodyPr wrap="square">
            <a:spAutoFit/>
          </a:bodyPr>
          <a:lstStyle/>
          <a:p>
            <a:r>
              <a:rPr lang="ja-JP" altLang="en-US" sz="1400">
                <a:latin typeface="+mn-ea"/>
              </a:rPr>
              <a:t>■死傷災害の発生状況</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pic>
        <p:nvPicPr>
          <p:cNvPr id="15" name="図 14">
            <a:extLst>
              <a:ext uri="{FF2B5EF4-FFF2-40B4-BE49-F238E27FC236}">
                <a16:creationId xmlns:a16="http://schemas.microsoft.com/office/drawing/2014/main" id="{E415B450-33D0-A3B5-B428-CF4B67C9965A}"/>
              </a:ext>
            </a:extLst>
          </p:cNvPr>
          <p:cNvPicPr>
            <a:picLocks noChangeAspect="1"/>
          </p:cNvPicPr>
          <p:nvPr/>
        </p:nvPicPr>
        <p:blipFill>
          <a:blip r:embed="rId4"/>
          <a:stretch>
            <a:fillRect/>
          </a:stretch>
        </p:blipFill>
        <p:spPr>
          <a:xfrm>
            <a:off x="215037" y="2902855"/>
            <a:ext cx="5103917" cy="3829348"/>
          </a:xfrm>
          <a:prstGeom prst="rect">
            <a:avLst/>
          </a:prstGeom>
        </p:spPr>
      </p:pic>
      <p:pic>
        <p:nvPicPr>
          <p:cNvPr id="16" name="図 15">
            <a:extLst>
              <a:ext uri="{FF2B5EF4-FFF2-40B4-BE49-F238E27FC236}">
                <a16:creationId xmlns:a16="http://schemas.microsoft.com/office/drawing/2014/main" id="{1ACE53EA-7309-075D-145E-5774DD657580}"/>
              </a:ext>
            </a:extLst>
          </p:cNvPr>
          <p:cNvPicPr>
            <a:picLocks noChangeAspect="1"/>
          </p:cNvPicPr>
          <p:nvPr/>
        </p:nvPicPr>
        <p:blipFill>
          <a:blip r:embed="rId5"/>
          <a:stretch>
            <a:fillRect/>
          </a:stretch>
        </p:blipFill>
        <p:spPr>
          <a:xfrm>
            <a:off x="4490431" y="3612844"/>
            <a:ext cx="4438532" cy="2652126"/>
          </a:xfrm>
          <a:prstGeom prst="rect">
            <a:avLst/>
          </a:prstGeom>
        </p:spPr>
      </p:pic>
    </p:spTree>
    <p:extLst>
      <p:ext uri="{BB962C8B-B14F-4D97-AF65-F5344CB8AC3E}">
        <p14:creationId xmlns:p14="http://schemas.microsoft.com/office/powerpoint/2010/main" val="218090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a:t>
            </a:fld>
            <a:endParaRPr lang="ja-JP" altLang="en-US"/>
          </a:p>
        </p:txBody>
      </p:sp>
      <p:sp>
        <p:nvSpPr>
          <p:cNvPr id="6" name="角丸四角形 5"/>
          <p:cNvSpPr/>
          <p:nvPr/>
        </p:nvSpPr>
        <p:spPr>
          <a:xfrm>
            <a:off x="215037" y="194911"/>
            <a:ext cx="511495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2024</a:t>
            </a:r>
            <a:r>
              <a:rPr lang="ja-JP" altLang="en-US" sz="2000" b="1">
                <a:solidFill>
                  <a:schemeClr val="tx1"/>
                </a:solidFill>
                <a:latin typeface="+mj-ea"/>
                <a:ea typeface="+mj-ea"/>
              </a:rPr>
              <a:t>年版経労委報告の構成</a:t>
            </a:r>
            <a:endParaRPr kumimoji="1" lang="ja-JP" altLang="en-US" sz="2000" b="1">
              <a:solidFill>
                <a:schemeClr val="tx1"/>
              </a:solidFill>
              <a:latin typeface="+mj-ea"/>
              <a:ea typeface="+mj-ea"/>
            </a:endParaRPr>
          </a:p>
        </p:txBody>
      </p:sp>
      <p:sp>
        <p:nvSpPr>
          <p:cNvPr id="3" name="テキスト ボックス 46">
            <a:extLst>
              <a:ext uri="{FF2B5EF4-FFF2-40B4-BE49-F238E27FC236}">
                <a16:creationId xmlns:a16="http://schemas.microsoft.com/office/drawing/2014/main" id="{B49779A2-19BB-1478-59CC-DD09BBEE6201}"/>
              </a:ext>
            </a:extLst>
          </p:cNvPr>
          <p:cNvSpPr txBox="1">
            <a:spLocks noChangeArrowheads="1"/>
          </p:cNvSpPr>
          <p:nvPr/>
        </p:nvSpPr>
        <p:spPr bwMode="auto">
          <a:xfrm>
            <a:off x="24269" y="2351676"/>
            <a:ext cx="4547732" cy="69249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１．「働き方改革」と「ＤＥ＆Ｉ」のさらなる推進による</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300" kern="0">
                <a:solidFill>
                  <a:srgbClr val="000000"/>
                </a:solidFill>
                <a:latin typeface="メイリオ" panose="020B0604030504040204" pitchFamily="50" charset="-128"/>
                <a:ea typeface="メイリオ" panose="020B0604030504040204" pitchFamily="50" charset="-128"/>
              </a:rPr>
              <a:t>　　</a:t>
            </a: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生産性の改善・向上</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300" kern="0">
                <a:solidFill>
                  <a:srgbClr val="000000"/>
                </a:solidFill>
                <a:latin typeface="メイリオ" panose="020B0604030504040204" pitchFamily="50" charset="-128"/>
                <a:ea typeface="メイリオ" panose="020B0604030504040204" pitchFamily="50" charset="-128"/>
              </a:rPr>
              <a:t>２</a:t>
            </a: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．「円滑な労働移動」の推進による生産性の改善・向上</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46">
            <a:extLst>
              <a:ext uri="{FF2B5EF4-FFF2-40B4-BE49-F238E27FC236}">
                <a16:creationId xmlns:a16="http://schemas.microsoft.com/office/drawing/2014/main" id="{1CD85F51-9D32-0DDF-9E41-49D77A58D47D}"/>
              </a:ext>
            </a:extLst>
          </p:cNvPr>
          <p:cNvSpPr txBox="1">
            <a:spLocks noChangeArrowheads="1"/>
          </p:cNvSpPr>
          <p:nvPr/>
        </p:nvSpPr>
        <p:spPr bwMode="auto">
          <a:xfrm>
            <a:off x="4586247" y="2421959"/>
            <a:ext cx="3896741" cy="892552"/>
          </a:xfrm>
          <a:prstGeom prst="rect">
            <a:avLst/>
          </a:prstGeom>
          <a:noFill/>
          <a:ln w="9525">
            <a:noFill/>
            <a:miter lim="800000"/>
            <a:headEnd/>
            <a:tailEnd/>
          </a:ln>
        </p:spPr>
        <p:txBody>
          <a:bodyPr wrap="square">
            <a:spAutoFit/>
          </a:bodyPr>
          <a:lstStyle/>
          <a:p>
            <a:pPr fontAlgn="base">
              <a:spcBef>
                <a:spcPct val="0"/>
              </a:spcBef>
              <a:spcAft>
                <a:spcPct val="0"/>
              </a:spcAft>
              <a:defRPr/>
            </a:pPr>
            <a:r>
              <a:rPr kumimoji="0" lang="ja-JP" altLang="en-US" sz="1300" kern="0">
                <a:solidFill>
                  <a:srgbClr val="000000"/>
                </a:solidFill>
                <a:latin typeface="メイリオ" panose="020B0604030504040204" pitchFamily="50" charset="-128"/>
              </a:rPr>
              <a:t>３．人口減少下における労働力問題への対応</a:t>
            </a:r>
            <a:endParaRPr kumimoji="0" lang="en-US" altLang="ja-JP" sz="1300" kern="0">
              <a:solidFill>
                <a:srgbClr val="000000"/>
              </a:solidFill>
              <a:latin typeface="メイリオ" panose="020B0604030504040204" pitchFamily="50" charset="-128"/>
            </a:endParaRPr>
          </a:p>
          <a:p>
            <a:pPr fontAlgn="base">
              <a:spcBef>
                <a:spcPct val="0"/>
              </a:spcBef>
              <a:spcAft>
                <a:spcPct val="0"/>
              </a:spcAft>
              <a:defRPr/>
            </a:pPr>
            <a:r>
              <a:rPr kumimoji="0" lang="ja-JP" altLang="en-US" sz="1300" kern="0">
                <a:solidFill>
                  <a:srgbClr val="000000"/>
                </a:solidFill>
                <a:latin typeface="メイリオ" panose="020B0604030504040204" pitchFamily="50" charset="-128"/>
                <a:ea typeface="メイリオ" panose="020B0604030504040204" pitchFamily="50" charset="-128"/>
              </a:rPr>
              <a:t>４．生産性の改善・向上による地方経済の活性化</a:t>
            </a:r>
            <a:r>
              <a:rPr kumimoji="0" lang="ja-JP" altLang="en-US" sz="1300" kern="0">
                <a:solidFill>
                  <a:srgbClr val="000000"/>
                </a:solidFill>
                <a:latin typeface="メイリオ" panose="020B0604030504040204" pitchFamily="50" charset="-128"/>
              </a:rPr>
              <a:t>５．法定最低賃金に関する考え方</a:t>
            </a:r>
            <a:endParaRPr kumimoji="0" lang="en-US" altLang="ja-JP" sz="1300" kern="0">
              <a:solidFill>
                <a:srgbClr val="000000"/>
              </a:solidFill>
              <a:latin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82C33CD-3F2B-D206-CD71-00B040A955F6}"/>
              </a:ext>
            </a:extLst>
          </p:cNvPr>
          <p:cNvSpPr txBox="1">
            <a:spLocks noChangeArrowheads="1"/>
          </p:cNvSpPr>
          <p:nvPr/>
        </p:nvSpPr>
        <p:spPr bwMode="auto">
          <a:xfrm>
            <a:off x="24268" y="3784660"/>
            <a:ext cx="4440930" cy="492443"/>
          </a:xfrm>
          <a:prstGeom prst="rect">
            <a:avLst/>
          </a:prstGeom>
          <a:noFill/>
          <a:ln w="9525">
            <a:noFill/>
            <a:miter lim="800000"/>
            <a:headEnd/>
            <a:tailEnd/>
          </a:ln>
        </p:spPr>
        <p:txBody>
          <a:bodyPr wrap="square">
            <a:spAutoFit/>
          </a:bodyPr>
          <a:lstStyle/>
          <a:p>
            <a:pPr lvl="0" fontAlgn="base">
              <a:spcBef>
                <a:spcPct val="0"/>
              </a:spcBef>
              <a:spcAft>
                <a:spcPct val="0"/>
              </a:spcAft>
              <a:defRPr/>
            </a:pP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１．</a:t>
            </a:r>
            <a:r>
              <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2023</a:t>
            </a: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年春季労使交渉・協議の総括</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fontAlgn="base">
              <a:spcBef>
                <a:spcPct val="0"/>
              </a:spcBef>
              <a:spcAft>
                <a:spcPct val="0"/>
              </a:spcAft>
              <a:defRPr/>
            </a:pPr>
            <a:r>
              <a:rPr kumimoji="0" lang="ja-JP" altLang="en-US" sz="1300" kern="0">
                <a:solidFill>
                  <a:srgbClr val="000000"/>
                </a:solidFill>
                <a:latin typeface="メイリオ" panose="020B0604030504040204" pitchFamily="50" charset="-128"/>
              </a:rPr>
              <a:t>２．わが国企業を取り巻く経営環境</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46">
            <a:extLst>
              <a:ext uri="{FF2B5EF4-FFF2-40B4-BE49-F238E27FC236}">
                <a16:creationId xmlns:a16="http://schemas.microsoft.com/office/drawing/2014/main" id="{FCA719E1-FE26-0662-07E3-694DE2B87198}"/>
              </a:ext>
            </a:extLst>
          </p:cNvPr>
          <p:cNvSpPr txBox="1">
            <a:spLocks noChangeArrowheads="1"/>
          </p:cNvSpPr>
          <p:nvPr/>
        </p:nvSpPr>
        <p:spPr bwMode="auto">
          <a:xfrm>
            <a:off x="4586247" y="3784660"/>
            <a:ext cx="3973859" cy="692497"/>
          </a:xfrm>
          <a:prstGeom prst="rect">
            <a:avLst/>
          </a:prstGeom>
          <a:noFill/>
          <a:ln w="9525">
            <a:noFill/>
            <a:miter lim="800000"/>
            <a:headEnd/>
            <a:tailEnd/>
          </a:ln>
        </p:spPr>
        <p:txBody>
          <a:bodyPr wrap="square">
            <a:spAutoFit/>
          </a:bodyPr>
          <a:lstStyle/>
          <a:p>
            <a:pPr fontAlgn="base">
              <a:spcBef>
                <a:spcPct val="0"/>
              </a:spcBef>
              <a:spcAft>
                <a:spcPct val="0"/>
              </a:spcAft>
              <a:defRPr/>
            </a:pPr>
            <a:r>
              <a:rPr kumimoji="0" lang="ja-JP" altLang="en-US" sz="1300" kern="0">
                <a:solidFill>
                  <a:srgbClr val="000000"/>
                </a:solidFill>
                <a:latin typeface="メイリオ" panose="020B0604030504040204" pitchFamily="50" charset="-128"/>
              </a:rPr>
              <a:t>３．連合「</a:t>
            </a:r>
            <a:r>
              <a:rPr kumimoji="0" lang="en-US" altLang="ja-JP" sz="1300" kern="0">
                <a:solidFill>
                  <a:srgbClr val="000000"/>
                </a:solidFill>
                <a:latin typeface="メイリオ" panose="020B0604030504040204" pitchFamily="50" charset="-128"/>
              </a:rPr>
              <a:t>2024</a:t>
            </a:r>
            <a:r>
              <a:rPr kumimoji="0" lang="ja-JP" altLang="en-US" sz="1300" kern="0">
                <a:solidFill>
                  <a:srgbClr val="000000"/>
                </a:solidFill>
                <a:latin typeface="メイリオ" panose="020B0604030504040204" pitchFamily="50" charset="-128"/>
              </a:rPr>
              <a:t>春季生活闘争方針」への見解</a:t>
            </a:r>
            <a:endParaRPr kumimoji="0" lang="en-US" altLang="ja-JP" sz="1300" kern="0">
              <a:solidFill>
                <a:srgbClr val="000000"/>
              </a:solidFill>
              <a:latin typeface="メイリオ" panose="020B0604030504040204" pitchFamily="50" charset="-128"/>
            </a:endParaRPr>
          </a:p>
          <a:p>
            <a:pPr indent="-457200" fontAlgn="base">
              <a:spcBef>
                <a:spcPct val="0"/>
              </a:spcBef>
              <a:spcAft>
                <a:spcPct val="0"/>
              </a:spcAft>
              <a:defRPr/>
            </a:pP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４．</a:t>
            </a:r>
            <a:r>
              <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2024</a:t>
            </a: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年春季労使交渉・協議における経営側の</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indent="-457200" fontAlgn="base">
              <a:spcBef>
                <a:spcPct val="0"/>
              </a:spcBef>
              <a:spcAft>
                <a:spcPct val="0"/>
              </a:spcAft>
              <a:defRPr/>
            </a:pPr>
            <a:r>
              <a:rPr kumimoji="0" lang="ja-JP" altLang="en-US" sz="1300" kern="0">
                <a:solidFill>
                  <a:srgbClr val="000000"/>
                </a:solidFill>
                <a:latin typeface="メイリオ" panose="020B0604030504040204" pitchFamily="50" charset="-128"/>
                <a:ea typeface="メイリオ" panose="020B0604030504040204" pitchFamily="50" charset="-128"/>
              </a:rPr>
              <a:t>　　</a:t>
            </a:r>
            <a:r>
              <a:rPr kumimoji="0" lang="ja-JP" altLang="en-US"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基本スタンス</a:t>
            </a:r>
            <a:endParaRPr kumimoji="0" lang="en-US" altLang="ja-JP" sz="13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8" name="グループ化 7">
            <a:extLst>
              <a:ext uri="{FF2B5EF4-FFF2-40B4-BE49-F238E27FC236}">
                <a16:creationId xmlns:a16="http://schemas.microsoft.com/office/drawing/2014/main" id="{9EDC1B0A-05D0-38E7-6D32-78C08EEC6C28}"/>
              </a:ext>
            </a:extLst>
          </p:cNvPr>
          <p:cNvGrpSpPr/>
          <p:nvPr/>
        </p:nvGrpSpPr>
        <p:grpSpPr>
          <a:xfrm>
            <a:off x="124285" y="1867998"/>
            <a:ext cx="8896316" cy="466876"/>
            <a:chOff x="65692" y="2403079"/>
            <a:chExt cx="5154452" cy="333076"/>
          </a:xfrm>
        </p:grpSpPr>
        <p:grpSp>
          <p:nvGrpSpPr>
            <p:cNvPr id="9" name="グループ化 8">
              <a:extLst>
                <a:ext uri="{FF2B5EF4-FFF2-40B4-BE49-F238E27FC236}">
                  <a16:creationId xmlns:a16="http://schemas.microsoft.com/office/drawing/2014/main" id="{492F6096-2FF8-D9B8-A170-DEE655CA6FEE}"/>
                </a:ext>
              </a:extLst>
            </p:cNvPr>
            <p:cNvGrpSpPr/>
            <p:nvPr/>
          </p:nvGrpSpPr>
          <p:grpSpPr>
            <a:xfrm>
              <a:off x="65692" y="2423287"/>
              <a:ext cx="5154452" cy="312868"/>
              <a:chOff x="6400694" y="2514056"/>
              <a:chExt cx="7216229" cy="438016"/>
            </a:xfrm>
          </p:grpSpPr>
          <p:sp>
            <p:nvSpPr>
              <p:cNvPr id="11" name="正方形/長方形 10">
                <a:extLst>
                  <a:ext uri="{FF2B5EF4-FFF2-40B4-BE49-F238E27FC236}">
                    <a16:creationId xmlns:a16="http://schemas.microsoft.com/office/drawing/2014/main" id="{B4ADBD8A-8306-C770-AA17-15930870D3D4}"/>
                  </a:ext>
                </a:extLst>
              </p:cNvPr>
              <p:cNvSpPr/>
              <p:nvPr/>
            </p:nvSpPr>
            <p:spPr>
              <a:xfrm>
                <a:off x="6400694" y="2862242"/>
                <a:ext cx="6716306" cy="89830"/>
              </a:xfrm>
              <a:prstGeom prst="rect">
                <a:avLst/>
              </a:prstGeom>
              <a:solidFill>
                <a:srgbClr val="C7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1" lang="ja-JP" altLang="en-US" sz="1286"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D87C10BF-1D8D-F2AE-3151-B62A0031AB6D}"/>
                  </a:ext>
                </a:extLst>
              </p:cNvPr>
              <p:cNvSpPr txBox="1"/>
              <p:nvPr/>
            </p:nvSpPr>
            <p:spPr>
              <a:xfrm>
                <a:off x="7307202" y="2514056"/>
                <a:ext cx="6309721" cy="366260"/>
              </a:xfrm>
              <a:prstGeom prst="rect">
                <a:avLst/>
              </a:prstGeom>
              <a:noFill/>
            </p:spPr>
            <p:txBody>
              <a:bodyPr wrap="square">
                <a:noAutofit/>
              </a:bodyPr>
              <a:lstStyle/>
              <a:p>
                <a:pPr marL="0" marR="0" lvl="0" indent="0" algn="l" defTabSz="653156" rtl="0" eaLnBrk="1" fontAlgn="auto" latinLnBrk="0" hangingPunct="1">
                  <a:lnSpc>
                    <a:spcPct val="100000"/>
                  </a:lnSpc>
                  <a:spcBef>
                    <a:spcPts val="0"/>
                  </a:spcBef>
                  <a:spcAft>
                    <a:spcPts val="0"/>
                  </a:spcAft>
                  <a:buClrTx/>
                  <a:buSzTx/>
                  <a:buFontTx/>
                  <a:buNone/>
                  <a:tabLst/>
                  <a:defRPr/>
                </a:pPr>
                <a:r>
                  <a:rPr lang="ja-JP" altLang="en-US" b="1">
                    <a:solidFill>
                      <a:prstClr val="black">
                        <a:lumMod val="85000"/>
                        <a:lumOff val="15000"/>
                      </a:prstClr>
                    </a:solidFill>
                    <a:latin typeface="メイリオ" panose="020B0604030504040204" pitchFamily="50" charset="-128"/>
                    <a:ea typeface="メイリオ" panose="020B0604030504040204" pitchFamily="50" charset="-128"/>
                  </a:rPr>
                  <a:t>「構造的な賃金引上げ」の実現に不可欠な生産性の改善・向上</a:t>
                </a:r>
                <a:endParaRPr lang="en-US" altLang="ja-JP" b="1">
                  <a:solidFill>
                    <a:prstClr val="black">
                      <a:lumMod val="85000"/>
                      <a:lumOff val="15000"/>
                    </a:prstClr>
                  </a:solidFill>
                  <a:latin typeface="メイリオ" panose="020B0604030504040204" pitchFamily="50" charset="-128"/>
                  <a:ea typeface="メイリオ" panose="020B0604030504040204" pitchFamily="50" charset="-128"/>
                </a:endParaRPr>
              </a:p>
            </p:txBody>
          </p:sp>
        </p:grpSp>
        <p:sp>
          <p:nvSpPr>
            <p:cNvPr id="10" name="正方形/長方形 9">
              <a:extLst>
                <a:ext uri="{FF2B5EF4-FFF2-40B4-BE49-F238E27FC236}">
                  <a16:creationId xmlns:a16="http://schemas.microsoft.com/office/drawing/2014/main" id="{799D315F-CE81-2134-880A-271DD4B01749}"/>
                </a:ext>
              </a:extLst>
            </p:cNvPr>
            <p:cNvSpPr/>
            <p:nvPr/>
          </p:nvSpPr>
          <p:spPr>
            <a:xfrm>
              <a:off x="65692" y="2403079"/>
              <a:ext cx="632966" cy="244193"/>
            </a:xfrm>
            <a:prstGeom prst="rect">
              <a:avLst/>
            </a:prstGeom>
            <a:solidFill>
              <a:srgbClr val="C7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Ⅰ</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部</a:t>
              </a:r>
            </a:p>
          </p:txBody>
        </p:sp>
      </p:grpSp>
      <p:sp>
        <p:nvSpPr>
          <p:cNvPr id="13" name="正方形/長方形 12">
            <a:extLst>
              <a:ext uri="{FF2B5EF4-FFF2-40B4-BE49-F238E27FC236}">
                <a16:creationId xmlns:a16="http://schemas.microsoft.com/office/drawing/2014/main" id="{D08DDF4E-6C7E-CB95-D199-14252A3F4CCF}"/>
              </a:ext>
            </a:extLst>
          </p:cNvPr>
          <p:cNvSpPr/>
          <p:nvPr/>
        </p:nvSpPr>
        <p:spPr>
          <a:xfrm>
            <a:off x="136966" y="712189"/>
            <a:ext cx="1092466" cy="342288"/>
          </a:xfrm>
          <a:prstGeom prst="rect">
            <a:avLst/>
          </a:prstGeom>
          <a:solidFill>
            <a:srgbClr val="F7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序文</a:t>
            </a:r>
          </a:p>
        </p:txBody>
      </p:sp>
      <p:sp>
        <p:nvSpPr>
          <p:cNvPr id="14" name="正方形/長方形 13">
            <a:extLst>
              <a:ext uri="{FF2B5EF4-FFF2-40B4-BE49-F238E27FC236}">
                <a16:creationId xmlns:a16="http://schemas.microsoft.com/office/drawing/2014/main" id="{E3E2DF87-211A-6621-C0C6-F35F47FC3FB8}"/>
              </a:ext>
            </a:extLst>
          </p:cNvPr>
          <p:cNvSpPr/>
          <p:nvPr/>
        </p:nvSpPr>
        <p:spPr>
          <a:xfrm>
            <a:off x="136966" y="1271996"/>
            <a:ext cx="1092466" cy="342288"/>
          </a:xfrm>
          <a:prstGeom prst="rect">
            <a:avLst/>
          </a:prstGeom>
          <a:solidFill>
            <a:srgbClr val="BC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はじめに</a:t>
            </a:r>
          </a:p>
        </p:txBody>
      </p:sp>
      <p:grpSp>
        <p:nvGrpSpPr>
          <p:cNvPr id="15" name="グループ化 14">
            <a:extLst>
              <a:ext uri="{FF2B5EF4-FFF2-40B4-BE49-F238E27FC236}">
                <a16:creationId xmlns:a16="http://schemas.microsoft.com/office/drawing/2014/main" id="{1E8FC192-E14F-A8A3-30B5-A13EE4E93850}"/>
              </a:ext>
            </a:extLst>
          </p:cNvPr>
          <p:cNvGrpSpPr/>
          <p:nvPr/>
        </p:nvGrpSpPr>
        <p:grpSpPr>
          <a:xfrm>
            <a:off x="123849" y="3314511"/>
            <a:ext cx="8896318" cy="466876"/>
            <a:chOff x="65692" y="2403079"/>
            <a:chExt cx="5154453" cy="333076"/>
          </a:xfrm>
        </p:grpSpPr>
        <p:grpSp>
          <p:nvGrpSpPr>
            <p:cNvPr id="16" name="グループ化 15">
              <a:extLst>
                <a:ext uri="{FF2B5EF4-FFF2-40B4-BE49-F238E27FC236}">
                  <a16:creationId xmlns:a16="http://schemas.microsoft.com/office/drawing/2014/main" id="{6DE2D5CE-A2D8-9D47-8935-C7E730D2CC87}"/>
                </a:ext>
              </a:extLst>
            </p:cNvPr>
            <p:cNvGrpSpPr/>
            <p:nvPr/>
          </p:nvGrpSpPr>
          <p:grpSpPr>
            <a:xfrm>
              <a:off x="65692" y="2423287"/>
              <a:ext cx="5154453" cy="312868"/>
              <a:chOff x="6400693" y="2514056"/>
              <a:chExt cx="7216230" cy="438016"/>
            </a:xfrm>
          </p:grpSpPr>
          <p:sp>
            <p:nvSpPr>
              <p:cNvPr id="18" name="正方形/長方形 17">
                <a:extLst>
                  <a:ext uri="{FF2B5EF4-FFF2-40B4-BE49-F238E27FC236}">
                    <a16:creationId xmlns:a16="http://schemas.microsoft.com/office/drawing/2014/main" id="{16DABC77-7F1E-04BB-EA25-3804816A4A64}"/>
                  </a:ext>
                </a:extLst>
              </p:cNvPr>
              <p:cNvSpPr/>
              <p:nvPr/>
            </p:nvSpPr>
            <p:spPr>
              <a:xfrm>
                <a:off x="6400693" y="2862242"/>
                <a:ext cx="6716305" cy="89830"/>
              </a:xfrm>
              <a:prstGeom prst="rect">
                <a:avLst/>
              </a:prstGeom>
              <a:solidFill>
                <a:srgbClr val="CBE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1" lang="ja-JP" altLang="en-US" sz="1286"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C5415802-0A6A-DDA3-DEBC-6744CE53397F}"/>
                  </a:ext>
                </a:extLst>
              </p:cNvPr>
              <p:cNvSpPr txBox="1"/>
              <p:nvPr/>
            </p:nvSpPr>
            <p:spPr>
              <a:xfrm>
                <a:off x="7307202" y="2514056"/>
                <a:ext cx="6309721" cy="366260"/>
              </a:xfrm>
              <a:prstGeom prst="rect">
                <a:avLst/>
              </a:prstGeom>
              <a:noFill/>
            </p:spPr>
            <p:txBody>
              <a:bodyPr wrap="square">
                <a:noAutofit/>
              </a:bodyPr>
              <a:lstStyle/>
              <a:p>
                <a:pPr marL="0" marR="0" lvl="0" indent="0" algn="l" defTabSz="653156"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2024</a:t>
                </a:r>
                <a:r>
                  <a:rPr kumimoji="1" lang="ja-JP" altLang="en-US" sz="18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p>
            </p:txBody>
          </p:sp>
        </p:grpSp>
        <p:sp>
          <p:nvSpPr>
            <p:cNvPr id="17" name="正方形/長方形 16">
              <a:extLst>
                <a:ext uri="{FF2B5EF4-FFF2-40B4-BE49-F238E27FC236}">
                  <a16:creationId xmlns:a16="http://schemas.microsoft.com/office/drawing/2014/main" id="{FB5F4710-9798-7141-257B-3889F03C1865}"/>
                </a:ext>
              </a:extLst>
            </p:cNvPr>
            <p:cNvSpPr/>
            <p:nvPr/>
          </p:nvSpPr>
          <p:spPr>
            <a:xfrm>
              <a:off x="65692" y="2403079"/>
              <a:ext cx="632966" cy="244193"/>
            </a:xfrm>
            <a:prstGeom prst="rect">
              <a:avLst/>
            </a:prstGeom>
            <a:solidFill>
              <a:srgbClr val="CBE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Ⅱ</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部</a:t>
              </a:r>
            </a:p>
          </p:txBody>
        </p:sp>
      </p:grpSp>
      <p:sp>
        <p:nvSpPr>
          <p:cNvPr id="28" name="正方形/長方形 27">
            <a:extLst>
              <a:ext uri="{FF2B5EF4-FFF2-40B4-BE49-F238E27FC236}">
                <a16:creationId xmlns:a16="http://schemas.microsoft.com/office/drawing/2014/main" id="{82D2AD98-D2AE-03B3-95BC-0AD505180FEC}"/>
              </a:ext>
            </a:extLst>
          </p:cNvPr>
          <p:cNvSpPr/>
          <p:nvPr/>
        </p:nvSpPr>
        <p:spPr>
          <a:xfrm>
            <a:off x="112268" y="6221502"/>
            <a:ext cx="1092466" cy="342288"/>
          </a:xfrm>
          <a:prstGeom prst="rect">
            <a:avLst/>
          </a:prstGeom>
          <a:solidFill>
            <a:srgbClr val="CBE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Ⅱ</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部</a:t>
            </a:r>
          </a:p>
        </p:txBody>
      </p:sp>
      <p:sp>
        <p:nvSpPr>
          <p:cNvPr id="29" name="正方形/長方形 28">
            <a:extLst>
              <a:ext uri="{FF2B5EF4-FFF2-40B4-BE49-F238E27FC236}">
                <a16:creationId xmlns:a16="http://schemas.microsoft.com/office/drawing/2014/main" id="{D021AB9B-DB24-EE39-2DC5-C55410F1FF81}"/>
              </a:ext>
            </a:extLst>
          </p:cNvPr>
          <p:cNvSpPr/>
          <p:nvPr/>
        </p:nvSpPr>
        <p:spPr>
          <a:xfrm>
            <a:off x="123849" y="5095621"/>
            <a:ext cx="1092466" cy="342288"/>
          </a:xfrm>
          <a:prstGeom prst="rect">
            <a:avLst/>
          </a:prstGeom>
          <a:solidFill>
            <a:srgbClr val="C7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Ⅰ</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部</a:t>
            </a:r>
          </a:p>
        </p:txBody>
      </p:sp>
      <p:sp>
        <p:nvSpPr>
          <p:cNvPr id="30" name="テキスト ボックス 29">
            <a:extLst>
              <a:ext uri="{FF2B5EF4-FFF2-40B4-BE49-F238E27FC236}">
                <a16:creationId xmlns:a16="http://schemas.microsoft.com/office/drawing/2014/main" id="{FCFCECAC-1787-CB7E-C19D-B89D9044C9E7}"/>
              </a:ext>
            </a:extLst>
          </p:cNvPr>
          <p:cNvSpPr txBox="1"/>
          <p:nvPr/>
        </p:nvSpPr>
        <p:spPr>
          <a:xfrm>
            <a:off x="0" y="4536908"/>
            <a:ext cx="9143999" cy="366707"/>
          </a:xfrm>
          <a:prstGeom prst="rect">
            <a:avLst/>
          </a:prstGeom>
          <a:noFill/>
        </p:spPr>
        <p:txBody>
          <a:bodyPr wrap="square">
            <a:noAutofit/>
          </a:bodyP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ＴＯＰＩＣＳ</a:t>
            </a:r>
          </a:p>
        </p:txBody>
      </p:sp>
      <p:sp>
        <p:nvSpPr>
          <p:cNvPr id="31" name="テキスト ボックス 30">
            <a:extLst>
              <a:ext uri="{FF2B5EF4-FFF2-40B4-BE49-F238E27FC236}">
                <a16:creationId xmlns:a16="http://schemas.microsoft.com/office/drawing/2014/main" id="{783777AA-5664-A33A-F998-9DD0AFFCCA2A}"/>
              </a:ext>
            </a:extLst>
          </p:cNvPr>
          <p:cNvSpPr txBox="1"/>
          <p:nvPr/>
        </p:nvSpPr>
        <p:spPr>
          <a:xfrm>
            <a:off x="1204734" y="738016"/>
            <a:ext cx="5318895" cy="892552"/>
          </a:xfrm>
          <a:prstGeom prst="rect">
            <a:avLst/>
          </a:prstGeom>
          <a:noFill/>
          <a:ln w="44450">
            <a:noFill/>
          </a:ln>
        </p:spPr>
        <p:txBody>
          <a:bodyPr wrap="square" anchor="ctr">
            <a:spAutoFit/>
          </a:bodyPr>
          <a:lstStyle/>
          <a:p>
            <a:pPr>
              <a:defRPr/>
            </a:pPr>
            <a:r>
              <a:rPr lang="ja-JP" altLang="ja-JP" sz="1600" kern="100">
                <a:effectLst/>
                <a:latin typeface="+mn-ea"/>
                <a:cs typeface="Times New Roman" panose="02020603050405020304" pitchFamily="18" charset="0"/>
              </a:rPr>
              <a:t>十倉会長の考え</a:t>
            </a:r>
            <a:r>
              <a:rPr lang="ja-JP" altLang="en-US" sz="1600" kern="100">
                <a:effectLst/>
                <a:latin typeface="+mn-ea"/>
                <a:cs typeface="Times New Roman" panose="02020603050405020304" pitchFamily="18" charset="0"/>
              </a:rPr>
              <a:t>・思い</a:t>
            </a:r>
            <a:r>
              <a:rPr lang="ja-JP" altLang="ja-JP" sz="1600" kern="100">
                <a:effectLst/>
                <a:latin typeface="+mn-ea"/>
                <a:cs typeface="Times New Roman" panose="02020603050405020304" pitchFamily="18" charset="0"/>
              </a:rPr>
              <a:t>を</a:t>
            </a:r>
            <a:r>
              <a:rPr lang="ja-JP" altLang="en-US" sz="1600" kern="100">
                <a:effectLst/>
                <a:latin typeface="+mn-ea"/>
                <a:cs typeface="Times New Roman" panose="02020603050405020304" pitchFamily="18" charset="0"/>
              </a:rPr>
              <a:t>記述</a:t>
            </a:r>
            <a:endParaRPr lang="en-US" altLang="ja-JP" sz="1600" kern="100">
              <a:effectLst/>
              <a:latin typeface="+mn-ea"/>
              <a:cs typeface="Times New Roman" panose="02020603050405020304" pitchFamily="18" charset="0"/>
            </a:endParaRPr>
          </a:p>
          <a:p>
            <a:pPr>
              <a:defRPr/>
            </a:pPr>
            <a:endParaRPr lang="en-US" altLang="ja-JP" sz="2000" kern="100">
              <a:latin typeface="+mn-ea"/>
              <a:cs typeface="Times New Roman" panose="02020603050405020304" pitchFamily="18" charset="0"/>
            </a:endParaRPr>
          </a:p>
          <a:p>
            <a:pPr>
              <a:defRPr/>
            </a:pPr>
            <a:r>
              <a:rPr lang="en-US" altLang="ja-JP" sz="1600" kern="100">
                <a:effectLst/>
                <a:latin typeface="+mn-ea"/>
                <a:cs typeface="Times New Roman" panose="02020603050405020304" pitchFamily="18" charset="0"/>
              </a:rPr>
              <a:t>2024</a:t>
            </a:r>
            <a:r>
              <a:rPr lang="ja-JP" altLang="ja-JP" sz="1600" kern="100">
                <a:effectLst/>
                <a:latin typeface="+mn-ea"/>
                <a:cs typeface="Times New Roman" panose="02020603050405020304" pitchFamily="18" charset="0"/>
              </a:rPr>
              <a:t>年版報告</a:t>
            </a:r>
            <a:r>
              <a:rPr lang="ja-JP" altLang="en-US" sz="1600" kern="100">
                <a:effectLst/>
                <a:latin typeface="+mn-ea"/>
                <a:cs typeface="Times New Roman" panose="02020603050405020304" pitchFamily="18" charset="0"/>
              </a:rPr>
              <a:t>全体を流れる</a:t>
            </a:r>
            <a:r>
              <a:rPr lang="ja-JP" altLang="ja-JP" sz="1600" kern="100">
                <a:effectLst/>
                <a:latin typeface="+mn-ea"/>
                <a:cs typeface="Times New Roman" panose="02020603050405020304" pitchFamily="18" charset="0"/>
              </a:rPr>
              <a:t>基本的な考えを</a:t>
            </a:r>
            <a:r>
              <a:rPr lang="ja-JP" altLang="en-US" sz="1600" kern="100">
                <a:effectLst/>
                <a:latin typeface="+mn-ea"/>
                <a:cs typeface="Times New Roman" panose="02020603050405020304" pitchFamily="18" charset="0"/>
              </a:rPr>
              <a:t>とり</a:t>
            </a:r>
            <a:r>
              <a:rPr lang="ja-JP" altLang="ja-JP" sz="1600" kern="100">
                <a:effectLst/>
                <a:latin typeface="+mn-ea"/>
                <a:cs typeface="Times New Roman" panose="02020603050405020304" pitchFamily="18" charset="0"/>
              </a:rPr>
              <a:t>まとめ</a:t>
            </a:r>
            <a:endParaRPr kumimoji="0" lang="ja-JP" altLang="en-US" sz="1600" b="1" kern="0">
              <a:solidFill>
                <a:srgbClr val="000000"/>
              </a:solidFill>
              <a:latin typeface="+mn-ea"/>
            </a:endParaRPr>
          </a:p>
        </p:txBody>
      </p:sp>
      <p:sp>
        <p:nvSpPr>
          <p:cNvPr id="33" name="テキスト ボックス 32">
            <a:extLst>
              <a:ext uri="{FF2B5EF4-FFF2-40B4-BE49-F238E27FC236}">
                <a16:creationId xmlns:a16="http://schemas.microsoft.com/office/drawing/2014/main" id="{9F064F47-21BC-3897-79B4-9708E653AF19}"/>
              </a:ext>
            </a:extLst>
          </p:cNvPr>
          <p:cNvSpPr txBox="1"/>
          <p:nvPr/>
        </p:nvSpPr>
        <p:spPr>
          <a:xfrm>
            <a:off x="1322173" y="4826496"/>
            <a:ext cx="4419089" cy="1110177"/>
          </a:xfrm>
          <a:prstGeom prst="rect">
            <a:avLst/>
          </a:prstGeom>
          <a:noFill/>
        </p:spPr>
        <p:txBody>
          <a:bodyPr wrap="square" lIns="90000" tIns="46800" rIns="90000" bIns="46800">
            <a:spAutoFit/>
          </a:bodyPr>
          <a:lstStyle/>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中小企業における生産性の改善・向上の事例</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障害者雇用の現状と今後の動向	</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就業調整（年収の壁）に関する動向</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人材投資額・ＯＪＴ実施率の国際比較</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採用活動に関する日程ルールの歴史と現状</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日本型雇用システム（メンバーシップ型雇用）に関する考察</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A28B98A4-465E-3D5C-3BB5-498492686D94}"/>
              </a:ext>
            </a:extLst>
          </p:cNvPr>
          <p:cNvSpPr txBox="1"/>
          <p:nvPr/>
        </p:nvSpPr>
        <p:spPr>
          <a:xfrm>
            <a:off x="5387934" y="4826496"/>
            <a:ext cx="3704729" cy="1107996"/>
          </a:xfrm>
          <a:prstGeom prst="rect">
            <a:avLst/>
          </a:prstGeom>
          <a:noFill/>
        </p:spPr>
        <p:txBody>
          <a:bodyPr wrap="square">
            <a:spAutoFit/>
          </a:bodyPr>
          <a:lstStyle/>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ジョブ型雇用の現状と検討のポイント</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zh-TW" altLang="en-US" sz="1100">
                <a:solidFill>
                  <a:schemeClr val="tx1">
                    <a:lumMod val="95000"/>
                    <a:lumOff val="5000"/>
                  </a:schemeClr>
                </a:solidFill>
                <a:latin typeface="メイリオ" panose="020B0604030504040204" pitchFamily="50" charset="-128"/>
                <a:ea typeface="メイリオ" panose="020B0604030504040204" pitchFamily="50" charset="-128"/>
              </a:rPr>
              <a:t>雇用保険財政</a:t>
            </a:r>
            <a:endParaRPr kumimoji="1" lang="en-US" altLang="zh-TW"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労働力問題の現状</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ＡＩの活用状況と課題</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フリーランスの現状と保護に関する動向</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職場における安全衛生対策</a:t>
            </a:r>
          </a:p>
        </p:txBody>
      </p:sp>
      <p:sp>
        <p:nvSpPr>
          <p:cNvPr id="36" name="テキスト ボックス 35">
            <a:extLst>
              <a:ext uri="{FF2B5EF4-FFF2-40B4-BE49-F238E27FC236}">
                <a16:creationId xmlns:a16="http://schemas.microsoft.com/office/drawing/2014/main" id="{C3859C12-06B3-B32F-A4F4-D94009840F7A}"/>
              </a:ext>
            </a:extLst>
          </p:cNvPr>
          <p:cNvSpPr txBox="1"/>
          <p:nvPr/>
        </p:nvSpPr>
        <p:spPr>
          <a:xfrm>
            <a:off x="5387934" y="6044649"/>
            <a:ext cx="4410585" cy="769441"/>
          </a:xfrm>
          <a:prstGeom prst="rect">
            <a:avLst/>
          </a:prstGeom>
          <a:noFill/>
        </p:spPr>
        <p:txBody>
          <a:bodyPr wrap="square" numCol="1">
            <a:spAutoFit/>
          </a:bodyPr>
          <a:lstStyle/>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内部留保のあり方</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配偶者手当の現状と課題</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同一労働同一賃金法制と有期雇用等労働者の待遇改善	</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日本の労使関係</a:t>
            </a:r>
          </a:p>
        </p:txBody>
      </p:sp>
      <p:sp>
        <p:nvSpPr>
          <p:cNvPr id="37" name="テキスト ボックス 36">
            <a:extLst>
              <a:ext uri="{FF2B5EF4-FFF2-40B4-BE49-F238E27FC236}">
                <a16:creationId xmlns:a16="http://schemas.microsoft.com/office/drawing/2014/main" id="{080C52C7-BBEE-E303-53F1-D66AB8FA8C95}"/>
              </a:ext>
            </a:extLst>
          </p:cNvPr>
          <p:cNvSpPr txBox="1"/>
          <p:nvPr/>
        </p:nvSpPr>
        <p:spPr>
          <a:xfrm>
            <a:off x="1322173" y="6044649"/>
            <a:ext cx="3453267" cy="770532"/>
          </a:xfrm>
          <a:prstGeom prst="rect">
            <a:avLst/>
          </a:prstGeom>
          <a:noFill/>
        </p:spPr>
        <p:txBody>
          <a:bodyPr wrap="square" lIns="90000" tIns="46800" rIns="90000">
            <a:spAutoFit/>
          </a:bodyPr>
          <a:lstStyle/>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物価上昇局面における賃金引上げの動向	</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実質賃金に関する考察	</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中小企業の賃金引上げに関する現状と課題</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122467" indent="-122467" defTabSz="653156">
              <a:buFont typeface="Arial" panose="020B0604020202020204" pitchFamily="34" charset="0"/>
              <a:buChar char="•"/>
            </a:pPr>
            <a:r>
              <a:rPr kumimoji="1" lang="ja-JP" altLang="en-US" sz="1100">
                <a:solidFill>
                  <a:schemeClr val="tx1">
                    <a:lumMod val="95000"/>
                    <a:lumOff val="5000"/>
                  </a:schemeClr>
                </a:solidFill>
                <a:latin typeface="メイリオ" panose="020B0604030504040204" pitchFamily="50" charset="-128"/>
                <a:ea typeface="メイリオ" panose="020B0604030504040204" pitchFamily="50" charset="-128"/>
              </a:rPr>
              <a:t>労働分配率の動向</a:t>
            </a:r>
            <a:endParaRPr kumimoji="1"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6294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F93B2C-158F-BA99-7719-D9D7C3108FC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pic>
        <p:nvPicPr>
          <p:cNvPr id="19" name="図 18">
            <a:extLst>
              <a:ext uri="{FF2B5EF4-FFF2-40B4-BE49-F238E27FC236}">
                <a16:creationId xmlns:a16="http://schemas.microsoft.com/office/drawing/2014/main" id="{3BD92C9C-667F-B04C-DB70-D6C68F3181A1}"/>
              </a:ext>
            </a:extLst>
          </p:cNvPr>
          <p:cNvPicPr>
            <a:picLocks noChangeAspect="1"/>
          </p:cNvPicPr>
          <p:nvPr/>
        </p:nvPicPr>
        <p:blipFill>
          <a:blip r:embed="rId4"/>
          <a:stretch>
            <a:fillRect/>
          </a:stretch>
        </p:blipFill>
        <p:spPr>
          <a:xfrm>
            <a:off x="293915" y="2591978"/>
            <a:ext cx="3806840" cy="3676924"/>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39</a:t>
            </a:fld>
            <a:endParaRPr lang="ja-JP" altLang="en-US"/>
          </a:p>
        </p:txBody>
      </p:sp>
      <p:sp>
        <p:nvSpPr>
          <p:cNvPr id="6" name="角丸四角形 5"/>
          <p:cNvSpPr/>
          <p:nvPr/>
        </p:nvSpPr>
        <p:spPr>
          <a:xfrm>
            <a:off x="215037" y="288000"/>
            <a:ext cx="7296106"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j-ea"/>
                <a:ea typeface="+mj-ea"/>
              </a:rPr>
              <a:t>１．</a:t>
            </a:r>
            <a:r>
              <a:rPr kumimoji="1" lang="en-US" altLang="ja-JP" sz="2000" b="1">
                <a:solidFill>
                  <a:schemeClr val="tx1"/>
                </a:solidFill>
                <a:latin typeface="+mj-ea"/>
                <a:ea typeface="+mj-ea"/>
              </a:rPr>
              <a:t>2023</a:t>
            </a:r>
            <a:r>
              <a:rPr kumimoji="1" lang="ja-JP" altLang="en-US" sz="2000" b="1">
                <a:solidFill>
                  <a:schemeClr val="tx1"/>
                </a:solidFill>
                <a:latin typeface="+mj-ea"/>
                <a:ea typeface="+mj-ea"/>
              </a:rPr>
              <a:t>年春季労使交渉・協議の総括</a:t>
            </a:r>
          </a:p>
        </p:txBody>
      </p:sp>
      <p:sp>
        <p:nvSpPr>
          <p:cNvPr id="7" name="角丸四角形 6"/>
          <p:cNvSpPr/>
          <p:nvPr/>
        </p:nvSpPr>
        <p:spPr>
          <a:xfrm>
            <a:off x="293915" y="790921"/>
            <a:ext cx="8539150" cy="143158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月例賃金引上げ（大手企業、中小企業）は、約</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年ぶり</a:t>
            </a:r>
            <a:r>
              <a:rPr lang="ja-JP" altLang="en-US" sz="1600">
                <a:solidFill>
                  <a:prstClr val="black"/>
                </a:solidFill>
                <a:latin typeface="メイリオ" panose="020B0604030504040204" pitchFamily="50" charset="-128"/>
                <a:ea typeface="メイリオ" panose="020B0604030504040204" pitchFamily="50" charset="-128"/>
              </a:rPr>
              <a:t>となる</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高い水準を記録</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賞与・一時金（大手企業）は、夏季・年末ともコロナ禍前の</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年以来の高い支給額</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賃金引上げモメンタムが確実に維持・強化され、賃金引上げにおける起点・転換の年に</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algn="just">
              <a:buFont typeface="メイリオ" panose="020B0604030504040204" pitchFamily="50" charset="-128"/>
              <a:buChar char="○"/>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総合的な処遇改善・人材育成では、各企業において自社の実情に適した形で、賃金以外の様々な施策の導入・拡充に</a:t>
            </a:r>
            <a:r>
              <a:rPr lang="ja-JP" altLang="en-US" sz="1600">
                <a:solidFill>
                  <a:prstClr val="black"/>
                </a:solidFill>
                <a:latin typeface="メイリオ" panose="020B0604030504040204" pitchFamily="50" charset="-128"/>
                <a:ea typeface="メイリオ" panose="020B0604030504040204" pitchFamily="50" charset="-128"/>
              </a:rPr>
              <a:t>向けて</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着実に進展</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bwMode="auto">
          <a:xfrm>
            <a:off x="50800" y="6277074"/>
            <a:ext cx="4905396"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注：大手企業は原則として従業員</a:t>
            </a:r>
            <a:r>
              <a:rPr kumimoji="0" lang="en-US" altLang="ja-JP" sz="1000" kern="0">
                <a:solidFill>
                  <a:srgbClr val="000000"/>
                </a:solidFill>
                <a:latin typeface="+mn-ea"/>
              </a:rPr>
              <a:t>500</a:t>
            </a:r>
            <a:r>
              <a:rPr kumimoji="0" lang="ja-JP" altLang="en-US" sz="1000" kern="0">
                <a:solidFill>
                  <a:srgbClr val="000000"/>
                </a:solidFill>
                <a:latin typeface="+mn-ea"/>
              </a:rPr>
              <a:t>人以上、中小企業は従業員</a:t>
            </a:r>
            <a:r>
              <a:rPr kumimoji="0" lang="en-US" altLang="ja-JP" sz="1000" kern="0">
                <a:solidFill>
                  <a:srgbClr val="000000"/>
                </a:solidFill>
                <a:latin typeface="+mn-ea"/>
              </a:rPr>
              <a:t>500</a:t>
            </a:r>
            <a:r>
              <a:rPr kumimoji="0" lang="ja-JP" altLang="en-US" sz="1000" kern="0">
                <a:solidFill>
                  <a:srgbClr val="000000"/>
                </a:solidFill>
                <a:latin typeface="+mn-ea"/>
              </a:rPr>
              <a:t>人未満が対象。</a:t>
            </a:r>
          </a:p>
          <a:p>
            <a:pPr fontAlgn="base">
              <a:spcBef>
                <a:spcPct val="0"/>
              </a:spcBef>
              <a:spcAft>
                <a:spcPct val="0"/>
              </a:spcAft>
              <a:defRPr/>
            </a:pPr>
            <a:r>
              <a:rPr kumimoji="0" lang="ja-JP" altLang="en-US" sz="1000" kern="0">
                <a:solidFill>
                  <a:srgbClr val="000000"/>
                </a:solidFill>
                <a:latin typeface="+mn-ea"/>
              </a:rPr>
              <a:t>出典：経団連「春季労使交渉・大手企業業種別妥結結果」</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　　　　　　「春季労使交渉・中小企業業種別妥結結果」</a:t>
            </a:r>
          </a:p>
        </p:txBody>
      </p:sp>
      <p:sp>
        <p:nvSpPr>
          <p:cNvPr id="11" name="テキスト ボックス 35"/>
          <p:cNvSpPr txBox="1">
            <a:spLocks noChangeArrowheads="1"/>
          </p:cNvSpPr>
          <p:nvPr/>
        </p:nvSpPr>
        <p:spPr bwMode="auto">
          <a:xfrm>
            <a:off x="215037" y="2338961"/>
            <a:ext cx="3810003" cy="307777"/>
          </a:xfrm>
          <a:prstGeom prst="rect">
            <a:avLst/>
          </a:prstGeom>
          <a:noFill/>
          <a:ln w="9525">
            <a:noFill/>
            <a:miter lim="800000"/>
            <a:headEnd/>
            <a:tailEnd/>
          </a:ln>
        </p:spPr>
        <p:txBody>
          <a:bodyPr wrap="square">
            <a:spAutoFit/>
          </a:bodyPr>
          <a:lstStyle/>
          <a:p>
            <a:r>
              <a:rPr lang="ja-JP" altLang="en-US" sz="1400">
                <a:latin typeface="+mn-ea"/>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月例賃金引上げの推移</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930900" y="8798"/>
            <a:ext cx="3213101"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94</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96</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81</a:t>
            </a:r>
            <a:r>
              <a:rPr lang="ja-JP" altLang="en-US" sz="1100" kern="0">
                <a:latin typeface="+mn-ea"/>
                <a:cs typeface="+mj-cs"/>
              </a:rPr>
              <a:t>～</a:t>
            </a:r>
            <a:r>
              <a:rPr lang="en-US" altLang="ja-JP" sz="1100" kern="0">
                <a:latin typeface="+mn-ea"/>
                <a:cs typeface="+mj-cs"/>
              </a:rPr>
              <a:t>83</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14" name="テキスト ボックス 35">
            <a:extLst>
              <a:ext uri="{FF2B5EF4-FFF2-40B4-BE49-F238E27FC236}">
                <a16:creationId xmlns:a16="http://schemas.microsoft.com/office/drawing/2014/main" id="{C1FBC5EC-2E8D-35B6-9299-3DA079E2DE29}"/>
              </a:ext>
            </a:extLst>
          </p:cNvPr>
          <p:cNvSpPr txBox="1">
            <a:spLocks noChangeArrowheads="1"/>
          </p:cNvSpPr>
          <p:nvPr/>
        </p:nvSpPr>
        <p:spPr bwMode="auto">
          <a:xfrm>
            <a:off x="4305297" y="2338961"/>
            <a:ext cx="4695474" cy="307777"/>
          </a:xfrm>
          <a:prstGeom prst="rect">
            <a:avLst/>
          </a:prstGeom>
          <a:noFill/>
          <a:ln w="9525">
            <a:noFill/>
            <a:miter lim="800000"/>
            <a:headEnd/>
            <a:tailEnd/>
          </a:ln>
        </p:spPr>
        <p:txBody>
          <a:bodyPr wrap="square">
            <a:spAutoFit/>
          </a:bodyPr>
          <a:lstStyle/>
          <a:p>
            <a:r>
              <a:rPr lang="ja-JP" altLang="en-US" sz="1400">
                <a:latin typeface="+mn-ea"/>
              </a:rPr>
              <a:t>■春季労使交渉で労働組合と議論した賃金以外の項目</a:t>
            </a:r>
          </a:p>
        </p:txBody>
      </p:sp>
      <p:sp>
        <p:nvSpPr>
          <p:cNvPr id="15" name="テキスト ボックス 35">
            <a:extLst>
              <a:ext uri="{FF2B5EF4-FFF2-40B4-BE49-F238E27FC236}">
                <a16:creationId xmlns:a16="http://schemas.microsoft.com/office/drawing/2014/main" id="{C699F8C9-47C7-D922-0C32-9D491D09962C}"/>
              </a:ext>
            </a:extLst>
          </p:cNvPr>
          <p:cNvSpPr txBox="1">
            <a:spLocks noChangeArrowheads="1"/>
          </p:cNvSpPr>
          <p:nvPr/>
        </p:nvSpPr>
        <p:spPr bwMode="auto">
          <a:xfrm>
            <a:off x="1221871" y="2818613"/>
            <a:ext cx="1962107" cy="307777"/>
          </a:xfrm>
          <a:prstGeom prst="rect">
            <a:avLst/>
          </a:prstGeom>
          <a:solidFill>
            <a:schemeClr val="bg1"/>
          </a:solidFill>
          <a:ln w="9525">
            <a:noFill/>
            <a:miter lim="800000"/>
            <a:headEnd/>
            <a:tailEnd/>
          </a:ln>
        </p:spPr>
        <p:txBody>
          <a:bodyPr wrap="square">
            <a:spAutoFit/>
          </a:bodyPr>
          <a:lstStyle/>
          <a:p>
            <a:pPr algn="ctr"/>
            <a:r>
              <a:rPr lang="en-US" altLang="ja-JP" sz="1400">
                <a:latin typeface="+mn-ea"/>
              </a:rPr>
              <a:t>【</a:t>
            </a:r>
            <a:r>
              <a:rPr lang="ja-JP" altLang="en-US" sz="1400">
                <a:latin typeface="+mn-ea"/>
              </a:rPr>
              <a:t>大手企業</a:t>
            </a:r>
            <a:r>
              <a:rPr lang="en-US" altLang="ja-JP" sz="1400">
                <a:latin typeface="+mn-ea"/>
              </a:rPr>
              <a:t>】</a:t>
            </a:r>
            <a:endParaRPr lang="ja-JP" altLang="en-US" sz="1400">
              <a:latin typeface="+mn-ea"/>
            </a:endParaRPr>
          </a:p>
        </p:txBody>
      </p:sp>
      <p:sp>
        <p:nvSpPr>
          <p:cNvPr id="16" name="テキスト ボックス 35">
            <a:extLst>
              <a:ext uri="{FF2B5EF4-FFF2-40B4-BE49-F238E27FC236}">
                <a16:creationId xmlns:a16="http://schemas.microsoft.com/office/drawing/2014/main" id="{220557B8-8693-595F-8EB6-CCE7F016DE16}"/>
              </a:ext>
            </a:extLst>
          </p:cNvPr>
          <p:cNvSpPr txBox="1">
            <a:spLocks noChangeArrowheads="1"/>
          </p:cNvSpPr>
          <p:nvPr/>
        </p:nvSpPr>
        <p:spPr bwMode="auto">
          <a:xfrm>
            <a:off x="1221872" y="4702792"/>
            <a:ext cx="1962107" cy="307777"/>
          </a:xfrm>
          <a:prstGeom prst="rect">
            <a:avLst/>
          </a:prstGeom>
          <a:solidFill>
            <a:schemeClr val="bg1"/>
          </a:solidFill>
          <a:ln w="9525">
            <a:noFill/>
            <a:miter lim="800000"/>
            <a:headEnd/>
            <a:tailEnd/>
          </a:ln>
        </p:spPr>
        <p:txBody>
          <a:bodyPr wrap="square">
            <a:spAutoFit/>
          </a:bodyPr>
          <a:lstStyle/>
          <a:p>
            <a:pPr algn="ctr"/>
            <a:r>
              <a:rPr lang="en-US" altLang="ja-JP" sz="1400">
                <a:latin typeface="+mn-ea"/>
              </a:rPr>
              <a:t>【</a:t>
            </a:r>
            <a:r>
              <a:rPr lang="ja-JP" altLang="en-US" sz="1400">
                <a:latin typeface="+mn-ea"/>
              </a:rPr>
              <a:t>中小企業</a:t>
            </a:r>
            <a:r>
              <a:rPr lang="en-US" altLang="ja-JP" sz="1400">
                <a:latin typeface="+mn-ea"/>
              </a:rPr>
              <a:t>】</a:t>
            </a:r>
            <a:endParaRPr lang="ja-JP" altLang="en-US" sz="1400">
              <a:latin typeface="+mn-ea"/>
            </a:endParaRPr>
          </a:p>
        </p:txBody>
      </p:sp>
      <p:sp>
        <p:nvSpPr>
          <p:cNvPr id="20" name="正方形/長方形 19">
            <a:extLst>
              <a:ext uri="{FF2B5EF4-FFF2-40B4-BE49-F238E27FC236}">
                <a16:creationId xmlns:a16="http://schemas.microsoft.com/office/drawing/2014/main" id="{A64E7321-1722-2E0D-6E20-74D83EB414BB}"/>
              </a:ext>
            </a:extLst>
          </p:cNvPr>
          <p:cNvSpPr/>
          <p:nvPr/>
        </p:nvSpPr>
        <p:spPr bwMode="auto">
          <a:xfrm>
            <a:off x="4956196" y="6275427"/>
            <a:ext cx="4120894"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注：複数回答。上記のほか「その他」（</a:t>
            </a:r>
            <a:r>
              <a:rPr kumimoji="0" lang="en-US" altLang="ja-JP" sz="1000" kern="0">
                <a:solidFill>
                  <a:srgbClr val="000000"/>
                </a:solidFill>
                <a:latin typeface="+mn-ea"/>
              </a:rPr>
              <a:t>26.3</a:t>
            </a:r>
            <a:r>
              <a:rPr kumimoji="0" lang="ja-JP" altLang="en-US" sz="1000" kern="0">
                <a:solidFill>
                  <a:srgbClr val="000000"/>
                </a:solidFill>
                <a:latin typeface="+mn-ea"/>
              </a:rPr>
              <a:t>％）の回答があった。</a:t>
            </a:r>
          </a:p>
          <a:p>
            <a:pPr fontAlgn="base">
              <a:spcBef>
                <a:spcPct val="0"/>
              </a:spcBef>
              <a:spcAft>
                <a:spcPct val="0"/>
              </a:spcAft>
              <a:defRPr/>
            </a:pPr>
            <a:r>
              <a:rPr kumimoji="0" lang="ja-JP" altLang="en-US" sz="1000" kern="0">
                <a:solidFill>
                  <a:srgbClr val="000000"/>
                </a:solidFill>
                <a:latin typeface="+mn-ea"/>
              </a:rPr>
              <a:t>出典：経団連「</a:t>
            </a:r>
            <a:r>
              <a:rPr kumimoji="0" lang="en-US" altLang="ja-JP" sz="1000" kern="0">
                <a:solidFill>
                  <a:srgbClr val="000000"/>
                </a:solidFill>
                <a:latin typeface="+mn-ea"/>
              </a:rPr>
              <a:t>2023</a:t>
            </a:r>
            <a:r>
              <a:rPr kumimoji="0" lang="ja-JP" altLang="en-US" sz="1000" kern="0">
                <a:solidFill>
                  <a:srgbClr val="000000"/>
                </a:solidFill>
                <a:latin typeface="+mn-ea"/>
              </a:rPr>
              <a:t>年人事・労務に関するトップ・マネジメント</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　　　調査結果」</a:t>
            </a:r>
          </a:p>
        </p:txBody>
      </p:sp>
      <p:pic>
        <p:nvPicPr>
          <p:cNvPr id="21" name="図 20">
            <a:extLst>
              <a:ext uri="{FF2B5EF4-FFF2-40B4-BE49-F238E27FC236}">
                <a16:creationId xmlns:a16="http://schemas.microsoft.com/office/drawing/2014/main" id="{3C9C7B73-40B6-05D4-A205-A8FE6E0DA4F7}"/>
              </a:ext>
            </a:extLst>
          </p:cNvPr>
          <p:cNvPicPr>
            <a:picLocks noChangeAspect="1"/>
          </p:cNvPicPr>
          <p:nvPr/>
        </p:nvPicPr>
        <p:blipFill>
          <a:blip r:embed="rId5"/>
          <a:stretch>
            <a:fillRect/>
          </a:stretch>
        </p:blipFill>
        <p:spPr>
          <a:xfrm>
            <a:off x="4290705" y="2495043"/>
            <a:ext cx="4546290" cy="3933591"/>
          </a:xfrm>
          <a:prstGeom prst="rect">
            <a:avLst/>
          </a:prstGeom>
        </p:spPr>
      </p:pic>
    </p:spTree>
    <p:extLst>
      <p:ext uri="{BB962C8B-B14F-4D97-AF65-F5344CB8AC3E}">
        <p14:creationId xmlns:p14="http://schemas.microsoft.com/office/powerpoint/2010/main" val="291735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CC8468-9B65-61DF-89A4-D067FEDADB1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40</a:t>
            </a:fld>
            <a:endParaRPr lang="ja-JP" altLang="en-US"/>
          </a:p>
        </p:txBody>
      </p:sp>
      <p:sp>
        <p:nvSpPr>
          <p:cNvPr id="6" name="角丸四角形 5"/>
          <p:cNvSpPr/>
          <p:nvPr/>
        </p:nvSpPr>
        <p:spPr>
          <a:xfrm>
            <a:off x="219286" y="448781"/>
            <a:ext cx="511495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（１）世界経済の動向</a:t>
            </a:r>
          </a:p>
        </p:txBody>
      </p:sp>
      <p:sp>
        <p:nvSpPr>
          <p:cNvPr id="7" name="角丸四角形 6"/>
          <p:cNvSpPr/>
          <p:nvPr/>
        </p:nvSpPr>
        <p:spPr>
          <a:xfrm>
            <a:off x="293914" y="1075855"/>
            <a:ext cx="8539150" cy="2529735"/>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en-US" altLang="ja-JP" sz="1600">
                <a:solidFill>
                  <a:schemeClr val="tx1"/>
                </a:solidFill>
                <a:latin typeface="+mn-ea"/>
              </a:rPr>
              <a:t>2021</a:t>
            </a:r>
            <a:r>
              <a:rPr kumimoji="1" lang="ja-JP" altLang="en-US" sz="1600">
                <a:solidFill>
                  <a:schemeClr val="tx1"/>
                </a:solidFill>
                <a:latin typeface="+mn-ea"/>
              </a:rPr>
              <a:t>年以降、コロナ禍からの急速な回復に伴う供給制約やロシアのウクライナ侵攻等により、エネルギー・原材料価格を中心に世界的に物価が大きく上昇</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各国が物価上昇を抑制すべく、金融引締めを強力に実施した結果、世界経済の成長は鈍化の兆し</a:t>
            </a:r>
            <a:endParaRPr kumimoji="1" lang="en-US" altLang="ja-JP" sz="1600">
              <a:solidFill>
                <a:schemeClr val="tx1"/>
              </a:solidFill>
              <a:latin typeface="+mn-ea"/>
            </a:endParaRPr>
          </a:p>
          <a:p>
            <a:pPr indent="273050" algn="just"/>
            <a:r>
              <a:rPr kumimoji="1" lang="en-US" altLang="ja-JP" sz="1600">
                <a:solidFill>
                  <a:schemeClr val="tx1"/>
                </a:solidFill>
                <a:latin typeface="+mn-ea"/>
              </a:rPr>
              <a:t>※</a:t>
            </a:r>
            <a:r>
              <a:rPr kumimoji="1" lang="ja-JP" altLang="en-US" sz="1600">
                <a:solidFill>
                  <a:schemeClr val="tx1"/>
                </a:solidFill>
                <a:latin typeface="+mn-ea"/>
              </a:rPr>
              <a:t>実質ＧＤＰ成長率（世界全体）：</a:t>
            </a:r>
            <a:r>
              <a:rPr kumimoji="1" lang="en-US" altLang="ja-JP" sz="1600">
                <a:solidFill>
                  <a:schemeClr val="tx1"/>
                </a:solidFill>
                <a:latin typeface="+mn-ea"/>
              </a:rPr>
              <a:t>3.3</a:t>
            </a:r>
            <a:r>
              <a:rPr kumimoji="1" lang="ja-JP" altLang="en-US" sz="1600">
                <a:solidFill>
                  <a:schemeClr val="tx1"/>
                </a:solidFill>
                <a:latin typeface="+mn-ea"/>
              </a:rPr>
              <a:t>％（</a:t>
            </a:r>
            <a:r>
              <a:rPr kumimoji="1" lang="en-US" altLang="ja-JP" sz="1600">
                <a:solidFill>
                  <a:schemeClr val="tx1"/>
                </a:solidFill>
                <a:latin typeface="+mn-ea"/>
              </a:rPr>
              <a:t>2022</a:t>
            </a:r>
            <a:r>
              <a:rPr kumimoji="1" lang="ja-JP" altLang="en-US" sz="1600">
                <a:solidFill>
                  <a:schemeClr val="tx1"/>
                </a:solidFill>
                <a:latin typeface="+mn-ea"/>
              </a:rPr>
              <a:t>年）→</a:t>
            </a:r>
            <a:r>
              <a:rPr kumimoji="1" lang="en-US" altLang="ja-JP" sz="1600">
                <a:solidFill>
                  <a:schemeClr val="tx1"/>
                </a:solidFill>
                <a:latin typeface="+mn-ea"/>
              </a:rPr>
              <a:t>2.9</a:t>
            </a:r>
            <a:r>
              <a:rPr kumimoji="1" lang="ja-JP" altLang="en-US" sz="1600">
                <a:solidFill>
                  <a:schemeClr val="tx1"/>
                </a:solidFill>
                <a:latin typeface="+mn-ea"/>
              </a:rPr>
              <a:t>％（</a:t>
            </a:r>
            <a:r>
              <a:rPr kumimoji="1" lang="en-US" altLang="ja-JP" sz="1600">
                <a:solidFill>
                  <a:schemeClr val="tx1"/>
                </a:solidFill>
                <a:latin typeface="+mn-ea"/>
              </a:rPr>
              <a:t>2023</a:t>
            </a:r>
            <a:r>
              <a:rPr kumimoji="1" lang="ja-JP" altLang="en-US" sz="1600">
                <a:solidFill>
                  <a:schemeClr val="tx1"/>
                </a:solidFill>
                <a:latin typeface="+mn-ea"/>
              </a:rPr>
              <a:t>年見通し）</a:t>
            </a:r>
            <a:endParaRPr kumimoji="1" lang="en-US" altLang="ja-JP" sz="1600">
              <a:solidFill>
                <a:schemeClr val="tx1"/>
              </a:solidFill>
              <a:latin typeface="+mn-ea"/>
            </a:endParaRPr>
          </a:p>
          <a:p>
            <a:pPr indent="273050" algn="just"/>
            <a:endParaRPr kumimoji="1" lang="ja-JP" altLang="en-US" sz="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先行きは、欧米における強力な金融引締めが及ぼす影響、中東地域等の地政学リスク顕在化による原材料・エネルギー価格の高騰とそれに伴う高い物価上昇率の継続、中国の不動産市場の悪化に伴う不良債権の増加などを通じた成長の押下げが懸念</a:t>
            </a:r>
            <a:endParaRPr kumimoji="1" lang="en-US" altLang="ja-JP" sz="1600">
              <a:solidFill>
                <a:schemeClr val="tx1"/>
              </a:solidFill>
              <a:latin typeface="+mn-ea"/>
            </a:endParaRPr>
          </a:p>
          <a:p>
            <a:pPr indent="273050" algn="just"/>
            <a:r>
              <a:rPr lang="en-US" altLang="ja-JP" sz="1600">
                <a:solidFill>
                  <a:schemeClr val="tx1"/>
                </a:solidFill>
                <a:latin typeface="+mn-ea"/>
              </a:rPr>
              <a:t>※</a:t>
            </a:r>
            <a:r>
              <a:rPr kumimoji="1" lang="ja-JP" altLang="en-US" sz="1600">
                <a:solidFill>
                  <a:schemeClr val="tx1"/>
                </a:solidFill>
                <a:latin typeface="+mn-ea"/>
              </a:rPr>
              <a:t>実質ＧＤＰ成長率（世界全体、見通し）：</a:t>
            </a:r>
            <a:r>
              <a:rPr kumimoji="1" lang="en-US" altLang="ja-JP" sz="1600">
                <a:solidFill>
                  <a:schemeClr val="tx1"/>
                </a:solidFill>
                <a:latin typeface="+mn-ea"/>
              </a:rPr>
              <a:t>2.7</a:t>
            </a:r>
            <a:r>
              <a:rPr kumimoji="1" lang="ja-JP" altLang="en-US" sz="1600">
                <a:solidFill>
                  <a:schemeClr val="tx1"/>
                </a:solidFill>
                <a:latin typeface="+mn-ea"/>
              </a:rPr>
              <a:t>％（</a:t>
            </a:r>
            <a:r>
              <a:rPr kumimoji="1" lang="en-US" altLang="ja-JP" sz="1600">
                <a:solidFill>
                  <a:schemeClr val="tx1"/>
                </a:solidFill>
                <a:latin typeface="+mn-ea"/>
              </a:rPr>
              <a:t>2024</a:t>
            </a:r>
            <a:r>
              <a:rPr kumimoji="1" lang="ja-JP" altLang="en-US" sz="1600">
                <a:solidFill>
                  <a:schemeClr val="tx1"/>
                </a:solidFill>
                <a:latin typeface="+mn-ea"/>
              </a:rPr>
              <a:t>年）→</a:t>
            </a:r>
            <a:r>
              <a:rPr kumimoji="1" lang="en-US" altLang="ja-JP" sz="1600">
                <a:solidFill>
                  <a:schemeClr val="tx1"/>
                </a:solidFill>
                <a:latin typeface="+mn-ea"/>
              </a:rPr>
              <a:t>3.0</a:t>
            </a:r>
            <a:r>
              <a:rPr kumimoji="1" lang="ja-JP" altLang="en-US" sz="1600">
                <a:solidFill>
                  <a:schemeClr val="tx1"/>
                </a:solidFill>
                <a:latin typeface="+mn-ea"/>
              </a:rPr>
              <a:t>％（</a:t>
            </a:r>
            <a:r>
              <a:rPr kumimoji="1" lang="en-US" altLang="ja-JP" sz="1600">
                <a:solidFill>
                  <a:schemeClr val="tx1"/>
                </a:solidFill>
                <a:latin typeface="+mn-ea"/>
              </a:rPr>
              <a:t>2025</a:t>
            </a:r>
            <a:r>
              <a:rPr kumimoji="1" lang="ja-JP" altLang="en-US" sz="1600">
                <a:solidFill>
                  <a:schemeClr val="tx1"/>
                </a:solidFill>
                <a:latin typeface="+mn-ea"/>
              </a:rPr>
              <a:t>年）</a:t>
            </a:r>
          </a:p>
        </p:txBody>
      </p:sp>
      <p:sp>
        <p:nvSpPr>
          <p:cNvPr id="9" name="正方形/長方形 8"/>
          <p:cNvSpPr/>
          <p:nvPr/>
        </p:nvSpPr>
        <p:spPr bwMode="auto">
          <a:xfrm>
            <a:off x="228373" y="6224498"/>
            <a:ext cx="788847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：ＯＥＣＤ「</a:t>
            </a:r>
            <a:r>
              <a:rPr kumimoji="0" lang="en-US" altLang="ja-JP" sz="1000" kern="0">
                <a:solidFill>
                  <a:srgbClr val="000000"/>
                </a:solidFill>
                <a:latin typeface="+mn-ea"/>
                <a:sym typeface="Wingdings" panose="05000000000000000000" pitchFamily="2" charset="2"/>
              </a:rPr>
              <a:t>Economic Outlook No.114</a:t>
            </a:r>
            <a:r>
              <a:rPr kumimoji="0" lang="ja-JP" altLang="en-US" sz="1000" kern="0">
                <a:solidFill>
                  <a:srgbClr val="000000"/>
                </a:solidFill>
                <a:latin typeface="+mn-ea"/>
                <a:sym typeface="Wingdings" panose="05000000000000000000" pitchFamily="2" charset="2"/>
              </a:rPr>
              <a:t>」（</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a:t>
            </a:r>
            <a:r>
              <a:rPr kumimoji="0" lang="en-US" altLang="ja-JP" sz="1000" kern="0">
                <a:solidFill>
                  <a:srgbClr val="000000"/>
                </a:solidFill>
                <a:latin typeface="+mn-ea"/>
                <a:sym typeface="Wingdings" panose="05000000000000000000" pitchFamily="2" charset="2"/>
              </a:rPr>
              <a:t>11</a:t>
            </a:r>
            <a:r>
              <a:rPr kumimoji="0" lang="ja-JP" altLang="en-US" sz="1000" kern="0">
                <a:solidFill>
                  <a:srgbClr val="000000"/>
                </a:solidFill>
                <a:latin typeface="+mn-ea"/>
                <a:sym typeface="Wingdings" panose="05000000000000000000" pitchFamily="2" charset="2"/>
              </a:rPr>
              <a:t>月）</a:t>
            </a:r>
            <a:endParaRPr kumimoji="0" lang="ja-JP" altLang="en-US" sz="1000" kern="0">
              <a:solidFill>
                <a:srgbClr val="000000"/>
              </a:solidFill>
              <a:latin typeface="+mn-ea"/>
            </a:endParaRPr>
          </a:p>
        </p:txBody>
      </p:sp>
      <p:sp>
        <p:nvSpPr>
          <p:cNvPr id="11" name="テキスト ボックス 35"/>
          <p:cNvSpPr txBox="1">
            <a:spLocks noChangeArrowheads="1"/>
          </p:cNvSpPr>
          <p:nvPr/>
        </p:nvSpPr>
        <p:spPr bwMode="auto">
          <a:xfrm>
            <a:off x="126886" y="3749854"/>
            <a:ext cx="4549468" cy="307777"/>
          </a:xfrm>
          <a:prstGeom prst="rect">
            <a:avLst/>
          </a:prstGeom>
          <a:noFill/>
          <a:ln w="9525">
            <a:noFill/>
            <a:miter lim="800000"/>
            <a:headEnd/>
            <a:tailEnd/>
          </a:ln>
        </p:spPr>
        <p:txBody>
          <a:bodyPr wrap="square">
            <a:spAutoFit/>
          </a:bodyPr>
          <a:lstStyle/>
          <a:p>
            <a:r>
              <a:rPr lang="ja-JP" altLang="en-US" sz="1400">
                <a:latin typeface="+mn-ea"/>
              </a:rPr>
              <a:t>■世界経済の実質ＧＤＰ成長率の推移と見通し</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97</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67</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3" name="図 2">
            <a:extLst>
              <a:ext uri="{FF2B5EF4-FFF2-40B4-BE49-F238E27FC236}">
                <a16:creationId xmlns:a16="http://schemas.microsoft.com/office/drawing/2014/main" id="{35531F19-9087-1985-BF8B-6A0AF6A38B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089"/>
          <a:stretch/>
        </p:blipFill>
        <p:spPr bwMode="auto">
          <a:xfrm>
            <a:off x="63649" y="4164071"/>
            <a:ext cx="8943006" cy="18545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077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44A8015-65C6-BD2E-183D-81802EE153B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41</a:t>
            </a:fld>
            <a:endParaRPr lang="ja-JP" altLang="en-US"/>
          </a:p>
        </p:txBody>
      </p:sp>
      <p:sp>
        <p:nvSpPr>
          <p:cNvPr id="6" name="角丸四角形 5"/>
          <p:cNvSpPr/>
          <p:nvPr/>
        </p:nvSpPr>
        <p:spPr>
          <a:xfrm>
            <a:off x="219286" y="448781"/>
            <a:ext cx="661465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（２）日本経済の動向　</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①景気の現状と見通し</a:t>
            </a:r>
            <a:endParaRPr kumimoji="1" lang="ja-JP" altLang="en-US" sz="2000" b="1">
              <a:solidFill>
                <a:schemeClr val="tx1"/>
              </a:solidFill>
              <a:latin typeface="+mj-ea"/>
              <a:ea typeface="+mj-ea"/>
            </a:endParaRPr>
          </a:p>
        </p:txBody>
      </p:sp>
      <p:sp>
        <p:nvSpPr>
          <p:cNvPr id="7" name="角丸四角形 6"/>
          <p:cNvSpPr/>
          <p:nvPr/>
        </p:nvSpPr>
        <p:spPr>
          <a:xfrm>
            <a:off x="293914" y="1103152"/>
            <a:ext cx="8539150" cy="199646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en-US" altLang="ja-JP" sz="1600">
                <a:solidFill>
                  <a:schemeClr val="tx1"/>
                </a:solidFill>
                <a:latin typeface="+mn-ea"/>
              </a:rPr>
              <a:t>2023</a:t>
            </a:r>
            <a:r>
              <a:rPr lang="ja-JP" altLang="en-US" sz="1600">
                <a:solidFill>
                  <a:schemeClr val="tx1"/>
                </a:solidFill>
                <a:latin typeface="+mn-ea"/>
              </a:rPr>
              <a:t>年７－９月期の実質ＧＤＰが３四半期ぶりのマイナス成長となったものの、コロナ禍前の</a:t>
            </a:r>
            <a:r>
              <a:rPr lang="en-US" altLang="ja-JP" sz="1600">
                <a:solidFill>
                  <a:schemeClr val="tx1"/>
                </a:solidFill>
                <a:latin typeface="+mn-ea"/>
              </a:rPr>
              <a:t>2019</a:t>
            </a:r>
            <a:r>
              <a:rPr lang="ja-JP" altLang="en-US" sz="1600">
                <a:solidFill>
                  <a:schemeClr val="tx1"/>
                </a:solidFill>
                <a:latin typeface="+mn-ea"/>
              </a:rPr>
              <a:t>年平均を超えるなど、</a:t>
            </a:r>
            <a:r>
              <a:rPr kumimoji="1" lang="ja-JP" altLang="en-US" sz="1600">
                <a:solidFill>
                  <a:schemeClr val="tx1"/>
                </a:solidFill>
                <a:latin typeface="+mn-ea"/>
              </a:rPr>
              <a:t>社会経済活動の正常化により緩やかに持ち直し</a:t>
            </a:r>
          </a:p>
          <a:p>
            <a:pPr marL="285750" indent="-285750" algn="just">
              <a:buFont typeface="メイリオ" panose="020B0604030504040204" pitchFamily="50" charset="-128"/>
              <a:buChar char="○"/>
            </a:pPr>
            <a:r>
              <a:rPr kumimoji="1" lang="ja-JP" altLang="en-US" sz="1600">
                <a:solidFill>
                  <a:schemeClr val="tx1"/>
                </a:solidFill>
                <a:latin typeface="+mn-ea"/>
              </a:rPr>
              <a:t>先行きも、雇用・所得環境の改善に伴う民間消費の拡大や旺盛なインバウンド需要などにより、引き続き持ち直しが期待</a:t>
            </a:r>
            <a:endParaRPr kumimoji="1" lang="en-US" altLang="ja-JP" sz="1600">
              <a:solidFill>
                <a:schemeClr val="tx1"/>
              </a:solidFill>
              <a:latin typeface="+mn-ea"/>
            </a:endParaRPr>
          </a:p>
          <a:p>
            <a:pPr indent="273050" algn="just"/>
            <a:r>
              <a:rPr kumimoji="1" lang="en-US" altLang="ja-JP" sz="1600">
                <a:solidFill>
                  <a:schemeClr val="tx1"/>
                </a:solidFill>
                <a:latin typeface="+mn-ea"/>
              </a:rPr>
              <a:t>※</a:t>
            </a:r>
            <a:r>
              <a:rPr kumimoji="1" lang="ja-JP" altLang="en-US" sz="1600">
                <a:solidFill>
                  <a:schemeClr val="tx1"/>
                </a:solidFill>
                <a:latin typeface="+mn-ea"/>
              </a:rPr>
              <a:t>民間エコノミストの平均的な見通し：実質ＧＤＰは</a:t>
            </a:r>
            <a:r>
              <a:rPr kumimoji="1" lang="en-US" altLang="ja-JP" sz="1600">
                <a:solidFill>
                  <a:schemeClr val="tx1"/>
                </a:solidFill>
                <a:latin typeface="+mn-ea"/>
              </a:rPr>
              <a:t>2025</a:t>
            </a:r>
            <a:r>
              <a:rPr kumimoji="1" lang="ja-JP" altLang="en-US" sz="1600">
                <a:solidFill>
                  <a:schemeClr val="tx1"/>
                </a:solidFill>
                <a:latin typeface="+mn-ea"/>
              </a:rPr>
              <a:t>年にかけ、緩やかに増加</a:t>
            </a:r>
            <a:endParaRPr kumimoji="1" lang="en-US" altLang="ja-JP" sz="1600">
              <a:solidFill>
                <a:schemeClr val="tx1"/>
              </a:solidFill>
              <a:latin typeface="+mn-ea"/>
            </a:endParaRPr>
          </a:p>
          <a:p>
            <a:pPr indent="273050" algn="just"/>
            <a:endParaRPr kumimoji="1" lang="ja-JP" altLang="en-US" sz="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他方で、世界経済の下振れによる輸出の減少のほか、中東地域をはじめとする不安定な国際情勢とそれに伴う原材料・エネルギー価格の高騰などに注視が必要</a:t>
            </a:r>
          </a:p>
        </p:txBody>
      </p:sp>
      <p:sp>
        <p:nvSpPr>
          <p:cNvPr id="9" name="正方形/長方形 8"/>
          <p:cNvSpPr/>
          <p:nvPr/>
        </p:nvSpPr>
        <p:spPr bwMode="auto">
          <a:xfrm>
            <a:off x="35422" y="6275328"/>
            <a:ext cx="8381675"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a:t>
            </a:r>
            <a:r>
              <a:rPr kumimoji="0" lang="en-US" altLang="ja-JP" sz="1000" kern="0">
                <a:solidFill>
                  <a:srgbClr val="000000"/>
                </a:solidFill>
                <a:latin typeface="+mn-ea"/>
              </a:rPr>
              <a:t>2023</a:t>
            </a:r>
            <a:r>
              <a:rPr kumimoji="0" lang="ja-JP" altLang="en-US" sz="1000" kern="0">
                <a:solidFill>
                  <a:srgbClr val="000000"/>
                </a:solidFill>
                <a:latin typeface="+mn-ea"/>
              </a:rPr>
              <a:t>年</a:t>
            </a:r>
            <a:r>
              <a:rPr kumimoji="0" lang="en-US" altLang="ja-JP" sz="1000" kern="0">
                <a:solidFill>
                  <a:srgbClr val="000000"/>
                </a:solidFill>
                <a:latin typeface="+mn-ea"/>
              </a:rPr>
              <a:t>10-12</a:t>
            </a:r>
            <a:r>
              <a:rPr kumimoji="0" lang="ja-JP" altLang="en-US" sz="1000" kern="0">
                <a:solidFill>
                  <a:srgbClr val="000000"/>
                </a:solidFill>
                <a:latin typeface="+mn-ea"/>
              </a:rPr>
              <a:t>月期以降は民間エコノミストの予測の平均。各四半期の成長率見通しから実質ＧＤＰの水準を算出。</a:t>
            </a:r>
          </a:p>
          <a:p>
            <a:pPr fontAlgn="base">
              <a:spcBef>
                <a:spcPct val="0"/>
              </a:spcBef>
              <a:spcAft>
                <a:spcPct val="0"/>
              </a:spcAft>
              <a:defRPr/>
            </a:pPr>
            <a:r>
              <a:rPr kumimoji="0" lang="ja-JP" altLang="en-US" sz="1000" kern="0">
                <a:solidFill>
                  <a:srgbClr val="000000"/>
                </a:solidFill>
                <a:latin typeface="+mn-ea"/>
              </a:rPr>
              <a:t>出典：内閣府「四半期別ＧＤＰ速報（</a:t>
            </a:r>
            <a:r>
              <a:rPr kumimoji="0" lang="en-US" altLang="ja-JP" sz="1000" kern="0">
                <a:solidFill>
                  <a:srgbClr val="000000"/>
                </a:solidFill>
                <a:latin typeface="+mn-ea"/>
              </a:rPr>
              <a:t>2023</a:t>
            </a:r>
            <a:r>
              <a:rPr kumimoji="0" lang="ja-JP" altLang="en-US" sz="1000" kern="0">
                <a:solidFill>
                  <a:srgbClr val="000000"/>
                </a:solidFill>
                <a:latin typeface="+mn-ea"/>
              </a:rPr>
              <a:t>年７</a:t>
            </a:r>
            <a:r>
              <a:rPr kumimoji="0" lang="en-US" altLang="ja-JP" sz="1000" kern="0">
                <a:solidFill>
                  <a:srgbClr val="000000"/>
                </a:solidFill>
                <a:latin typeface="+mn-ea"/>
              </a:rPr>
              <a:t>-</a:t>
            </a:r>
            <a:r>
              <a:rPr kumimoji="0" lang="ja-JP" altLang="en-US" sz="1000" kern="0">
                <a:solidFill>
                  <a:srgbClr val="000000"/>
                </a:solidFill>
                <a:latin typeface="+mn-ea"/>
              </a:rPr>
              <a:t>９月期２次速報）」、日本経済研究センター「ＥＳＰフォーキャスト調査」（</a:t>
            </a:r>
            <a:r>
              <a:rPr kumimoji="0" lang="en-US" altLang="ja-JP" sz="1000" kern="0">
                <a:solidFill>
                  <a:srgbClr val="000000"/>
                </a:solidFill>
                <a:latin typeface="+mn-ea"/>
              </a:rPr>
              <a:t>2023</a:t>
            </a:r>
            <a:r>
              <a:rPr kumimoji="0" lang="ja-JP" altLang="en-US" sz="1000" kern="0">
                <a:solidFill>
                  <a:srgbClr val="000000"/>
                </a:solidFill>
                <a:latin typeface="+mn-ea"/>
              </a:rPr>
              <a:t>年</a:t>
            </a:r>
            <a:r>
              <a:rPr kumimoji="0" lang="en-US" altLang="ja-JP" sz="1000" kern="0">
                <a:solidFill>
                  <a:srgbClr val="000000"/>
                </a:solidFill>
                <a:latin typeface="+mn-ea"/>
              </a:rPr>
              <a:t>12</a:t>
            </a:r>
            <a:r>
              <a:rPr kumimoji="0" lang="ja-JP" altLang="en-US" sz="1000" kern="0">
                <a:solidFill>
                  <a:srgbClr val="000000"/>
                </a:solidFill>
                <a:latin typeface="+mn-ea"/>
              </a:rPr>
              <a:t>月）を</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　　　もとに経団連事務局にて作成</a:t>
            </a:r>
          </a:p>
        </p:txBody>
      </p:sp>
      <p:sp>
        <p:nvSpPr>
          <p:cNvPr id="11" name="テキスト ボックス 35"/>
          <p:cNvSpPr txBox="1">
            <a:spLocks noChangeArrowheads="1"/>
          </p:cNvSpPr>
          <p:nvPr/>
        </p:nvSpPr>
        <p:spPr bwMode="auto">
          <a:xfrm>
            <a:off x="35421" y="3337035"/>
            <a:ext cx="5530963" cy="307777"/>
          </a:xfrm>
          <a:prstGeom prst="rect">
            <a:avLst/>
          </a:prstGeom>
          <a:noFill/>
          <a:ln w="9525">
            <a:noFill/>
            <a:miter lim="800000"/>
            <a:headEnd/>
            <a:tailEnd/>
          </a:ln>
        </p:spPr>
        <p:txBody>
          <a:bodyPr wrap="square">
            <a:spAutoFit/>
          </a:bodyPr>
          <a:lstStyle/>
          <a:p>
            <a:r>
              <a:rPr lang="ja-JP" altLang="en-US" sz="1400">
                <a:latin typeface="+mn-ea"/>
              </a:rPr>
              <a:t>■実質ＧＤＰ（季節調整値・年率換算）の推移と見通し</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299201" y="28673"/>
            <a:ext cx="2844800" cy="287901"/>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97</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98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69</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5" name="図 4">
            <a:extLst>
              <a:ext uri="{FF2B5EF4-FFF2-40B4-BE49-F238E27FC236}">
                <a16:creationId xmlns:a16="http://schemas.microsoft.com/office/drawing/2014/main" id="{C153B25A-6E88-F2BE-2D24-F6A47223DE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86" y="3582218"/>
            <a:ext cx="8539150" cy="2696262"/>
          </a:xfrm>
          <a:prstGeom prst="rect">
            <a:avLst/>
          </a:prstGeom>
          <a:noFill/>
          <a:ln>
            <a:noFill/>
          </a:ln>
        </p:spPr>
      </p:pic>
    </p:spTree>
    <p:extLst>
      <p:ext uri="{BB962C8B-B14F-4D97-AF65-F5344CB8AC3E}">
        <p14:creationId xmlns:p14="http://schemas.microsoft.com/office/powerpoint/2010/main" val="517736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C5F3490-BAAF-F877-71C2-E691A0B0930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42</a:t>
            </a:fld>
            <a:endParaRPr lang="ja-JP" altLang="en-US"/>
          </a:p>
        </p:txBody>
      </p:sp>
      <p:sp>
        <p:nvSpPr>
          <p:cNvPr id="6" name="角丸四角形 5"/>
          <p:cNvSpPr/>
          <p:nvPr/>
        </p:nvSpPr>
        <p:spPr>
          <a:xfrm>
            <a:off x="219286" y="448781"/>
            <a:ext cx="844998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（２）日本経済の動向　</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②物価の動向（企業物価と消費者物価）</a:t>
            </a:r>
            <a:endParaRPr kumimoji="1" lang="ja-JP" altLang="en-US" sz="2000" b="1">
              <a:solidFill>
                <a:schemeClr val="tx1"/>
              </a:solidFill>
              <a:latin typeface="+mj-ea"/>
              <a:ea typeface="+mj-ea"/>
            </a:endParaRPr>
          </a:p>
        </p:txBody>
      </p:sp>
      <p:sp>
        <p:nvSpPr>
          <p:cNvPr id="7" name="角丸四角形 6"/>
          <p:cNvSpPr/>
          <p:nvPr/>
        </p:nvSpPr>
        <p:spPr>
          <a:xfrm>
            <a:off x="293914" y="1034911"/>
            <a:ext cx="8539150" cy="210758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国内企業物価は、急速な円安進行とエネルギー・原材料価格の高騰により</a:t>
            </a:r>
            <a:r>
              <a:rPr kumimoji="1" lang="en-US" altLang="ja-JP" sz="1600">
                <a:solidFill>
                  <a:schemeClr val="tx1"/>
                </a:solidFill>
                <a:latin typeface="+mn-ea"/>
              </a:rPr>
              <a:t>2022</a:t>
            </a:r>
            <a:r>
              <a:rPr kumimoji="1" lang="ja-JP" altLang="en-US" sz="1600">
                <a:solidFill>
                  <a:schemeClr val="tx1"/>
                </a:solidFill>
                <a:latin typeface="+mn-ea"/>
              </a:rPr>
              <a:t>年</a:t>
            </a:r>
            <a:r>
              <a:rPr kumimoji="1" lang="en-US" altLang="ja-JP" sz="1600">
                <a:solidFill>
                  <a:schemeClr val="tx1"/>
                </a:solidFill>
                <a:latin typeface="+mn-ea"/>
              </a:rPr>
              <a:t>12</a:t>
            </a:r>
            <a:r>
              <a:rPr kumimoji="1" lang="ja-JP" altLang="en-US" sz="1600">
                <a:solidFill>
                  <a:schemeClr val="tx1"/>
                </a:solidFill>
                <a:latin typeface="+mn-ea"/>
              </a:rPr>
              <a:t>月に前年同月比＋</a:t>
            </a:r>
            <a:r>
              <a:rPr kumimoji="1" lang="en-US" altLang="ja-JP" sz="1600">
                <a:solidFill>
                  <a:schemeClr val="tx1"/>
                </a:solidFill>
                <a:latin typeface="+mn-ea"/>
              </a:rPr>
              <a:t>10.6</a:t>
            </a:r>
            <a:r>
              <a:rPr kumimoji="1" lang="ja-JP" altLang="en-US" sz="1600">
                <a:solidFill>
                  <a:schemeClr val="tx1"/>
                </a:solidFill>
                <a:latin typeface="+mn-ea"/>
              </a:rPr>
              <a:t>％と、第２次オイルショック期以来、</a:t>
            </a:r>
            <a:r>
              <a:rPr kumimoji="1" lang="en-US" altLang="ja-JP" sz="1600">
                <a:solidFill>
                  <a:schemeClr val="tx1"/>
                </a:solidFill>
                <a:latin typeface="+mn-ea"/>
              </a:rPr>
              <a:t>42</a:t>
            </a:r>
            <a:r>
              <a:rPr kumimoji="1" lang="ja-JP" altLang="en-US" sz="1600">
                <a:solidFill>
                  <a:schemeClr val="tx1"/>
                </a:solidFill>
                <a:latin typeface="+mn-ea"/>
              </a:rPr>
              <a:t>年ぶりの高い伸びを記録</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en-US" altLang="ja-JP" sz="1600">
                <a:solidFill>
                  <a:schemeClr val="tx1"/>
                </a:solidFill>
                <a:latin typeface="+mn-ea"/>
              </a:rPr>
              <a:t>2023</a:t>
            </a:r>
            <a:r>
              <a:rPr kumimoji="1" lang="ja-JP" altLang="en-US" sz="1600">
                <a:solidFill>
                  <a:schemeClr val="tx1"/>
                </a:solidFill>
                <a:latin typeface="+mn-ea"/>
              </a:rPr>
              <a:t>年に入り、原油高が一服し、</a:t>
            </a:r>
            <a:r>
              <a:rPr kumimoji="1" lang="en-US" altLang="ja-JP" sz="1600">
                <a:solidFill>
                  <a:schemeClr val="tx1"/>
                </a:solidFill>
                <a:latin typeface="+mn-ea"/>
              </a:rPr>
              <a:t>2023</a:t>
            </a:r>
            <a:r>
              <a:rPr kumimoji="1" lang="ja-JP" altLang="en-US" sz="1600">
                <a:solidFill>
                  <a:schemeClr val="tx1"/>
                </a:solidFill>
                <a:latin typeface="+mn-ea"/>
              </a:rPr>
              <a:t>年</a:t>
            </a:r>
            <a:r>
              <a:rPr kumimoji="1" lang="en-US" altLang="ja-JP" sz="1600">
                <a:solidFill>
                  <a:schemeClr val="tx1"/>
                </a:solidFill>
                <a:latin typeface="+mn-ea"/>
              </a:rPr>
              <a:t>11</a:t>
            </a:r>
            <a:r>
              <a:rPr kumimoji="1" lang="ja-JP" altLang="en-US" sz="1600">
                <a:solidFill>
                  <a:schemeClr val="tx1"/>
                </a:solidFill>
                <a:latin typeface="+mn-ea"/>
              </a:rPr>
              <a:t>月には前年同月比＋</a:t>
            </a:r>
            <a:r>
              <a:rPr kumimoji="1" lang="en-US" altLang="ja-JP" sz="1600">
                <a:solidFill>
                  <a:schemeClr val="tx1"/>
                </a:solidFill>
                <a:latin typeface="+mn-ea"/>
              </a:rPr>
              <a:t>0.3</a:t>
            </a:r>
            <a:r>
              <a:rPr kumimoji="1" lang="ja-JP" altLang="en-US" sz="1600">
                <a:solidFill>
                  <a:schemeClr val="tx1"/>
                </a:solidFill>
                <a:latin typeface="+mn-ea"/>
              </a:rPr>
              <a:t>％に低下</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消費者物価（生鮮食品を除く総合）は、</a:t>
            </a:r>
            <a:r>
              <a:rPr kumimoji="1" lang="en-US" altLang="ja-JP" sz="1600">
                <a:solidFill>
                  <a:schemeClr val="tx1"/>
                </a:solidFill>
                <a:latin typeface="+mn-ea"/>
              </a:rPr>
              <a:t>2023</a:t>
            </a:r>
            <a:r>
              <a:rPr lang="ja-JP" altLang="en-US" sz="1600">
                <a:solidFill>
                  <a:schemeClr val="tx1"/>
                </a:solidFill>
                <a:latin typeface="+mn-ea"/>
              </a:rPr>
              <a:t>年</a:t>
            </a:r>
            <a:r>
              <a:rPr lang="en-US" altLang="ja-JP" sz="1600">
                <a:solidFill>
                  <a:schemeClr val="tx1"/>
                </a:solidFill>
                <a:latin typeface="+mn-ea"/>
              </a:rPr>
              <a:t>1</a:t>
            </a:r>
            <a:r>
              <a:rPr lang="ja-JP" altLang="en-US" sz="1600">
                <a:solidFill>
                  <a:schemeClr val="tx1"/>
                </a:solidFill>
                <a:latin typeface="+mn-ea"/>
              </a:rPr>
              <a:t>月に前年同月比＋</a:t>
            </a:r>
            <a:r>
              <a:rPr lang="en-US" altLang="ja-JP" sz="1600">
                <a:solidFill>
                  <a:schemeClr val="tx1"/>
                </a:solidFill>
                <a:latin typeface="+mn-ea"/>
              </a:rPr>
              <a:t>4.2</a:t>
            </a:r>
            <a:r>
              <a:rPr lang="ja-JP" altLang="en-US" sz="1600">
                <a:solidFill>
                  <a:schemeClr val="tx1"/>
                </a:solidFill>
                <a:latin typeface="+mn-ea"/>
              </a:rPr>
              <a:t>％と、</a:t>
            </a:r>
            <a:r>
              <a:rPr lang="en-US" altLang="ja-JP" sz="1600">
                <a:solidFill>
                  <a:schemeClr val="tx1"/>
                </a:solidFill>
                <a:latin typeface="+mn-ea"/>
              </a:rPr>
              <a:t>41</a:t>
            </a:r>
            <a:r>
              <a:rPr lang="ja-JP" altLang="en-US" sz="1600">
                <a:solidFill>
                  <a:schemeClr val="tx1"/>
                </a:solidFill>
                <a:latin typeface="+mn-ea"/>
              </a:rPr>
              <a:t>年ぶりの高い伸び率を記録</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その後、政府による電気・都市ガス負担料金軽減策などの効果により、</a:t>
            </a:r>
            <a:r>
              <a:rPr kumimoji="1" lang="en-US" altLang="ja-JP" sz="1600">
                <a:solidFill>
                  <a:schemeClr val="tx1"/>
                </a:solidFill>
                <a:latin typeface="+mn-ea"/>
              </a:rPr>
              <a:t>2023</a:t>
            </a:r>
            <a:r>
              <a:rPr kumimoji="1" lang="ja-JP" altLang="en-US" sz="1600">
                <a:solidFill>
                  <a:schemeClr val="tx1"/>
                </a:solidFill>
                <a:latin typeface="+mn-ea"/>
              </a:rPr>
              <a:t>年</a:t>
            </a:r>
            <a:r>
              <a:rPr kumimoji="1" lang="en-US" altLang="ja-JP" sz="1600">
                <a:solidFill>
                  <a:schemeClr val="tx1"/>
                </a:solidFill>
                <a:latin typeface="+mn-ea"/>
              </a:rPr>
              <a:t>11</a:t>
            </a:r>
            <a:r>
              <a:rPr kumimoji="1" lang="ja-JP" altLang="en-US" sz="1600">
                <a:solidFill>
                  <a:schemeClr val="tx1"/>
                </a:solidFill>
                <a:latin typeface="+mn-ea"/>
              </a:rPr>
              <a:t>月には同＋</a:t>
            </a:r>
            <a:r>
              <a:rPr kumimoji="1" lang="en-US" altLang="ja-JP" sz="1600">
                <a:solidFill>
                  <a:schemeClr val="tx1"/>
                </a:solidFill>
                <a:latin typeface="+mn-ea"/>
              </a:rPr>
              <a:t>2.5</a:t>
            </a:r>
            <a:r>
              <a:rPr kumimoji="1" lang="ja-JP" altLang="en-US" sz="1600">
                <a:solidFill>
                  <a:schemeClr val="tx1"/>
                </a:solidFill>
                <a:latin typeface="+mn-ea"/>
              </a:rPr>
              <a:t>％と３％を下回る水準に低下</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先行きは、伸び率が縮小していくとの予想</a:t>
            </a:r>
            <a:endParaRPr kumimoji="1" lang="en-US" altLang="ja-JP" sz="1600">
              <a:solidFill>
                <a:schemeClr val="tx1"/>
              </a:solidFill>
              <a:latin typeface="+mn-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235701" y="91003"/>
            <a:ext cx="2908300" cy="22557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98</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99</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73</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10" name="正方形/長方形 9">
            <a:extLst>
              <a:ext uri="{FF2B5EF4-FFF2-40B4-BE49-F238E27FC236}">
                <a16:creationId xmlns:a16="http://schemas.microsoft.com/office/drawing/2014/main" id="{31A3EE02-A999-365D-E2C9-07C13E2A6AFB}"/>
              </a:ext>
            </a:extLst>
          </p:cNvPr>
          <p:cNvSpPr/>
          <p:nvPr/>
        </p:nvSpPr>
        <p:spPr bwMode="auto">
          <a:xfrm>
            <a:off x="126886" y="6286220"/>
            <a:ext cx="3121387"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出典：日本銀行「企業物価指数」をもとに</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kern="0">
                <a:solidFill>
                  <a:srgbClr val="000000"/>
                </a:solidFill>
                <a:latin typeface="メイリオ" panose="020B0604030504040204" pitchFamily="50" charset="-128"/>
                <a:ea typeface="メイリオ" panose="020B0604030504040204" pitchFamily="50" charset="-128"/>
              </a:rPr>
              <a:t>　　　</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経団連事務局にて作成</a:t>
            </a:r>
          </a:p>
        </p:txBody>
      </p:sp>
      <p:sp>
        <p:nvSpPr>
          <p:cNvPr id="13" name="テキスト ボックス 35">
            <a:extLst>
              <a:ext uri="{FF2B5EF4-FFF2-40B4-BE49-F238E27FC236}">
                <a16:creationId xmlns:a16="http://schemas.microsoft.com/office/drawing/2014/main" id="{0D01475E-B438-D3A9-83D7-341F056E17B3}"/>
              </a:ext>
            </a:extLst>
          </p:cNvPr>
          <p:cNvSpPr txBox="1">
            <a:spLocks noChangeArrowheads="1"/>
          </p:cNvSpPr>
          <p:nvPr/>
        </p:nvSpPr>
        <p:spPr bwMode="auto">
          <a:xfrm>
            <a:off x="185536" y="3300093"/>
            <a:ext cx="2985363"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■国内企業物価（前年同月比）の</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推移</a:t>
            </a:r>
          </a:p>
        </p:txBody>
      </p:sp>
      <p:sp>
        <p:nvSpPr>
          <p:cNvPr id="15" name="テキスト ボックス 35">
            <a:extLst>
              <a:ext uri="{FF2B5EF4-FFF2-40B4-BE49-F238E27FC236}">
                <a16:creationId xmlns:a16="http://schemas.microsoft.com/office/drawing/2014/main" id="{CDDCC385-7E30-1898-09E0-46F36B3B557C}"/>
              </a:ext>
            </a:extLst>
          </p:cNvPr>
          <p:cNvSpPr txBox="1">
            <a:spLocks noChangeArrowheads="1"/>
          </p:cNvSpPr>
          <p:nvPr/>
        </p:nvSpPr>
        <p:spPr bwMode="auto">
          <a:xfrm>
            <a:off x="3248273" y="3277255"/>
            <a:ext cx="5420993"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■消費者物価（生鮮食品を除く総合・前年同月比）の推移（左）</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と寄与度分解（右）</a:t>
            </a:r>
          </a:p>
        </p:txBody>
      </p:sp>
      <p:sp>
        <p:nvSpPr>
          <p:cNvPr id="16" name="正方形/長方形 15">
            <a:extLst>
              <a:ext uri="{FF2B5EF4-FFF2-40B4-BE49-F238E27FC236}">
                <a16:creationId xmlns:a16="http://schemas.microsoft.com/office/drawing/2014/main" id="{ADE3152B-A76D-35A3-9464-B1B39B033CF1}"/>
              </a:ext>
            </a:extLst>
          </p:cNvPr>
          <p:cNvSpPr/>
          <p:nvPr/>
        </p:nvSpPr>
        <p:spPr bwMode="auto">
          <a:xfrm>
            <a:off x="3415328" y="6304002"/>
            <a:ext cx="5185698"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注：「エネルギー」は電気代、都市ガス代、プロパンガス、灯油及びガソリンの合計。</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出典：総務省「消費者物価指数」、内閣府「令和５年度の経済見通しと経済財政運営の</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kern="0">
                <a:solidFill>
                  <a:srgbClr val="000000"/>
                </a:solidFill>
                <a:latin typeface="メイリオ" panose="020B0604030504040204" pitchFamily="50" charset="-128"/>
                <a:ea typeface="メイリオ" panose="020B0604030504040204" pitchFamily="50" charset="-128"/>
              </a:rPr>
              <a:t>　　　</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基本的態度」（</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2022</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月閣議了解）をもとに経団連事務局にて作成</a:t>
            </a:r>
          </a:p>
        </p:txBody>
      </p:sp>
      <p:pic>
        <p:nvPicPr>
          <p:cNvPr id="3" name="図 2">
            <a:extLst>
              <a:ext uri="{FF2B5EF4-FFF2-40B4-BE49-F238E27FC236}">
                <a16:creationId xmlns:a16="http://schemas.microsoft.com/office/drawing/2014/main" id="{1B6F7D1E-9E8F-E041-969F-FD63CE98F9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 y="4036648"/>
            <a:ext cx="3381375" cy="1982470"/>
          </a:xfrm>
          <a:prstGeom prst="rect">
            <a:avLst/>
          </a:prstGeom>
          <a:noFill/>
          <a:ln>
            <a:noFill/>
          </a:ln>
        </p:spPr>
      </p:pic>
      <p:pic>
        <p:nvPicPr>
          <p:cNvPr id="9" name="図 8">
            <a:extLst>
              <a:ext uri="{FF2B5EF4-FFF2-40B4-BE49-F238E27FC236}">
                <a16:creationId xmlns:a16="http://schemas.microsoft.com/office/drawing/2014/main" id="{E3FF38B0-8576-1624-C7D2-9085366B5A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8273" y="4158253"/>
            <a:ext cx="3095625" cy="1871980"/>
          </a:xfrm>
          <a:prstGeom prst="rect">
            <a:avLst/>
          </a:prstGeom>
          <a:noFill/>
          <a:ln>
            <a:noFill/>
          </a:ln>
        </p:spPr>
      </p:pic>
      <p:pic>
        <p:nvPicPr>
          <p:cNvPr id="11" name="図 10">
            <a:extLst>
              <a:ext uri="{FF2B5EF4-FFF2-40B4-BE49-F238E27FC236}">
                <a16:creationId xmlns:a16="http://schemas.microsoft.com/office/drawing/2014/main" id="{02FC095E-5E15-F84C-557A-43DE073532B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2119" y="3935238"/>
            <a:ext cx="2741882" cy="2201098"/>
          </a:xfrm>
          <a:prstGeom prst="rect">
            <a:avLst/>
          </a:prstGeom>
          <a:noFill/>
          <a:ln>
            <a:noFill/>
          </a:ln>
        </p:spPr>
      </p:pic>
    </p:spTree>
    <p:extLst>
      <p:ext uri="{BB962C8B-B14F-4D97-AF65-F5344CB8AC3E}">
        <p14:creationId xmlns:p14="http://schemas.microsoft.com/office/powerpoint/2010/main" val="2364033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C5F3490-BAAF-F877-71C2-E691A0B0930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43</a:t>
            </a:fld>
            <a:endParaRPr lang="ja-JP" altLang="en-US"/>
          </a:p>
        </p:txBody>
      </p:sp>
      <p:sp>
        <p:nvSpPr>
          <p:cNvPr id="6" name="角丸四角形 5"/>
          <p:cNvSpPr/>
          <p:nvPr/>
        </p:nvSpPr>
        <p:spPr>
          <a:xfrm>
            <a:off x="219286" y="448781"/>
            <a:ext cx="661465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（２）日本経済の動向　</a:t>
            </a:r>
            <a:r>
              <a:rPr lang="ja-JP" altLang="en-US" sz="2000" b="1">
                <a:solidFill>
                  <a:prstClr val="black"/>
                </a:solidFill>
                <a:latin typeface="メイリオ" panose="020B0604030504040204" pitchFamily="50" charset="-128"/>
                <a:ea typeface="メイリオ" panose="020B0604030504040204" pitchFamily="50" charset="-128"/>
              </a:rPr>
              <a:t>③企業業績</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の動向</a:t>
            </a:r>
            <a:endParaRPr kumimoji="1" lang="ja-JP" altLang="en-US" sz="2000" b="1">
              <a:solidFill>
                <a:schemeClr val="tx1"/>
              </a:solidFill>
              <a:latin typeface="+mj-ea"/>
              <a:ea typeface="+mj-ea"/>
            </a:endParaRPr>
          </a:p>
        </p:txBody>
      </p:sp>
      <p:sp>
        <p:nvSpPr>
          <p:cNvPr id="7" name="角丸四角形 6"/>
          <p:cNvSpPr/>
          <p:nvPr/>
        </p:nvSpPr>
        <p:spPr>
          <a:xfrm>
            <a:off x="226828" y="1026316"/>
            <a:ext cx="8539150" cy="193524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en-US" altLang="ja-JP" sz="1600">
                <a:solidFill>
                  <a:schemeClr val="tx1"/>
                </a:solidFill>
                <a:latin typeface="+mn-ea"/>
              </a:rPr>
              <a:t>2023</a:t>
            </a:r>
            <a:r>
              <a:rPr kumimoji="1" lang="ja-JP" altLang="en-US" sz="1600">
                <a:solidFill>
                  <a:schemeClr val="tx1"/>
                </a:solidFill>
                <a:latin typeface="+mn-ea"/>
              </a:rPr>
              <a:t>年度のわが国企業（金融・保険業を除く）の経常利益は</a:t>
            </a:r>
            <a:r>
              <a:rPr lang="en-US" altLang="ja-JP" sz="1600">
                <a:solidFill>
                  <a:schemeClr val="tx1"/>
                </a:solidFill>
                <a:latin typeface="+mn-ea"/>
              </a:rPr>
              <a:t>80.2</a:t>
            </a:r>
            <a:r>
              <a:rPr kumimoji="1" lang="ja-JP" altLang="en-US" sz="1600">
                <a:solidFill>
                  <a:schemeClr val="tx1"/>
                </a:solidFill>
                <a:latin typeface="+mn-ea"/>
              </a:rPr>
              <a:t>兆円（前年度比＋</a:t>
            </a:r>
            <a:r>
              <a:rPr lang="en-US" altLang="ja-JP" sz="1600">
                <a:solidFill>
                  <a:schemeClr val="tx1"/>
                </a:solidFill>
                <a:latin typeface="+mn-ea"/>
              </a:rPr>
              <a:t>4.0</a:t>
            </a:r>
            <a:r>
              <a:rPr kumimoji="1" lang="ja-JP" altLang="en-US" sz="1600">
                <a:solidFill>
                  <a:schemeClr val="tx1"/>
                </a:solidFill>
                <a:latin typeface="+mn-ea"/>
              </a:rPr>
              <a:t>％）と、過去最高水準の見込み。ただし、業種ごとに状況は異なる</a:t>
            </a:r>
          </a:p>
          <a:p>
            <a:pPr marL="285750" indent="-285750" algn="just">
              <a:buFont typeface="メイリオ" panose="020B0604030504040204" pitchFamily="50" charset="-128"/>
              <a:buChar char="○"/>
            </a:pPr>
            <a:r>
              <a:rPr kumimoji="1" lang="ja-JP" altLang="en-US" sz="1600">
                <a:solidFill>
                  <a:schemeClr val="tx1"/>
                </a:solidFill>
                <a:latin typeface="+mn-ea"/>
              </a:rPr>
              <a:t>製造業は、円安の継続による輸出採算の改善や半導体不足の緩和などを背景に、「輸出用機械」などで大きな改善を確認</a:t>
            </a:r>
          </a:p>
          <a:p>
            <a:pPr marL="285750" indent="-285750" algn="just">
              <a:buFont typeface="メイリオ" panose="020B0604030504040204" pitchFamily="50" charset="-128"/>
              <a:buChar char="○"/>
            </a:pPr>
            <a:r>
              <a:rPr kumimoji="1" lang="ja-JP" altLang="en-US" sz="1600">
                <a:solidFill>
                  <a:schemeClr val="tx1"/>
                </a:solidFill>
                <a:latin typeface="+mn-ea"/>
              </a:rPr>
              <a:t>非製造業の利益水準は、コロナ禍後の経済活動の再開で前年より若干改善する見通し。インバウンドの回復などで「宿泊・飲食サービス」の業績改善が著しい一方で、原材料価格上昇の影響で「建設」などは減益の予測</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362701" y="-3619"/>
            <a:ext cx="2781300" cy="320194"/>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100</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72</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4" name="図 3">
            <a:extLst>
              <a:ext uri="{FF2B5EF4-FFF2-40B4-BE49-F238E27FC236}">
                <a16:creationId xmlns:a16="http://schemas.microsoft.com/office/drawing/2014/main" id="{CFF24EFE-513E-C53A-2BB7-1D0F2145F3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335" y="3206893"/>
            <a:ext cx="6069330" cy="3157511"/>
          </a:xfrm>
          <a:prstGeom prst="rect">
            <a:avLst/>
          </a:prstGeom>
          <a:noFill/>
          <a:ln>
            <a:noFill/>
          </a:ln>
        </p:spPr>
      </p:pic>
      <p:sp>
        <p:nvSpPr>
          <p:cNvPr id="14" name="正方形/長方形 13">
            <a:extLst>
              <a:ext uri="{FF2B5EF4-FFF2-40B4-BE49-F238E27FC236}">
                <a16:creationId xmlns:a16="http://schemas.microsoft.com/office/drawing/2014/main" id="{33A1A710-0EEC-DF4F-0A4A-FBA7526E6912}"/>
              </a:ext>
            </a:extLst>
          </p:cNvPr>
          <p:cNvSpPr/>
          <p:nvPr/>
        </p:nvSpPr>
        <p:spPr bwMode="auto">
          <a:xfrm>
            <a:off x="226828" y="6304001"/>
            <a:ext cx="8390195"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8300" indent="-266700" algn="just">
              <a:lnSpc>
                <a:spcPts val="1200"/>
              </a:lnSpc>
            </a:pPr>
            <a:r>
              <a:rPr kumimoji="0" lang="ja-JP" altLang="en-US" sz="1000" kern="0">
                <a:solidFill>
                  <a:srgbClr val="000000"/>
                </a:solidFill>
                <a:latin typeface="メイリオ" panose="020B0604030504040204" pitchFamily="50" charset="-128"/>
                <a:ea typeface="メイリオ" panose="020B0604030504040204" pitchFamily="50" charset="-128"/>
              </a:rPr>
              <a:t>　注：数値は</a:t>
            </a:r>
            <a:r>
              <a:rPr kumimoji="0" lang="en-US" altLang="ja-JP" sz="1000" kern="0">
                <a:solidFill>
                  <a:srgbClr val="000000"/>
                </a:solidFill>
                <a:latin typeface="メイリオ" panose="020B0604030504040204" pitchFamily="50" charset="-128"/>
                <a:ea typeface="メイリオ" panose="020B0604030504040204" pitchFamily="50" charset="-128"/>
              </a:rPr>
              <a:t>2019</a:t>
            </a:r>
            <a:r>
              <a:rPr kumimoji="0" lang="ja-JP" altLang="en-US" sz="1000" kern="0">
                <a:solidFill>
                  <a:srgbClr val="000000"/>
                </a:solidFill>
                <a:latin typeface="メイリオ" panose="020B0604030504040204" pitchFamily="50" charset="-128"/>
                <a:ea typeface="メイリオ" panose="020B0604030504040204" pitchFamily="50" charset="-128"/>
              </a:rPr>
              <a:t>年度＝</a:t>
            </a:r>
            <a:r>
              <a:rPr kumimoji="0" lang="en-US" altLang="ja-JP" sz="1000" kern="0">
                <a:solidFill>
                  <a:srgbClr val="000000"/>
                </a:solidFill>
                <a:latin typeface="メイリオ" panose="020B0604030504040204" pitchFamily="50" charset="-128"/>
                <a:ea typeface="メイリオ" panose="020B0604030504040204" pitchFamily="50" charset="-128"/>
              </a:rPr>
              <a:t>100</a:t>
            </a:r>
            <a:r>
              <a:rPr kumimoji="0" lang="ja-JP" altLang="en-US" sz="1000" kern="0">
                <a:solidFill>
                  <a:srgbClr val="000000"/>
                </a:solidFill>
                <a:latin typeface="メイリオ" panose="020B0604030504040204" pitchFamily="50" charset="-128"/>
                <a:ea typeface="メイリオ" panose="020B0604030504040204" pitchFamily="50" charset="-128"/>
              </a:rPr>
              <a:t>（石油・石炭製品のみ、</a:t>
            </a:r>
            <a:r>
              <a:rPr kumimoji="0" lang="en-US" altLang="ja-JP" sz="1000" kern="0">
                <a:solidFill>
                  <a:srgbClr val="000000"/>
                </a:solidFill>
                <a:latin typeface="メイリオ" panose="020B0604030504040204" pitchFamily="50" charset="-128"/>
                <a:ea typeface="メイリオ" panose="020B0604030504040204" pitchFamily="50" charset="-128"/>
              </a:rPr>
              <a:t>2019</a:t>
            </a:r>
            <a:r>
              <a:rPr kumimoji="0" lang="ja-JP" altLang="en-US" sz="1000" kern="0">
                <a:solidFill>
                  <a:srgbClr val="000000"/>
                </a:solidFill>
                <a:latin typeface="メイリオ" panose="020B0604030504040204" pitchFamily="50" charset="-128"/>
                <a:ea typeface="メイリオ" panose="020B0604030504040204" pitchFamily="50" charset="-128"/>
              </a:rPr>
              <a:t>年度が赤字であるため、</a:t>
            </a:r>
            <a:r>
              <a:rPr kumimoji="0" lang="en-US" altLang="ja-JP" sz="1000" kern="0">
                <a:solidFill>
                  <a:srgbClr val="000000"/>
                </a:solidFill>
                <a:latin typeface="メイリオ" panose="020B0604030504040204" pitchFamily="50" charset="-128"/>
                <a:ea typeface="メイリオ" panose="020B0604030504040204" pitchFamily="50" charset="-128"/>
              </a:rPr>
              <a:t>2018</a:t>
            </a:r>
            <a:r>
              <a:rPr kumimoji="0" lang="ja-JP" altLang="en-US" sz="1000" kern="0">
                <a:solidFill>
                  <a:srgbClr val="000000"/>
                </a:solidFill>
                <a:latin typeface="メイリオ" panose="020B0604030504040204" pitchFamily="50" charset="-128"/>
                <a:ea typeface="メイリオ" panose="020B0604030504040204" pitchFamily="50" charset="-128"/>
              </a:rPr>
              <a:t>年度＝</a:t>
            </a:r>
            <a:r>
              <a:rPr kumimoji="0" lang="en-US" altLang="ja-JP" sz="1000" kern="0">
                <a:solidFill>
                  <a:srgbClr val="000000"/>
                </a:solidFill>
                <a:latin typeface="メイリオ" panose="020B0604030504040204" pitchFamily="50" charset="-128"/>
                <a:ea typeface="メイリオ" panose="020B0604030504040204" pitchFamily="50" charset="-128"/>
              </a:rPr>
              <a:t>100</a:t>
            </a:r>
            <a:r>
              <a:rPr kumimoji="0" lang="ja-JP" altLang="en-US" sz="1000" kern="0">
                <a:solidFill>
                  <a:srgbClr val="000000"/>
                </a:solidFill>
                <a:latin typeface="メイリオ" panose="020B0604030504040204" pitchFamily="50" charset="-128"/>
                <a:ea typeface="メイリオ" panose="020B0604030504040204" pitchFamily="50" charset="-128"/>
              </a:rPr>
              <a:t>）としたときの</a:t>
            </a:r>
            <a:r>
              <a:rPr kumimoji="0" lang="en-US" altLang="ja-JP" sz="1000" kern="0">
                <a:solidFill>
                  <a:srgbClr val="000000"/>
                </a:solidFill>
                <a:latin typeface="メイリオ" panose="020B0604030504040204" pitchFamily="50" charset="-128"/>
                <a:ea typeface="メイリオ" panose="020B0604030504040204" pitchFamily="50" charset="-128"/>
              </a:rPr>
              <a:t>2023</a:t>
            </a:r>
            <a:r>
              <a:rPr kumimoji="0" lang="ja-JP" altLang="en-US" sz="1000" kern="0">
                <a:solidFill>
                  <a:srgbClr val="000000"/>
                </a:solidFill>
                <a:latin typeface="メイリオ" panose="020B0604030504040204" pitchFamily="50" charset="-128"/>
                <a:ea typeface="メイリオ" panose="020B0604030504040204" pitchFamily="50" charset="-128"/>
              </a:rPr>
              <a:t>年度の水準。</a:t>
            </a:r>
            <a:br>
              <a:rPr kumimoji="0" lang="en-US" altLang="ja-JP" sz="1000" kern="0">
                <a:solidFill>
                  <a:srgbClr val="000000"/>
                </a:solidFill>
                <a:latin typeface="メイリオ" panose="020B0604030504040204" pitchFamily="50" charset="-128"/>
                <a:ea typeface="メイリオ" panose="020B0604030504040204" pitchFamily="50" charset="-128"/>
              </a:rPr>
            </a:br>
            <a:r>
              <a:rPr kumimoji="0" lang="ja-JP" altLang="en-US" sz="1000" kern="0">
                <a:solidFill>
                  <a:srgbClr val="000000"/>
                </a:solidFill>
                <a:latin typeface="メイリオ" panose="020B0604030504040204" pitchFamily="50" charset="-128"/>
                <a:ea typeface="メイリオ" panose="020B0604030504040204" pitchFamily="50" charset="-128"/>
              </a:rPr>
              <a:t>　（　）内は</a:t>
            </a:r>
            <a:r>
              <a:rPr kumimoji="0" lang="en-US" altLang="ja-JP" sz="1000" kern="0">
                <a:solidFill>
                  <a:srgbClr val="000000"/>
                </a:solidFill>
                <a:latin typeface="メイリオ" panose="020B0604030504040204" pitchFamily="50" charset="-128"/>
                <a:ea typeface="メイリオ" panose="020B0604030504040204" pitchFamily="50" charset="-128"/>
              </a:rPr>
              <a:t>2023</a:t>
            </a:r>
            <a:r>
              <a:rPr kumimoji="0" lang="ja-JP" altLang="en-US" sz="1000" kern="0">
                <a:solidFill>
                  <a:srgbClr val="000000"/>
                </a:solidFill>
                <a:latin typeface="メイリオ" panose="020B0604030504040204" pitchFamily="50" charset="-128"/>
                <a:ea typeface="メイリオ" panose="020B0604030504040204" pitchFamily="50" charset="-128"/>
              </a:rPr>
              <a:t>年度の増減益率（前年度比）。</a:t>
            </a:r>
            <a:endParaRPr kumimoji="0" lang="en-US" altLang="ja-JP" sz="1000" kern="0">
              <a:solidFill>
                <a:srgbClr val="000000"/>
              </a:solidFill>
              <a:latin typeface="メイリオ" panose="020B0604030504040204" pitchFamily="50" charset="-128"/>
              <a:ea typeface="メイリオ" panose="020B0604030504040204" pitchFamily="50" charset="-128"/>
            </a:endParaRPr>
          </a:p>
          <a:p>
            <a:pPr marL="368300" indent="-266700" algn="just">
              <a:lnSpc>
                <a:spcPts val="1200"/>
              </a:lnSpc>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出典：日本銀行「全国企業短期経済観測調査（短観）」をもとに経団連事務局にて作成</a:t>
            </a:r>
          </a:p>
        </p:txBody>
      </p:sp>
      <p:sp>
        <p:nvSpPr>
          <p:cNvPr id="17" name="テキスト ボックス 35">
            <a:extLst>
              <a:ext uri="{FF2B5EF4-FFF2-40B4-BE49-F238E27FC236}">
                <a16:creationId xmlns:a16="http://schemas.microsoft.com/office/drawing/2014/main" id="{B83AED91-E4F7-C817-08CB-22F95DFDDE19}"/>
              </a:ext>
            </a:extLst>
          </p:cNvPr>
          <p:cNvSpPr txBox="1">
            <a:spLocks noChangeArrowheads="1"/>
          </p:cNvSpPr>
          <p:nvPr/>
        </p:nvSpPr>
        <p:spPr bwMode="auto">
          <a:xfrm>
            <a:off x="219286" y="3041429"/>
            <a:ext cx="52713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■経常利益の推移と見通し</a:t>
            </a:r>
          </a:p>
        </p:txBody>
      </p:sp>
    </p:spTree>
    <p:extLst>
      <p:ext uri="{BB962C8B-B14F-4D97-AF65-F5344CB8AC3E}">
        <p14:creationId xmlns:p14="http://schemas.microsoft.com/office/powerpoint/2010/main" val="2744967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28F5212-CCEB-7EB9-2B0F-B252242A63A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pic>
        <p:nvPicPr>
          <p:cNvPr id="5" name="図 4">
            <a:extLst>
              <a:ext uri="{FF2B5EF4-FFF2-40B4-BE49-F238E27FC236}">
                <a16:creationId xmlns:a16="http://schemas.microsoft.com/office/drawing/2014/main" id="{37870CC0-665E-C99E-D837-FCEF8C5762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50" y="2843146"/>
            <a:ext cx="7808295" cy="3657570"/>
          </a:xfrm>
          <a:prstGeom prst="rect">
            <a:avLst/>
          </a:prstGeom>
          <a:noFill/>
          <a:ln>
            <a:noFill/>
          </a:ln>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44</a:t>
            </a:fld>
            <a:endParaRPr lang="ja-JP" altLang="en-US"/>
          </a:p>
        </p:txBody>
      </p:sp>
      <p:sp>
        <p:nvSpPr>
          <p:cNvPr id="6" name="角丸四角形 5"/>
          <p:cNvSpPr/>
          <p:nvPr/>
        </p:nvSpPr>
        <p:spPr>
          <a:xfrm>
            <a:off x="219286" y="448781"/>
            <a:ext cx="661465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（３）地域経済と中小企業の動向　①各地域の景況</a:t>
            </a:r>
          </a:p>
        </p:txBody>
      </p:sp>
      <p:sp>
        <p:nvSpPr>
          <p:cNvPr id="7" name="角丸四角形 6"/>
          <p:cNvSpPr/>
          <p:nvPr/>
        </p:nvSpPr>
        <p:spPr>
          <a:xfrm>
            <a:off x="293914" y="1026630"/>
            <a:ext cx="8539150" cy="1459802"/>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各地域の業況判断ＤＩは、</a:t>
            </a:r>
            <a:r>
              <a:rPr kumimoji="1" lang="en-US" altLang="ja-JP" sz="1600">
                <a:solidFill>
                  <a:schemeClr val="tx1"/>
                </a:solidFill>
                <a:latin typeface="+mn-ea"/>
              </a:rPr>
              <a:t>2020</a:t>
            </a:r>
            <a:r>
              <a:rPr kumimoji="1" lang="ja-JP" altLang="en-US" sz="1600">
                <a:solidFill>
                  <a:schemeClr val="tx1"/>
                </a:solidFill>
                <a:latin typeface="+mn-ea"/>
              </a:rPr>
              <a:t>年</a:t>
            </a:r>
            <a:r>
              <a:rPr kumimoji="1" lang="en-US" altLang="ja-JP" sz="1600">
                <a:solidFill>
                  <a:schemeClr val="tx1"/>
                </a:solidFill>
                <a:latin typeface="+mn-ea"/>
              </a:rPr>
              <a:t>12</a:t>
            </a:r>
            <a:r>
              <a:rPr kumimoji="1" lang="ja-JP" altLang="en-US" sz="1600">
                <a:solidFill>
                  <a:schemeClr val="tx1"/>
                </a:solidFill>
                <a:latin typeface="+mn-ea"/>
              </a:rPr>
              <a:t>月調査以降、地域ごとに回復のペースやＤＩの</a:t>
            </a:r>
            <a:br>
              <a:rPr kumimoji="1" lang="en-US" altLang="ja-JP" sz="1600">
                <a:solidFill>
                  <a:schemeClr val="tx1"/>
                </a:solidFill>
                <a:latin typeface="+mn-ea"/>
              </a:rPr>
            </a:br>
            <a:r>
              <a:rPr kumimoji="1" lang="ja-JP" altLang="en-US" sz="1600">
                <a:solidFill>
                  <a:schemeClr val="tx1"/>
                </a:solidFill>
                <a:latin typeface="+mn-ea"/>
              </a:rPr>
              <a:t>水準にはばらつきが見られるものの、すべての地域で持ち直し</a:t>
            </a:r>
          </a:p>
          <a:p>
            <a:pPr marL="285750" indent="-285750" algn="just">
              <a:buFont typeface="メイリオ" panose="020B0604030504040204" pitchFamily="50" charset="-128"/>
              <a:buChar char="○"/>
            </a:pPr>
            <a:r>
              <a:rPr kumimoji="1" lang="ja-JP" altLang="en-US" sz="1600">
                <a:solidFill>
                  <a:schemeClr val="tx1"/>
                </a:solidFill>
                <a:latin typeface="+mn-ea"/>
              </a:rPr>
              <a:t>地域別にみると、北関東を除いて、コロナ禍前の</a:t>
            </a:r>
            <a:r>
              <a:rPr kumimoji="1" lang="en-US" altLang="ja-JP" sz="1600">
                <a:solidFill>
                  <a:schemeClr val="tx1"/>
                </a:solidFill>
                <a:latin typeface="+mn-ea"/>
              </a:rPr>
              <a:t>2019</a:t>
            </a:r>
            <a:r>
              <a:rPr kumimoji="1" lang="ja-JP" altLang="en-US" sz="1600">
                <a:solidFill>
                  <a:schemeClr val="tx1"/>
                </a:solidFill>
                <a:latin typeface="+mn-ea"/>
              </a:rPr>
              <a:t>年</a:t>
            </a:r>
            <a:r>
              <a:rPr kumimoji="1" lang="en-US" altLang="ja-JP" sz="1600">
                <a:solidFill>
                  <a:schemeClr val="tx1"/>
                </a:solidFill>
                <a:latin typeface="+mn-ea"/>
              </a:rPr>
              <a:t>12</a:t>
            </a:r>
            <a:r>
              <a:rPr kumimoji="1" lang="ja-JP" altLang="en-US" sz="1600">
                <a:solidFill>
                  <a:schemeClr val="tx1"/>
                </a:solidFill>
                <a:latin typeface="+mn-ea"/>
              </a:rPr>
              <a:t>月を上回る水準</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先行き（</a:t>
            </a:r>
            <a:r>
              <a:rPr kumimoji="1" lang="en-US" altLang="ja-JP" sz="1600">
                <a:solidFill>
                  <a:schemeClr val="tx1"/>
                </a:solidFill>
                <a:latin typeface="+mn-ea"/>
              </a:rPr>
              <a:t>2024</a:t>
            </a:r>
            <a:r>
              <a:rPr kumimoji="1" lang="ja-JP" altLang="en-US" sz="1600">
                <a:solidFill>
                  <a:schemeClr val="tx1"/>
                </a:solidFill>
                <a:latin typeface="+mn-ea"/>
              </a:rPr>
              <a:t>年３月にかけて）は、非製造業における伸びの反動減の影響によって、すべての地域で一時的に小幅ながら減少との予測</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108701" y="51123"/>
            <a:ext cx="3035300" cy="26545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101</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102</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13" name="テキスト ボックス 35">
            <a:extLst>
              <a:ext uri="{FF2B5EF4-FFF2-40B4-BE49-F238E27FC236}">
                <a16:creationId xmlns:a16="http://schemas.microsoft.com/office/drawing/2014/main" id="{0D01475E-B438-D3A9-83D7-341F056E17B3}"/>
              </a:ext>
            </a:extLst>
          </p:cNvPr>
          <p:cNvSpPr txBox="1">
            <a:spLocks noChangeArrowheads="1"/>
          </p:cNvSpPr>
          <p:nvPr/>
        </p:nvSpPr>
        <p:spPr bwMode="auto">
          <a:xfrm>
            <a:off x="621402" y="2591438"/>
            <a:ext cx="3942087"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■地域別業況判断ＤＩの推移</a:t>
            </a:r>
          </a:p>
        </p:txBody>
      </p:sp>
      <p:sp>
        <p:nvSpPr>
          <p:cNvPr id="14" name="正方形/長方形 13">
            <a:extLst>
              <a:ext uri="{FF2B5EF4-FFF2-40B4-BE49-F238E27FC236}">
                <a16:creationId xmlns:a16="http://schemas.microsoft.com/office/drawing/2014/main" id="{70751E37-1746-D37F-CCA0-029712651944}"/>
              </a:ext>
            </a:extLst>
          </p:cNvPr>
          <p:cNvSpPr/>
          <p:nvPr/>
        </p:nvSpPr>
        <p:spPr bwMode="auto">
          <a:xfrm>
            <a:off x="667850" y="6402731"/>
            <a:ext cx="8390195"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注：（　）内は</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2023</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月と</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2019</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月の差。</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出典：日本銀行「全国企業短期経済観測調査（短観）」</a:t>
            </a:r>
          </a:p>
        </p:txBody>
      </p:sp>
    </p:spTree>
    <p:extLst>
      <p:ext uri="{BB962C8B-B14F-4D97-AF65-F5344CB8AC3E}">
        <p14:creationId xmlns:p14="http://schemas.microsoft.com/office/powerpoint/2010/main" val="2643191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6335D0A-6EE8-8DD1-C5A3-2B88A2550EE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pic>
        <p:nvPicPr>
          <p:cNvPr id="24" name="図 23">
            <a:extLst>
              <a:ext uri="{FF2B5EF4-FFF2-40B4-BE49-F238E27FC236}">
                <a16:creationId xmlns:a16="http://schemas.microsoft.com/office/drawing/2014/main" id="{15AC332C-9879-3D8E-C7E2-907FAB0380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562" y="4375384"/>
            <a:ext cx="3006908" cy="1620841"/>
          </a:xfrm>
          <a:prstGeom prst="rect">
            <a:avLst/>
          </a:prstGeom>
          <a:noFill/>
          <a:ln>
            <a:noFill/>
          </a:ln>
        </p:spPr>
      </p:pic>
      <p:pic>
        <p:nvPicPr>
          <p:cNvPr id="25" name="図 24">
            <a:extLst>
              <a:ext uri="{FF2B5EF4-FFF2-40B4-BE49-F238E27FC236}">
                <a16:creationId xmlns:a16="http://schemas.microsoft.com/office/drawing/2014/main" id="{31F32385-B7EA-23E4-16F6-E62CCAD8C8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9175" y="3649191"/>
            <a:ext cx="2673096" cy="2412839"/>
          </a:xfrm>
          <a:prstGeom prst="rect">
            <a:avLst/>
          </a:prstGeom>
          <a:noFill/>
          <a:ln>
            <a:noFill/>
          </a:ln>
        </p:spPr>
      </p:pic>
      <p:pic>
        <p:nvPicPr>
          <p:cNvPr id="23" name="図 22">
            <a:extLst>
              <a:ext uri="{FF2B5EF4-FFF2-40B4-BE49-F238E27FC236}">
                <a16:creationId xmlns:a16="http://schemas.microsoft.com/office/drawing/2014/main" id="{B5BB0B43-8F65-CDAC-3C57-609D4F0D39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761" y="3519766"/>
            <a:ext cx="3108705" cy="2542265"/>
          </a:xfrm>
          <a:prstGeom prst="rect">
            <a:avLst/>
          </a:prstGeom>
          <a:noFill/>
          <a:ln>
            <a:noFill/>
          </a:ln>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45</a:t>
            </a:fld>
            <a:endParaRPr lang="ja-JP" altLang="en-US"/>
          </a:p>
        </p:txBody>
      </p:sp>
      <p:sp>
        <p:nvSpPr>
          <p:cNvPr id="6" name="角丸四角形 5"/>
          <p:cNvSpPr/>
          <p:nvPr/>
        </p:nvSpPr>
        <p:spPr>
          <a:xfrm>
            <a:off x="219286" y="448781"/>
            <a:ext cx="69895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２</a:t>
            </a:r>
            <a:r>
              <a:rPr kumimoji="1" lang="ja-JP" altLang="en-US" sz="2000" b="1">
                <a:solidFill>
                  <a:schemeClr val="tx1"/>
                </a:solidFill>
                <a:latin typeface="+mj-ea"/>
                <a:ea typeface="+mj-ea"/>
              </a:rPr>
              <a:t>．わが国企業を取り巻く経営環境</a:t>
            </a:r>
          </a:p>
          <a:p>
            <a:r>
              <a:rPr kumimoji="1" lang="ja-JP" altLang="en-US" sz="2000" b="1">
                <a:solidFill>
                  <a:schemeClr val="tx1"/>
                </a:solidFill>
                <a:latin typeface="+mj-ea"/>
                <a:ea typeface="+mj-ea"/>
              </a:rPr>
              <a:t> （３）地域経済と中小企業の動向　②中小企業の業績動向</a:t>
            </a:r>
          </a:p>
        </p:txBody>
      </p:sp>
      <p:sp>
        <p:nvSpPr>
          <p:cNvPr id="7" name="角丸四角形 6"/>
          <p:cNvSpPr/>
          <p:nvPr/>
        </p:nvSpPr>
        <p:spPr>
          <a:xfrm>
            <a:off x="302423" y="1004255"/>
            <a:ext cx="8539150" cy="2245498"/>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中小企業の経常利益（</a:t>
            </a:r>
            <a:r>
              <a:rPr lang="en-US" altLang="ja-JP" sz="1600">
                <a:solidFill>
                  <a:schemeClr val="tx1"/>
                </a:solidFill>
                <a:latin typeface="+mn-ea"/>
              </a:rPr>
              <a:t>2023</a:t>
            </a:r>
            <a:r>
              <a:rPr lang="ja-JP" altLang="en-US" sz="1600">
                <a:solidFill>
                  <a:schemeClr val="tx1"/>
                </a:solidFill>
                <a:latin typeface="+mn-ea"/>
              </a:rPr>
              <a:t>年度上期（４月－９月期））</a:t>
            </a:r>
            <a:r>
              <a:rPr kumimoji="1" lang="ja-JP" altLang="en-US" sz="1600">
                <a:solidFill>
                  <a:schemeClr val="tx1"/>
                </a:solidFill>
                <a:latin typeface="+mn-ea"/>
              </a:rPr>
              <a:t>は、前年同期比＋</a:t>
            </a:r>
            <a:r>
              <a:rPr kumimoji="1" lang="en-US" altLang="ja-JP" sz="1600">
                <a:solidFill>
                  <a:schemeClr val="tx1"/>
                </a:solidFill>
                <a:latin typeface="+mn-ea"/>
              </a:rPr>
              <a:t>25.1</a:t>
            </a:r>
            <a:r>
              <a:rPr kumimoji="1" lang="ja-JP" altLang="en-US" sz="1600">
                <a:solidFill>
                  <a:schemeClr val="tx1"/>
                </a:solidFill>
                <a:latin typeface="+mn-ea"/>
              </a:rPr>
              <a:t>％に上昇（製造業＋</a:t>
            </a:r>
            <a:r>
              <a:rPr kumimoji="1" lang="en-US" altLang="ja-JP" sz="1600">
                <a:solidFill>
                  <a:schemeClr val="tx1"/>
                </a:solidFill>
                <a:latin typeface="+mn-ea"/>
              </a:rPr>
              <a:t>1.1</a:t>
            </a:r>
            <a:r>
              <a:rPr kumimoji="1" lang="ja-JP" altLang="en-US" sz="1600">
                <a:solidFill>
                  <a:schemeClr val="tx1"/>
                </a:solidFill>
                <a:latin typeface="+mn-ea"/>
              </a:rPr>
              <a:t>％、非製造業＋</a:t>
            </a:r>
            <a:r>
              <a:rPr kumimoji="1" lang="en-US" altLang="ja-JP" sz="1600">
                <a:solidFill>
                  <a:schemeClr val="tx1"/>
                </a:solidFill>
                <a:latin typeface="+mn-ea"/>
              </a:rPr>
              <a:t>33.8</a:t>
            </a:r>
            <a:r>
              <a:rPr kumimoji="1" lang="ja-JP" altLang="en-US" sz="1600">
                <a:solidFill>
                  <a:schemeClr val="tx1"/>
                </a:solidFill>
                <a:latin typeface="+mn-ea"/>
              </a:rPr>
              <a:t>％）</a:t>
            </a:r>
          </a:p>
          <a:p>
            <a:pPr marL="285750" indent="-285750" algn="just">
              <a:buFont typeface="メイリオ" panose="020B0604030504040204" pitchFamily="50" charset="-128"/>
              <a:buChar char="○"/>
            </a:pPr>
            <a:r>
              <a:rPr kumimoji="1" lang="ja-JP" altLang="en-US" sz="1600">
                <a:solidFill>
                  <a:schemeClr val="tx1"/>
                </a:solidFill>
                <a:latin typeface="+mn-ea"/>
              </a:rPr>
              <a:t>コロナ禍前の</a:t>
            </a:r>
            <a:r>
              <a:rPr kumimoji="1" lang="en-US" altLang="ja-JP" sz="1600">
                <a:solidFill>
                  <a:schemeClr val="tx1"/>
                </a:solidFill>
                <a:latin typeface="+mn-ea"/>
              </a:rPr>
              <a:t>2019</a:t>
            </a:r>
            <a:r>
              <a:rPr kumimoji="1" lang="ja-JP" altLang="en-US" sz="1600">
                <a:solidFill>
                  <a:schemeClr val="tx1"/>
                </a:solidFill>
                <a:latin typeface="+mn-ea"/>
              </a:rPr>
              <a:t>年の同期比較では、</a:t>
            </a:r>
            <a:r>
              <a:rPr lang="ja-JP" altLang="en-US" sz="1600">
                <a:solidFill>
                  <a:schemeClr val="tx1"/>
                </a:solidFill>
                <a:latin typeface="+mn-ea"/>
              </a:rPr>
              <a:t>非製造業がほぼ同水準に回復した一方、</a:t>
            </a:r>
            <a:r>
              <a:rPr kumimoji="1" lang="ja-JP" altLang="en-US" sz="1600">
                <a:solidFill>
                  <a:schemeClr val="tx1"/>
                </a:solidFill>
                <a:latin typeface="+mn-ea"/>
              </a:rPr>
              <a:t>製造業は下回っている。売上高の低迷に加え、原材料価格の継続的な上昇に伴う費用増を背景とした変動費の高騰などが要因</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価格転嫁の状況は、</a:t>
            </a:r>
            <a:r>
              <a:rPr kumimoji="1" lang="en-US" altLang="ja-JP" sz="1600">
                <a:solidFill>
                  <a:schemeClr val="tx1"/>
                </a:solidFill>
                <a:latin typeface="+mn-ea"/>
              </a:rPr>
              <a:t>2023</a:t>
            </a:r>
            <a:r>
              <a:rPr kumimoji="1" lang="ja-JP" altLang="en-US" sz="1600">
                <a:solidFill>
                  <a:schemeClr val="tx1"/>
                </a:solidFill>
                <a:latin typeface="+mn-ea"/>
              </a:rPr>
              <a:t>年に入って仕入価格判断ＤＩの上昇が一服し、緩やかに低下する一方、販売価格判断ＤＩがほぼ横ばいで推移し、進捗の兆し</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先行きでは販売価格判断ＤＩの増加を予測、利益の押し下げ圧力のさらなる緩和が期待</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096001" y="-3618"/>
            <a:ext cx="3048000" cy="320193"/>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103</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5" name="正方形/長方形 4">
            <a:extLst>
              <a:ext uri="{FF2B5EF4-FFF2-40B4-BE49-F238E27FC236}">
                <a16:creationId xmlns:a16="http://schemas.microsoft.com/office/drawing/2014/main" id="{DE0C28D9-5FF6-F527-CD4C-1E354C2DCBCF}"/>
              </a:ext>
            </a:extLst>
          </p:cNvPr>
          <p:cNvSpPr/>
          <p:nvPr/>
        </p:nvSpPr>
        <p:spPr bwMode="auto">
          <a:xfrm>
            <a:off x="6473219" y="6021345"/>
            <a:ext cx="5341562" cy="861774"/>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注：金融業、保険業を同２千万円以上</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１億円未満の企業。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出典：日本銀行「全国企業短期経済観測調査</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（短観）」をもとに経団連事務局にて</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作成</a:t>
            </a:r>
          </a:p>
        </p:txBody>
      </p:sp>
      <p:sp>
        <p:nvSpPr>
          <p:cNvPr id="14" name="正方形/長方形 13">
            <a:extLst>
              <a:ext uri="{FF2B5EF4-FFF2-40B4-BE49-F238E27FC236}">
                <a16:creationId xmlns:a16="http://schemas.microsoft.com/office/drawing/2014/main" id="{8F785B57-8F78-5341-C6E1-5EB08C3A7496}"/>
              </a:ext>
            </a:extLst>
          </p:cNvPr>
          <p:cNvSpPr/>
          <p:nvPr/>
        </p:nvSpPr>
        <p:spPr bwMode="auto">
          <a:xfrm>
            <a:off x="74497" y="6032954"/>
            <a:ext cx="3665234" cy="707886"/>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注：大企業は資本金</a:t>
            </a:r>
            <a: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億円以上、中小企業は同１千万円以上</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１億円未満の企業。全産業、非製造業は金融業、保険業</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を除く。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出典：財務省「法人企業統計」をもとに経団連事務局にて作成</a:t>
            </a:r>
          </a:p>
        </p:txBody>
      </p:sp>
      <p:sp>
        <p:nvSpPr>
          <p:cNvPr id="17" name="テキスト ボックス 35">
            <a:extLst>
              <a:ext uri="{FF2B5EF4-FFF2-40B4-BE49-F238E27FC236}">
                <a16:creationId xmlns:a16="http://schemas.microsoft.com/office/drawing/2014/main" id="{8A343198-B0E9-CD14-EE06-AF113A96CFBB}"/>
              </a:ext>
            </a:extLst>
          </p:cNvPr>
          <p:cNvSpPr txBox="1">
            <a:spLocks noChangeArrowheads="1"/>
          </p:cNvSpPr>
          <p:nvPr/>
        </p:nvSpPr>
        <p:spPr bwMode="auto">
          <a:xfrm>
            <a:off x="329996" y="3312606"/>
            <a:ext cx="52713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■企業規模別の増減益率の推移</a:t>
            </a:r>
          </a:p>
        </p:txBody>
      </p:sp>
      <p:sp>
        <p:nvSpPr>
          <p:cNvPr id="21" name="テキスト ボックス 35">
            <a:extLst>
              <a:ext uri="{FF2B5EF4-FFF2-40B4-BE49-F238E27FC236}">
                <a16:creationId xmlns:a16="http://schemas.microsoft.com/office/drawing/2014/main" id="{A1A9777A-2BCE-55C2-1FDD-02228175F83A}"/>
              </a:ext>
            </a:extLst>
          </p:cNvPr>
          <p:cNvSpPr txBox="1">
            <a:spLocks noChangeArrowheads="1"/>
          </p:cNvSpPr>
          <p:nvPr/>
        </p:nvSpPr>
        <p:spPr bwMode="auto">
          <a:xfrm>
            <a:off x="3683977" y="3298958"/>
            <a:ext cx="4431323"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■中小企業の経常増減益率の要因分解と販売価格・</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仕入価格判断ＤＩの推移</a:t>
            </a:r>
          </a:p>
        </p:txBody>
      </p:sp>
      <p:sp>
        <p:nvSpPr>
          <p:cNvPr id="22" name="正方形/長方形 21">
            <a:extLst>
              <a:ext uri="{FF2B5EF4-FFF2-40B4-BE49-F238E27FC236}">
                <a16:creationId xmlns:a16="http://schemas.microsoft.com/office/drawing/2014/main" id="{69BF64AA-B31C-D566-65F3-BD4BB1091832}"/>
              </a:ext>
            </a:extLst>
          </p:cNvPr>
          <p:cNvSpPr/>
          <p:nvPr/>
        </p:nvSpPr>
        <p:spPr bwMode="auto">
          <a:xfrm>
            <a:off x="3739731" y="6032954"/>
            <a:ext cx="2612431" cy="707886"/>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注：金融業、保険業を除く全産業。資本金</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１千万円以上１億円未満の企業、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出典：財務省「法人企業統計をもとに経団連</a:t>
            </a:r>
            <a:endPar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事務局にて作成</a:t>
            </a:r>
          </a:p>
        </p:txBody>
      </p:sp>
    </p:spTree>
    <p:extLst>
      <p:ext uri="{BB962C8B-B14F-4D97-AF65-F5344CB8AC3E}">
        <p14:creationId xmlns:p14="http://schemas.microsoft.com/office/powerpoint/2010/main" val="3117524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273266-E63C-CBA1-8F49-6C50CF233953}"/>
              </a:ext>
            </a:extLst>
          </p:cNvPr>
          <p:cNvSpPr>
            <a:spLocks noGrp="1"/>
          </p:cNvSpPr>
          <p:nvPr>
            <p:ph type="sldNum" sz="quarter" idx="12"/>
          </p:nvPr>
        </p:nvSpPr>
        <p:spPr/>
        <p:txBody>
          <a:bodyPr/>
          <a:lstStyle/>
          <a:p>
            <a:fld id="{41A15799-2CFA-4821-A915-C35FDB1EFB98}" type="slidenum">
              <a:rPr lang="ja-JP" altLang="en-US" smtClean="0"/>
              <a:pPr/>
              <a:t>46</a:t>
            </a:fld>
            <a:endParaRPr lang="ja-JP" altLang="en-US"/>
          </a:p>
        </p:txBody>
      </p:sp>
      <p:pic>
        <p:nvPicPr>
          <p:cNvPr id="4" name="図 3">
            <a:extLst>
              <a:ext uri="{FF2B5EF4-FFF2-40B4-BE49-F238E27FC236}">
                <a16:creationId xmlns:a16="http://schemas.microsoft.com/office/drawing/2014/main" id="{5094B2A7-4B54-7273-44FA-B8E50556FD1E}"/>
              </a:ext>
            </a:extLst>
          </p:cNvPr>
          <p:cNvPicPr>
            <a:picLocks noChangeAspect="1"/>
          </p:cNvPicPr>
          <p:nvPr/>
        </p:nvPicPr>
        <p:blipFill>
          <a:blip r:embed="rId2"/>
          <a:stretch>
            <a:fillRect/>
          </a:stretch>
        </p:blipFill>
        <p:spPr>
          <a:xfrm>
            <a:off x="553520" y="473189"/>
            <a:ext cx="7898236" cy="5832916"/>
          </a:xfrm>
          <a:prstGeom prst="rect">
            <a:avLst/>
          </a:prstGeom>
        </p:spPr>
      </p:pic>
      <p:sp>
        <p:nvSpPr>
          <p:cNvPr id="6" name="テキスト ボックス 5">
            <a:extLst>
              <a:ext uri="{FF2B5EF4-FFF2-40B4-BE49-F238E27FC236}">
                <a16:creationId xmlns:a16="http://schemas.microsoft.com/office/drawing/2014/main" id="{26D192D9-CC2E-57DB-72EF-F9218CACAA5D}"/>
              </a:ext>
            </a:extLst>
          </p:cNvPr>
          <p:cNvSpPr txBox="1"/>
          <p:nvPr/>
        </p:nvSpPr>
        <p:spPr>
          <a:xfrm>
            <a:off x="169522" y="81366"/>
            <a:ext cx="7032661" cy="369332"/>
          </a:xfrm>
          <a:prstGeom prst="rect">
            <a:avLst/>
          </a:prstGeom>
          <a:noFill/>
        </p:spPr>
        <p:txBody>
          <a:bodyPr wrap="square">
            <a:spAutoFit/>
          </a:bodyPr>
          <a:lstStyle/>
          <a:p>
            <a:r>
              <a:rPr lang="zh-TW" altLang="en-US" dirty="0">
                <a:latin typeface="ＭＳ ゴシック" panose="020B0609070205080204" pitchFamily="49" charset="-128"/>
                <a:ea typeface="ＭＳ ゴシック" panose="020B0609070205080204" pitchFamily="49" charset="-128"/>
              </a:rPr>
              <a:t>全国企業短期経済観測調査（高知県分）─ </a:t>
            </a:r>
            <a:r>
              <a:rPr lang="en-US" altLang="zh-TW" dirty="0">
                <a:latin typeface="ＭＳ ゴシック" panose="020B0609070205080204" pitchFamily="49" charset="-128"/>
                <a:ea typeface="ＭＳ ゴシック" panose="020B0609070205080204" pitchFamily="49" charset="-128"/>
              </a:rPr>
              <a:t>2023 </a:t>
            </a:r>
            <a:r>
              <a:rPr lang="zh-TW" altLang="en-US" dirty="0">
                <a:latin typeface="ＭＳ ゴシック" panose="020B0609070205080204" pitchFamily="49" charset="-128"/>
                <a:ea typeface="ＭＳ ゴシック" panose="020B0609070205080204" pitchFamily="49" charset="-128"/>
              </a:rPr>
              <a:t>年 </a:t>
            </a:r>
            <a:r>
              <a:rPr lang="en-US" altLang="zh-TW" dirty="0">
                <a:latin typeface="ＭＳ ゴシック" panose="020B0609070205080204" pitchFamily="49" charset="-128"/>
                <a:ea typeface="ＭＳ ゴシック" panose="020B0609070205080204" pitchFamily="49" charset="-128"/>
              </a:rPr>
              <a:t>12 </a:t>
            </a:r>
            <a:r>
              <a:rPr lang="zh-TW" altLang="en-US" dirty="0">
                <a:latin typeface="ＭＳ ゴシック" panose="020B0609070205080204" pitchFamily="49" charset="-128"/>
                <a:ea typeface="ＭＳ ゴシック" panose="020B0609070205080204" pitchFamily="49" charset="-128"/>
              </a:rPr>
              <a:t>月 ─</a:t>
            </a:r>
            <a:endParaRPr lang="ja-JP" altLang="en-US"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D7FD7D3-4CDC-6D59-AF70-55556AD4DA4D}"/>
              </a:ext>
            </a:extLst>
          </p:cNvPr>
          <p:cNvSpPr txBox="1"/>
          <p:nvPr/>
        </p:nvSpPr>
        <p:spPr>
          <a:xfrm>
            <a:off x="7602877" y="131621"/>
            <a:ext cx="1541123" cy="369332"/>
          </a:xfrm>
          <a:prstGeom prst="rect">
            <a:avLst/>
          </a:prstGeom>
          <a:noFill/>
        </p:spPr>
        <p:txBody>
          <a:bodyPr wrap="square" rtlCol="0">
            <a:spAutoFit/>
          </a:bodyPr>
          <a:lstStyle/>
          <a:p>
            <a:r>
              <a:rPr kumimoji="1" lang="ja-JP" altLang="en-US" dirty="0"/>
              <a:t>＜参考＞</a:t>
            </a:r>
          </a:p>
        </p:txBody>
      </p:sp>
      <p:sp>
        <p:nvSpPr>
          <p:cNvPr id="9" name="テキスト ボックス 8">
            <a:extLst>
              <a:ext uri="{FF2B5EF4-FFF2-40B4-BE49-F238E27FC236}">
                <a16:creationId xmlns:a16="http://schemas.microsoft.com/office/drawing/2014/main" id="{E91D2DB3-6AAB-FBD3-1BD6-991EA4A01B9F}"/>
              </a:ext>
            </a:extLst>
          </p:cNvPr>
          <p:cNvSpPr txBox="1"/>
          <p:nvPr/>
        </p:nvSpPr>
        <p:spPr>
          <a:xfrm>
            <a:off x="606073" y="6306105"/>
            <a:ext cx="2681555" cy="307777"/>
          </a:xfrm>
          <a:prstGeom prst="rect">
            <a:avLst/>
          </a:prstGeom>
          <a:noFill/>
        </p:spPr>
        <p:txBody>
          <a:bodyPr wrap="square" rtlCol="0">
            <a:spAutoFit/>
          </a:bodyPr>
          <a:lstStyle/>
          <a:p>
            <a:r>
              <a:rPr kumimoji="1" lang="ja-JP" altLang="en-US" sz="1400" dirty="0"/>
              <a:t>出典：日銀高知支店</a:t>
            </a:r>
          </a:p>
        </p:txBody>
      </p:sp>
    </p:spTree>
    <p:extLst>
      <p:ext uri="{BB962C8B-B14F-4D97-AF65-F5344CB8AC3E}">
        <p14:creationId xmlns:p14="http://schemas.microsoft.com/office/powerpoint/2010/main" val="2491070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7B2135-00F8-3849-B3BF-E38626C63891}"/>
              </a:ext>
            </a:extLst>
          </p:cNvPr>
          <p:cNvSpPr>
            <a:spLocks noGrp="1"/>
          </p:cNvSpPr>
          <p:nvPr>
            <p:ph type="sldNum" sz="quarter" idx="12"/>
          </p:nvPr>
        </p:nvSpPr>
        <p:spPr/>
        <p:txBody>
          <a:bodyPr/>
          <a:lstStyle/>
          <a:p>
            <a:fld id="{41A15799-2CFA-4821-A915-C35FDB1EFB98}" type="slidenum">
              <a:rPr lang="ja-JP" altLang="en-US" smtClean="0"/>
              <a:pPr/>
              <a:t>47</a:t>
            </a:fld>
            <a:endParaRPr lang="ja-JP" altLang="en-US"/>
          </a:p>
        </p:txBody>
      </p:sp>
      <p:pic>
        <p:nvPicPr>
          <p:cNvPr id="4" name="図 3">
            <a:extLst>
              <a:ext uri="{FF2B5EF4-FFF2-40B4-BE49-F238E27FC236}">
                <a16:creationId xmlns:a16="http://schemas.microsoft.com/office/drawing/2014/main" id="{6B2E5CB5-3CC0-D631-83BE-DF5B941BE684}"/>
              </a:ext>
            </a:extLst>
          </p:cNvPr>
          <p:cNvPicPr>
            <a:picLocks noChangeAspect="1"/>
          </p:cNvPicPr>
          <p:nvPr/>
        </p:nvPicPr>
        <p:blipFill>
          <a:blip r:embed="rId2"/>
          <a:stretch>
            <a:fillRect/>
          </a:stretch>
        </p:blipFill>
        <p:spPr>
          <a:xfrm>
            <a:off x="0" y="516262"/>
            <a:ext cx="9078668" cy="5607136"/>
          </a:xfrm>
          <a:prstGeom prst="rect">
            <a:avLst/>
          </a:prstGeom>
        </p:spPr>
      </p:pic>
      <p:sp>
        <p:nvSpPr>
          <p:cNvPr id="5" name="テキスト ボックス 4">
            <a:extLst>
              <a:ext uri="{FF2B5EF4-FFF2-40B4-BE49-F238E27FC236}">
                <a16:creationId xmlns:a16="http://schemas.microsoft.com/office/drawing/2014/main" id="{DEC024A0-0E90-115C-0C3C-8F3FE22F20C2}"/>
              </a:ext>
            </a:extLst>
          </p:cNvPr>
          <p:cNvSpPr txBox="1"/>
          <p:nvPr/>
        </p:nvSpPr>
        <p:spPr>
          <a:xfrm>
            <a:off x="7602877" y="131621"/>
            <a:ext cx="1475791" cy="369332"/>
          </a:xfrm>
          <a:prstGeom prst="rect">
            <a:avLst/>
          </a:prstGeom>
          <a:noFill/>
        </p:spPr>
        <p:txBody>
          <a:bodyPr wrap="square" rtlCol="0">
            <a:spAutoFit/>
          </a:bodyPr>
          <a:lstStyle/>
          <a:p>
            <a:r>
              <a:rPr kumimoji="1" lang="ja-JP" altLang="en-US" dirty="0"/>
              <a:t>＜参考＞</a:t>
            </a:r>
          </a:p>
        </p:txBody>
      </p:sp>
      <p:sp>
        <p:nvSpPr>
          <p:cNvPr id="6" name="テキスト ボックス 5">
            <a:extLst>
              <a:ext uri="{FF2B5EF4-FFF2-40B4-BE49-F238E27FC236}">
                <a16:creationId xmlns:a16="http://schemas.microsoft.com/office/drawing/2014/main" id="{30071815-72F3-B92D-B598-C324E0D3698F}"/>
              </a:ext>
            </a:extLst>
          </p:cNvPr>
          <p:cNvSpPr txBox="1"/>
          <p:nvPr/>
        </p:nvSpPr>
        <p:spPr>
          <a:xfrm>
            <a:off x="65332" y="39063"/>
            <a:ext cx="7032661" cy="369332"/>
          </a:xfrm>
          <a:prstGeom prst="rect">
            <a:avLst/>
          </a:prstGeom>
          <a:noFill/>
        </p:spPr>
        <p:txBody>
          <a:bodyPr wrap="square">
            <a:spAutoFit/>
          </a:bodyPr>
          <a:lstStyle/>
          <a:p>
            <a:r>
              <a:rPr lang="zh-TW" altLang="en-US" dirty="0">
                <a:latin typeface="ＭＳ ゴシック" panose="020B0609070205080204" pitchFamily="49" charset="-128"/>
                <a:ea typeface="ＭＳ ゴシック" panose="020B0609070205080204" pitchFamily="49" charset="-128"/>
              </a:rPr>
              <a:t>全国企業短期経済観測調査（高知県分）─ </a:t>
            </a:r>
            <a:r>
              <a:rPr lang="en-US" altLang="zh-TW" dirty="0">
                <a:latin typeface="ＭＳ ゴシック" panose="020B0609070205080204" pitchFamily="49" charset="-128"/>
                <a:ea typeface="ＭＳ ゴシック" panose="020B0609070205080204" pitchFamily="49" charset="-128"/>
              </a:rPr>
              <a:t>2023 </a:t>
            </a:r>
            <a:r>
              <a:rPr lang="zh-TW" altLang="en-US" dirty="0">
                <a:latin typeface="ＭＳ ゴシック" panose="020B0609070205080204" pitchFamily="49" charset="-128"/>
                <a:ea typeface="ＭＳ ゴシック" panose="020B0609070205080204" pitchFamily="49" charset="-128"/>
              </a:rPr>
              <a:t>年 </a:t>
            </a:r>
            <a:r>
              <a:rPr lang="en-US" altLang="zh-TW" dirty="0">
                <a:latin typeface="ＭＳ ゴシック" panose="020B0609070205080204" pitchFamily="49" charset="-128"/>
                <a:ea typeface="ＭＳ ゴシック" panose="020B0609070205080204" pitchFamily="49" charset="-128"/>
              </a:rPr>
              <a:t>12 </a:t>
            </a:r>
            <a:r>
              <a:rPr lang="zh-TW" altLang="en-US" dirty="0">
                <a:latin typeface="ＭＳ ゴシック" panose="020B0609070205080204" pitchFamily="49" charset="-128"/>
                <a:ea typeface="ＭＳ ゴシック" panose="020B0609070205080204" pitchFamily="49" charset="-128"/>
              </a:rPr>
              <a:t>月 ─</a:t>
            </a:r>
            <a:endParaRPr lang="ja-JP" altLang="en-US"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D850D9C-0911-AEF3-C66B-921A0D2E8F37}"/>
              </a:ext>
            </a:extLst>
          </p:cNvPr>
          <p:cNvSpPr txBox="1"/>
          <p:nvPr/>
        </p:nvSpPr>
        <p:spPr>
          <a:xfrm>
            <a:off x="585525" y="6231265"/>
            <a:ext cx="2681555" cy="523220"/>
          </a:xfrm>
          <a:prstGeom prst="rect">
            <a:avLst/>
          </a:prstGeom>
          <a:noFill/>
        </p:spPr>
        <p:txBody>
          <a:bodyPr wrap="square" rtlCol="0">
            <a:spAutoFit/>
          </a:bodyPr>
          <a:lstStyle/>
          <a:p>
            <a:r>
              <a:rPr kumimoji="1" lang="ja-JP" altLang="en-US" sz="1400" dirty="0"/>
              <a:t>　注：シャドーは景気後退期</a:t>
            </a:r>
            <a:endParaRPr kumimoji="1" lang="en-US" altLang="ja-JP" sz="1400" dirty="0"/>
          </a:p>
          <a:p>
            <a:r>
              <a:rPr kumimoji="1" lang="ja-JP" altLang="en-US" sz="1400" dirty="0"/>
              <a:t>出典：日銀高知支店</a:t>
            </a:r>
          </a:p>
        </p:txBody>
      </p:sp>
    </p:spTree>
    <p:extLst>
      <p:ext uri="{BB962C8B-B14F-4D97-AF65-F5344CB8AC3E}">
        <p14:creationId xmlns:p14="http://schemas.microsoft.com/office/powerpoint/2010/main" val="3662563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E68C729-8911-04B0-1973-260C1EE9D745}"/>
              </a:ext>
            </a:extLst>
          </p:cNvPr>
          <p:cNvSpPr>
            <a:spLocks noGrp="1"/>
          </p:cNvSpPr>
          <p:nvPr>
            <p:ph type="sldNum" sz="quarter" idx="12"/>
          </p:nvPr>
        </p:nvSpPr>
        <p:spPr/>
        <p:txBody>
          <a:bodyPr/>
          <a:lstStyle/>
          <a:p>
            <a:fld id="{41A15799-2CFA-4821-A915-C35FDB1EFB98}" type="slidenum">
              <a:rPr lang="ja-JP" altLang="en-US" smtClean="0"/>
              <a:pPr/>
              <a:t>48</a:t>
            </a:fld>
            <a:endParaRPr lang="ja-JP" altLang="en-US"/>
          </a:p>
        </p:txBody>
      </p:sp>
      <p:sp>
        <p:nvSpPr>
          <p:cNvPr id="3" name="テキスト ボックス 2">
            <a:extLst>
              <a:ext uri="{FF2B5EF4-FFF2-40B4-BE49-F238E27FC236}">
                <a16:creationId xmlns:a16="http://schemas.microsoft.com/office/drawing/2014/main" id="{132D0285-3B5D-0B92-5A7B-72933C28BDCC}"/>
              </a:ext>
            </a:extLst>
          </p:cNvPr>
          <p:cNvSpPr txBox="1"/>
          <p:nvPr/>
        </p:nvSpPr>
        <p:spPr>
          <a:xfrm>
            <a:off x="65332" y="39063"/>
            <a:ext cx="7032661" cy="369332"/>
          </a:xfrm>
          <a:prstGeom prst="rect">
            <a:avLst/>
          </a:prstGeom>
          <a:noFill/>
        </p:spPr>
        <p:txBody>
          <a:bodyPr wrap="square">
            <a:spAutoFit/>
          </a:bodyPr>
          <a:lstStyle/>
          <a:p>
            <a:r>
              <a:rPr lang="zh-TW" altLang="en-US" dirty="0">
                <a:latin typeface="ＭＳ ゴシック" panose="020B0609070205080204" pitchFamily="49" charset="-128"/>
                <a:ea typeface="ＭＳ ゴシック" panose="020B0609070205080204" pitchFamily="49" charset="-128"/>
              </a:rPr>
              <a:t>財務省高知財務事務所</a:t>
            </a:r>
            <a:r>
              <a:rPr lang="ja-JP" altLang="en-US" dirty="0">
                <a:latin typeface="ＭＳ ゴシック" panose="020B0609070205080204" pitchFamily="49" charset="-128"/>
                <a:ea typeface="ＭＳ ゴシック" panose="020B0609070205080204" pitchFamily="49" charset="-128"/>
              </a:rPr>
              <a:t>「</a:t>
            </a:r>
            <a:r>
              <a:rPr lang="zh-TW" altLang="en-US" dirty="0">
                <a:latin typeface="ＭＳ ゴシック" panose="020B0609070205080204" pitchFamily="49" charset="-128"/>
                <a:ea typeface="ＭＳ ゴシック" panose="020B0609070205080204" pitchFamily="49" charset="-128"/>
              </a:rPr>
              <a:t>高知県内経済情勢報告</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2024</a:t>
            </a:r>
            <a:r>
              <a:rPr lang="ja-JP" altLang="en-US" dirty="0">
                <a:latin typeface="ＭＳ ゴシック" panose="020B0609070205080204" pitchFamily="49" charset="-128"/>
                <a:ea typeface="ＭＳ ゴシック" panose="020B0609070205080204" pitchFamily="49" charset="-128"/>
              </a:rPr>
              <a:t>年</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月分</a:t>
            </a:r>
          </a:p>
        </p:txBody>
      </p:sp>
      <p:pic>
        <p:nvPicPr>
          <p:cNvPr id="5" name="図 4">
            <a:extLst>
              <a:ext uri="{FF2B5EF4-FFF2-40B4-BE49-F238E27FC236}">
                <a16:creationId xmlns:a16="http://schemas.microsoft.com/office/drawing/2014/main" id="{4F185BF7-544B-303F-A011-FDBE9B0B60B0}"/>
              </a:ext>
            </a:extLst>
          </p:cNvPr>
          <p:cNvPicPr>
            <a:picLocks noChangeAspect="1"/>
          </p:cNvPicPr>
          <p:nvPr/>
        </p:nvPicPr>
        <p:blipFill>
          <a:blip r:embed="rId2"/>
          <a:stretch>
            <a:fillRect/>
          </a:stretch>
        </p:blipFill>
        <p:spPr>
          <a:xfrm>
            <a:off x="65332" y="699664"/>
            <a:ext cx="4449075" cy="2729336"/>
          </a:xfrm>
          <a:prstGeom prst="rect">
            <a:avLst/>
          </a:prstGeom>
        </p:spPr>
      </p:pic>
      <p:pic>
        <p:nvPicPr>
          <p:cNvPr id="7" name="図 6">
            <a:extLst>
              <a:ext uri="{FF2B5EF4-FFF2-40B4-BE49-F238E27FC236}">
                <a16:creationId xmlns:a16="http://schemas.microsoft.com/office/drawing/2014/main" id="{DEB32AD5-09C0-3014-44C3-C9436DDF303E}"/>
              </a:ext>
            </a:extLst>
          </p:cNvPr>
          <p:cNvPicPr>
            <a:picLocks noChangeAspect="1"/>
          </p:cNvPicPr>
          <p:nvPr/>
        </p:nvPicPr>
        <p:blipFill>
          <a:blip r:embed="rId3"/>
          <a:stretch>
            <a:fillRect/>
          </a:stretch>
        </p:blipFill>
        <p:spPr>
          <a:xfrm>
            <a:off x="4690552" y="717682"/>
            <a:ext cx="4305133" cy="2566197"/>
          </a:xfrm>
          <a:prstGeom prst="rect">
            <a:avLst/>
          </a:prstGeom>
        </p:spPr>
      </p:pic>
      <p:pic>
        <p:nvPicPr>
          <p:cNvPr id="9" name="図 8">
            <a:extLst>
              <a:ext uri="{FF2B5EF4-FFF2-40B4-BE49-F238E27FC236}">
                <a16:creationId xmlns:a16="http://schemas.microsoft.com/office/drawing/2014/main" id="{B1D13B31-37BB-842B-C4E6-EC6775BEB283}"/>
              </a:ext>
            </a:extLst>
          </p:cNvPr>
          <p:cNvPicPr>
            <a:picLocks noChangeAspect="1"/>
          </p:cNvPicPr>
          <p:nvPr/>
        </p:nvPicPr>
        <p:blipFill>
          <a:blip r:embed="rId4"/>
          <a:stretch>
            <a:fillRect/>
          </a:stretch>
        </p:blipFill>
        <p:spPr>
          <a:xfrm>
            <a:off x="81847" y="3720269"/>
            <a:ext cx="4432560" cy="2673469"/>
          </a:xfrm>
          <a:prstGeom prst="rect">
            <a:avLst/>
          </a:prstGeom>
        </p:spPr>
      </p:pic>
      <p:pic>
        <p:nvPicPr>
          <p:cNvPr id="11" name="図 10">
            <a:extLst>
              <a:ext uri="{FF2B5EF4-FFF2-40B4-BE49-F238E27FC236}">
                <a16:creationId xmlns:a16="http://schemas.microsoft.com/office/drawing/2014/main" id="{C2EA3F16-7AB6-1D1C-1864-D60BB9BC113A}"/>
              </a:ext>
            </a:extLst>
          </p:cNvPr>
          <p:cNvPicPr>
            <a:picLocks noChangeAspect="1"/>
          </p:cNvPicPr>
          <p:nvPr/>
        </p:nvPicPr>
        <p:blipFill>
          <a:blip r:embed="rId5"/>
          <a:stretch>
            <a:fillRect/>
          </a:stretch>
        </p:blipFill>
        <p:spPr>
          <a:xfrm>
            <a:off x="4690552" y="3720464"/>
            <a:ext cx="4305133" cy="2771218"/>
          </a:xfrm>
          <a:prstGeom prst="rect">
            <a:avLst/>
          </a:prstGeom>
        </p:spPr>
      </p:pic>
      <p:sp>
        <p:nvSpPr>
          <p:cNvPr id="12" name="テキスト ボックス 11">
            <a:extLst>
              <a:ext uri="{FF2B5EF4-FFF2-40B4-BE49-F238E27FC236}">
                <a16:creationId xmlns:a16="http://schemas.microsoft.com/office/drawing/2014/main" id="{BE96780E-3A14-8C8C-A407-AD0B9758286D}"/>
              </a:ext>
            </a:extLst>
          </p:cNvPr>
          <p:cNvSpPr txBox="1"/>
          <p:nvPr/>
        </p:nvSpPr>
        <p:spPr>
          <a:xfrm>
            <a:off x="7874429" y="88648"/>
            <a:ext cx="1204239" cy="369332"/>
          </a:xfrm>
          <a:prstGeom prst="rect">
            <a:avLst/>
          </a:prstGeom>
          <a:noFill/>
        </p:spPr>
        <p:txBody>
          <a:bodyPr wrap="square" rtlCol="0">
            <a:spAutoFit/>
          </a:bodyPr>
          <a:lstStyle/>
          <a:p>
            <a:r>
              <a:rPr kumimoji="1" lang="ja-JP" altLang="en-US" dirty="0"/>
              <a:t>＜参考＞</a:t>
            </a:r>
          </a:p>
        </p:txBody>
      </p:sp>
    </p:spTree>
    <p:extLst>
      <p:ext uri="{BB962C8B-B14F-4D97-AF65-F5344CB8AC3E}">
        <p14:creationId xmlns:p14="http://schemas.microsoft.com/office/powerpoint/2010/main" val="97693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E27F298-EC5B-D900-5CFC-C19FD84EA0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63" y="3642208"/>
            <a:ext cx="7888471" cy="2936344"/>
          </a:xfrm>
          <a:prstGeom prst="rect">
            <a:avLst/>
          </a:prstGeom>
          <a:noFill/>
          <a:ln>
            <a:noFill/>
          </a:ln>
        </p:spPr>
      </p:pic>
      <p:pic>
        <p:nvPicPr>
          <p:cNvPr id="4" name="図 3">
            <a:extLst>
              <a:ext uri="{FF2B5EF4-FFF2-40B4-BE49-F238E27FC236}">
                <a16:creationId xmlns:a16="http://schemas.microsoft.com/office/drawing/2014/main" id="{BFFF2B5A-39AC-F08E-4D6C-9CE2D530AF7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345"/>
            <a:ext cx="9144000" cy="307777"/>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4</a:t>
            </a:fld>
            <a:endParaRPr lang="ja-JP" altLang="en-US"/>
          </a:p>
        </p:txBody>
      </p:sp>
      <p:sp>
        <p:nvSpPr>
          <p:cNvPr id="5" name="タイトル 1"/>
          <p:cNvSpPr txBox="1">
            <a:spLocks/>
          </p:cNvSpPr>
          <p:nvPr/>
        </p:nvSpPr>
        <p:spPr bwMode="auto">
          <a:xfrm>
            <a:off x="7408953" y="72000"/>
            <a:ext cx="1735047" cy="216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lang="ja-JP" altLang="en-US" sz="1100" kern="0">
                <a:latin typeface="+mn-ea"/>
                <a:cs typeface="+mj-cs"/>
              </a:rPr>
              <a:t>１～４</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7" name="角丸四角形 6"/>
          <p:cNvSpPr/>
          <p:nvPr/>
        </p:nvSpPr>
        <p:spPr>
          <a:xfrm>
            <a:off x="293914" y="399788"/>
            <a:ext cx="8539150" cy="292670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デフレからの完全脱却に向けて、「構造的な賃金引上げ」と「分厚い中間層」形成の実現に貢献し、「成長と分配の好循環」の歯車を加速させることが極めて重要</a:t>
            </a:r>
          </a:p>
          <a:p>
            <a:pPr marL="285750" indent="-285750" algn="just">
              <a:buFont typeface="メイリオ" panose="020B0604030504040204" pitchFamily="50" charset="-128"/>
              <a:buChar char="○"/>
            </a:pPr>
            <a:r>
              <a:rPr kumimoji="1" lang="ja-JP" altLang="en-US" sz="1600">
                <a:solidFill>
                  <a:schemeClr val="tx1"/>
                </a:solidFill>
                <a:latin typeface="+mn-ea"/>
              </a:rPr>
              <a:t>そのためには生産性の改善・向上が急務。働き方改革の継続・深化、「ＤＥ</a:t>
            </a:r>
            <a:r>
              <a:rPr kumimoji="1" lang="en-US" altLang="ja-JP" sz="1600">
                <a:solidFill>
                  <a:schemeClr val="tx1"/>
                </a:solidFill>
                <a:latin typeface="+mn-ea"/>
              </a:rPr>
              <a:t>&amp;</a:t>
            </a:r>
            <a:r>
              <a:rPr kumimoji="1" lang="ja-JP" altLang="en-US" sz="1600">
                <a:solidFill>
                  <a:schemeClr val="tx1"/>
                </a:solidFill>
                <a:latin typeface="+mn-ea"/>
              </a:rPr>
              <a:t>Ｉ」のさらなる推進、社内外における「円滑な労働移動」の推進、労働力不足への対応、地方経済活性化を担う地元企業・中小企業の生産性の改善・向上が肝要</a:t>
            </a:r>
          </a:p>
          <a:p>
            <a:pPr marL="285750" indent="-285750" algn="just">
              <a:buFont typeface="メイリオ" panose="020B0604030504040204" pitchFamily="50" charset="-128"/>
              <a:buChar char="○"/>
            </a:pPr>
            <a:r>
              <a:rPr kumimoji="1" lang="ja-JP" altLang="en-US" sz="1600">
                <a:solidFill>
                  <a:schemeClr val="tx1"/>
                </a:solidFill>
                <a:latin typeface="+mn-ea"/>
              </a:rPr>
              <a:t>わが国全体の賃金引上げの機運醸成につながる中小企業の構造的な賃金引上げには、その原資の確保が不可欠であり、労務費の増加分を含めた適正な価格転嫁・価格アップを社会全体で受け入れる意識改革が必要</a:t>
            </a:r>
          </a:p>
          <a:p>
            <a:pPr marL="285750" indent="-285750" algn="just">
              <a:buFont typeface="メイリオ" panose="020B0604030504040204" pitchFamily="50" charset="-128"/>
              <a:buChar char="○"/>
            </a:pPr>
            <a:r>
              <a:rPr kumimoji="1" lang="ja-JP" altLang="en-US" sz="1600">
                <a:solidFill>
                  <a:schemeClr val="tx1"/>
                </a:solidFill>
                <a:latin typeface="+mn-ea"/>
              </a:rPr>
              <a:t>経団連は、賃金引上げのモメンタムの維持・強化、構造的な賃金引上げの実現に貢献すべく、</a:t>
            </a:r>
            <a:r>
              <a:rPr kumimoji="1" lang="en-US" altLang="ja-JP" sz="1600">
                <a:solidFill>
                  <a:schemeClr val="tx1"/>
                </a:solidFill>
                <a:latin typeface="+mn-ea"/>
              </a:rPr>
              <a:t>2023</a:t>
            </a:r>
            <a:r>
              <a:rPr kumimoji="1" lang="ja-JP" altLang="en-US" sz="1600">
                <a:solidFill>
                  <a:schemeClr val="tx1"/>
                </a:solidFill>
                <a:latin typeface="+mn-ea"/>
              </a:rPr>
              <a:t>年以上の熱意をもって臨む。イノベーション創出による社会課題の解決を通じて、ウェルビーイングな日本社会の創造に向けて、引き続き取り組んでいく</a:t>
            </a:r>
          </a:p>
        </p:txBody>
      </p:sp>
      <p:sp>
        <p:nvSpPr>
          <p:cNvPr id="9" name="正方形/長方形 8"/>
          <p:cNvSpPr/>
          <p:nvPr/>
        </p:nvSpPr>
        <p:spPr bwMode="auto">
          <a:xfrm>
            <a:off x="528625" y="6518221"/>
            <a:ext cx="7888472"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注：購買力平価換算の米国ドル単位での比較。</a:t>
            </a:r>
          </a:p>
          <a:p>
            <a:pPr fontAlgn="base">
              <a:spcBef>
                <a:spcPct val="0"/>
              </a:spcBef>
              <a:spcAft>
                <a:spcPct val="0"/>
              </a:spcAft>
              <a:defRPr/>
            </a:pPr>
            <a:r>
              <a:rPr kumimoji="0" lang="ja-JP" altLang="en-US" sz="1000" kern="0">
                <a:solidFill>
                  <a:srgbClr val="000000"/>
                </a:solidFill>
                <a:latin typeface="+mn-ea"/>
              </a:rPr>
              <a:t>出典：日本生産性本部「労働生産性の国際比較</a:t>
            </a:r>
            <a:r>
              <a:rPr kumimoji="0" lang="en-US" altLang="ja-JP" sz="1000" kern="0">
                <a:solidFill>
                  <a:srgbClr val="000000"/>
                </a:solidFill>
                <a:latin typeface="+mn-ea"/>
              </a:rPr>
              <a:t>2023</a:t>
            </a:r>
            <a:r>
              <a:rPr kumimoji="0" lang="ja-JP" altLang="en-US" sz="1000" kern="0">
                <a:solidFill>
                  <a:srgbClr val="000000"/>
                </a:solidFill>
                <a:latin typeface="+mn-ea"/>
              </a:rPr>
              <a:t>」</a:t>
            </a:r>
          </a:p>
        </p:txBody>
      </p:sp>
      <p:sp>
        <p:nvSpPr>
          <p:cNvPr id="11" name="テキスト ボックス 35"/>
          <p:cNvSpPr txBox="1">
            <a:spLocks noChangeArrowheads="1"/>
          </p:cNvSpPr>
          <p:nvPr/>
        </p:nvSpPr>
        <p:spPr bwMode="auto">
          <a:xfrm>
            <a:off x="224562" y="3457674"/>
            <a:ext cx="4156938" cy="307777"/>
          </a:xfrm>
          <a:prstGeom prst="rect">
            <a:avLst/>
          </a:prstGeom>
          <a:noFill/>
          <a:ln w="9525">
            <a:noFill/>
            <a:miter lim="800000"/>
            <a:headEnd/>
            <a:tailEnd/>
          </a:ln>
        </p:spPr>
        <p:txBody>
          <a:bodyPr wrap="square">
            <a:spAutoFit/>
          </a:bodyPr>
          <a:lstStyle/>
          <a:p>
            <a:r>
              <a:rPr lang="ja-JP" altLang="en-US" sz="1400">
                <a:latin typeface="+mn-ea"/>
              </a:rPr>
              <a:t>■１人当たり労働生産性の国際比較（</a:t>
            </a:r>
            <a:r>
              <a:rPr lang="en-US" altLang="ja-JP" sz="1400">
                <a:latin typeface="+mn-ea"/>
              </a:rPr>
              <a:t>2022</a:t>
            </a:r>
            <a:r>
              <a:rPr lang="ja-JP" altLang="en-US" sz="1400">
                <a:latin typeface="+mn-ea"/>
              </a:rPr>
              <a:t>年）</a:t>
            </a:r>
          </a:p>
        </p:txBody>
      </p:sp>
      <p:sp>
        <p:nvSpPr>
          <p:cNvPr id="8" name="タイトル 1">
            <a:extLst>
              <a:ext uri="{FF2B5EF4-FFF2-40B4-BE49-F238E27FC236}">
                <a16:creationId xmlns:a16="http://schemas.microsoft.com/office/drawing/2014/main" id="{1AA44823-7291-0712-D254-748D15CBF230}"/>
              </a:ext>
            </a:extLst>
          </p:cNvPr>
          <p:cNvSpPr txBox="1">
            <a:spLocks/>
          </p:cNvSpPr>
          <p:nvPr/>
        </p:nvSpPr>
        <p:spPr bwMode="auto">
          <a:xfrm>
            <a:off x="98311" y="45698"/>
            <a:ext cx="1735047" cy="216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lang="ja-JP" altLang="en-US" sz="1200" kern="0">
                <a:latin typeface="+mj-ea"/>
                <a:ea typeface="+mj-ea"/>
                <a:cs typeface="+mj-cs"/>
              </a:rPr>
              <a:t>はじめに</a:t>
            </a:r>
            <a:endParaRPr kumimoji="1" lang="ja-JP" altLang="en-US" sz="1200" b="0" i="0" u="none" strike="noStrike" kern="0" cap="none" spc="0" normalizeH="0" baseline="0" noProof="0">
              <a:ln>
                <a:noFill/>
              </a:ln>
              <a:effectLst/>
              <a:uLnTx/>
              <a:uFillTx/>
              <a:latin typeface="+mj-ea"/>
              <a:ea typeface="+mj-ea"/>
              <a:cs typeface="+mj-cs"/>
            </a:endParaRPr>
          </a:p>
        </p:txBody>
      </p:sp>
    </p:spTree>
    <p:extLst>
      <p:ext uri="{BB962C8B-B14F-4D97-AF65-F5344CB8AC3E}">
        <p14:creationId xmlns:p14="http://schemas.microsoft.com/office/powerpoint/2010/main" val="2062594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F18933F-99A8-9BEE-1A2A-A36CAF64B54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a:xfrm>
            <a:off x="7135760" y="6606388"/>
            <a:ext cx="2057400" cy="365125"/>
          </a:xfrm>
        </p:spPr>
        <p:txBody>
          <a:bodyPr/>
          <a:lstStyle/>
          <a:p>
            <a:fld id="{41A15799-2CFA-4821-A915-C35FDB1EFB98}" type="slidenum">
              <a:rPr lang="ja-JP" altLang="en-US" smtClean="0"/>
              <a:pPr/>
              <a:t>49</a:t>
            </a:fld>
            <a:endParaRPr lang="ja-JP" altLang="en-US"/>
          </a:p>
        </p:txBody>
      </p:sp>
      <p:sp>
        <p:nvSpPr>
          <p:cNvPr id="6" name="角丸四角形 5"/>
          <p:cNvSpPr/>
          <p:nvPr/>
        </p:nvSpPr>
        <p:spPr>
          <a:xfrm>
            <a:off x="215037" y="288000"/>
            <a:ext cx="7296106"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３</a:t>
            </a:r>
            <a:r>
              <a:rPr kumimoji="1" lang="ja-JP" altLang="en-US" sz="2000" b="1">
                <a:solidFill>
                  <a:schemeClr val="tx1"/>
                </a:solidFill>
                <a:latin typeface="+mj-ea"/>
                <a:ea typeface="+mj-ea"/>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連合「</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a:t>
            </a:r>
            <a:r>
              <a:rPr lang="en-US" altLang="ja-JP" sz="2000" b="1">
                <a:solidFill>
                  <a:prstClr val="black"/>
                </a:solidFill>
                <a:latin typeface="メイリオ" panose="020B0604030504040204" pitchFamily="50" charset="-128"/>
                <a:ea typeface="メイリオ" panose="020B0604030504040204" pitchFamily="50" charset="-128"/>
              </a:rPr>
              <a:t>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春季生活闘争方針」への見解</a:t>
            </a:r>
            <a:endParaRPr kumimoji="1" lang="ja-JP" altLang="en-US" sz="2000" b="1">
              <a:solidFill>
                <a:schemeClr val="tx1"/>
              </a:solidFill>
              <a:latin typeface="+mj-ea"/>
              <a:ea typeface="+mj-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28919"/>
            <a:ext cx="3359265" cy="28765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104</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108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84</a:t>
            </a:r>
            <a:r>
              <a:rPr lang="ja-JP" altLang="en-US" sz="1100" kern="0">
                <a:latin typeface="+mn-ea"/>
                <a:cs typeface="+mj-cs"/>
              </a:rPr>
              <a:t>～</a:t>
            </a:r>
            <a:r>
              <a:rPr lang="en-US" altLang="ja-JP" sz="1100" kern="0">
                <a:latin typeface="+mn-ea"/>
                <a:cs typeface="+mj-cs"/>
              </a:rPr>
              <a:t>85</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grpSp>
        <p:nvGrpSpPr>
          <p:cNvPr id="3" name="グループ化 2">
            <a:extLst>
              <a:ext uri="{FF2B5EF4-FFF2-40B4-BE49-F238E27FC236}">
                <a16:creationId xmlns:a16="http://schemas.microsoft.com/office/drawing/2014/main" id="{20FE27DF-7787-47B3-7B25-360FA47E3F3F}"/>
              </a:ext>
            </a:extLst>
          </p:cNvPr>
          <p:cNvGrpSpPr/>
          <p:nvPr/>
        </p:nvGrpSpPr>
        <p:grpSpPr>
          <a:xfrm>
            <a:off x="43203" y="614151"/>
            <a:ext cx="9044767" cy="6258834"/>
            <a:chOff x="32029" y="723249"/>
            <a:chExt cx="9044767" cy="6258834"/>
          </a:xfrm>
        </p:grpSpPr>
        <p:sp>
          <p:nvSpPr>
            <p:cNvPr id="5" name="角丸四角形 9">
              <a:extLst>
                <a:ext uri="{FF2B5EF4-FFF2-40B4-BE49-F238E27FC236}">
                  <a16:creationId xmlns:a16="http://schemas.microsoft.com/office/drawing/2014/main" id="{75BCBAA3-56CE-4D81-A9F0-87C84F95CB9C}"/>
                </a:ext>
              </a:extLst>
            </p:cNvPr>
            <p:cNvSpPr/>
            <p:nvPr/>
          </p:nvSpPr>
          <p:spPr>
            <a:xfrm>
              <a:off x="293914" y="2318658"/>
              <a:ext cx="8539150" cy="3927995"/>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A202CBCB-6D92-3981-1B2D-5FB309AC1A1A}"/>
                </a:ext>
              </a:extLst>
            </p:cNvPr>
            <p:cNvSpPr/>
            <p:nvPr/>
          </p:nvSpPr>
          <p:spPr>
            <a:xfrm>
              <a:off x="50182" y="5568104"/>
              <a:ext cx="3924000" cy="13652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A89EBF47-9360-6B5E-4829-0B1EB29B5DFF}"/>
                </a:ext>
              </a:extLst>
            </p:cNvPr>
            <p:cNvSpPr/>
            <p:nvPr/>
          </p:nvSpPr>
          <p:spPr>
            <a:xfrm>
              <a:off x="66452" y="3120436"/>
              <a:ext cx="3924000" cy="22497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166C2E43-8BA8-F45C-7359-100702AD2D16}"/>
                </a:ext>
              </a:extLst>
            </p:cNvPr>
            <p:cNvSpPr/>
            <p:nvPr/>
          </p:nvSpPr>
          <p:spPr>
            <a:xfrm>
              <a:off x="66452" y="1253628"/>
              <a:ext cx="3924000" cy="1711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D9E36AC6-46D2-799D-D880-92C087D2433E}"/>
                </a:ext>
              </a:extLst>
            </p:cNvPr>
            <p:cNvSpPr/>
            <p:nvPr/>
          </p:nvSpPr>
          <p:spPr>
            <a:xfrm>
              <a:off x="4435980" y="1253332"/>
              <a:ext cx="4640816" cy="1708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buClrTx/>
                <a:buSzTx/>
                <a:buFont typeface="メイリオ" panose="020B0604030504040204" pitchFamily="50" charset="-128"/>
                <a:buChar char="○"/>
                <a:tabLst/>
                <a:defRPr/>
              </a:pPr>
              <a:r>
                <a:rPr kumimoji="1" lang="ja-JP" altLang="en-US" sz="15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持続的な賃金引上げの実現、生産性向上による「成長と分配の好循環」の必要性、</a:t>
              </a:r>
              <a:r>
                <a:rPr kumimoji="1" lang="en-US" altLang="ja-JP" sz="15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5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年春季労使交渉がわが国経済社会のステージ転換を図る正念場との認識など、基本的な考え方や方向性、問題意識は、経団連と多くの点で一致</a:t>
              </a:r>
            </a:p>
          </p:txBody>
        </p:sp>
        <p:sp>
          <p:nvSpPr>
            <p:cNvPr id="22" name="テキスト ボックス 21">
              <a:extLst>
                <a:ext uri="{FF2B5EF4-FFF2-40B4-BE49-F238E27FC236}">
                  <a16:creationId xmlns:a16="http://schemas.microsoft.com/office/drawing/2014/main" id="{B4AEB43C-A38A-4ADA-E293-B03919CEE7D8}"/>
                </a:ext>
              </a:extLst>
            </p:cNvPr>
            <p:cNvSpPr txBox="1"/>
            <p:nvPr/>
          </p:nvSpPr>
          <p:spPr>
            <a:xfrm>
              <a:off x="37097" y="1014919"/>
              <a:ext cx="3855198" cy="340519"/>
            </a:xfrm>
            <a:prstGeom prst="roundRect">
              <a:avLst/>
            </a:prstGeom>
            <a:solidFill>
              <a:srgbClr val="A6D4E3"/>
            </a:solidFill>
            <a:ln>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春季生活闘争の意義と基本スタンス</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53E7D1D0-AB1A-1099-D735-3FF441DC8BF1}"/>
                </a:ext>
              </a:extLst>
            </p:cNvPr>
            <p:cNvSpPr txBox="1"/>
            <p:nvPr/>
          </p:nvSpPr>
          <p:spPr>
            <a:xfrm>
              <a:off x="59830" y="1391313"/>
              <a:ext cx="3923718"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経済も賃金も物価も安定的に上昇する経済社会へとステージ転換を図る正念場</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「人への投資」や国内投資の促進、サプライチェーン全体を視野に入れた産業基盤強化などによって、日本全体の生産性を引き上げ、「成長と分配の好循環」を持続的・安定的に回していく必要がある</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4555681C-74F6-C4D6-EEB4-63F371F8B93F}"/>
                </a:ext>
              </a:extLst>
            </p:cNvPr>
            <p:cNvSpPr txBox="1"/>
            <p:nvPr/>
          </p:nvSpPr>
          <p:spPr>
            <a:xfrm>
              <a:off x="1142198" y="723249"/>
              <a:ext cx="17441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連合の方針</a:t>
              </a: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endParaRPr kumimoji="1" lang="ja-JP" altLang="en-US" sz="13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99B413E4-07EC-F35D-CD12-4BC23874E712}"/>
                </a:ext>
              </a:extLst>
            </p:cNvPr>
            <p:cNvSpPr txBox="1"/>
            <p:nvPr/>
          </p:nvSpPr>
          <p:spPr>
            <a:xfrm>
              <a:off x="61120" y="3019910"/>
              <a:ext cx="3147614" cy="340519"/>
            </a:xfrm>
            <a:prstGeom prst="roundRect">
              <a:avLst/>
            </a:prstGeom>
            <a:solidFill>
              <a:srgbClr val="A6D4E3"/>
            </a:solidFill>
            <a:ln>
              <a:solidFill>
                <a:schemeClr val="tx1"/>
              </a:solidFill>
            </a:ln>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賃金引上げの考え方と要求目標</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A49CFD5D-8332-D8C1-C623-F02B9B72EC5E}"/>
                </a:ext>
              </a:extLst>
            </p:cNvPr>
            <p:cNvSpPr txBox="1"/>
            <p:nvPr/>
          </p:nvSpPr>
          <p:spPr>
            <a:xfrm>
              <a:off x="32029" y="3383717"/>
              <a:ext cx="3924000" cy="2031325"/>
            </a:xfrm>
            <a:prstGeom prst="rect">
              <a:avLst/>
            </a:prstGeom>
            <a:noFill/>
          </p:spPr>
          <p:txBody>
            <a:bodyPr wrap="square" rtlCol="0">
              <a:spAutoFit/>
            </a:bodyPr>
            <a:lstStyle/>
            <a:p>
              <a:pPr marL="285750" indent="-285750">
                <a:buFont typeface="メイリオ" panose="020B0604030504040204" pitchFamily="50" charset="-128"/>
                <a:buChar char="○"/>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底上げ：前年を上回る賃上げを目指す。賃上げ分３％</a:t>
              </a:r>
              <a:r>
                <a:rPr lang="ja-JP" altLang="en-US" sz="1400">
                  <a:solidFill>
                    <a:prstClr val="black"/>
                  </a:solidFill>
                  <a:latin typeface="メイリオ" panose="020B0604030504040204" pitchFamily="50" charset="-128"/>
                  <a:ea typeface="メイリオ" panose="020B0604030504040204" pitchFamily="50" charset="-128"/>
                </a:rPr>
                <a:t>以上、</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定昇相当分を含め５％</a:t>
              </a:r>
              <a:r>
                <a:rPr lang="ja-JP" altLang="en-US" sz="1400">
                  <a:solidFill>
                    <a:prstClr val="black"/>
                  </a:solidFill>
                  <a:latin typeface="メイリオ" panose="020B0604030504040204" pitchFamily="50" charset="-128"/>
                  <a:ea typeface="メイリオ" panose="020B0604030504040204" pitchFamily="50" charset="-128"/>
                </a:rPr>
                <a:t>以上</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の賃上げを目安</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格差是正：企業規模間と雇用形態間ごとに目標水準と最低到達水準を提示</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底支え：「時給</a:t>
              </a:r>
              <a:r>
                <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1,200</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円以上」の水準での企業内最低賃金協定の締結</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中小組合の取組み（賃金実態が把握できない場合）：「</a:t>
              </a:r>
              <a:r>
                <a:rPr lang="en-US" altLang="ja-JP" sz="1400">
                  <a:solidFill>
                    <a:prstClr val="black"/>
                  </a:solidFill>
                  <a:latin typeface="メイリオ" panose="020B0604030504040204" pitchFamily="50" charset="-128"/>
                  <a:ea typeface="メイリオ" panose="020B0604030504040204" pitchFamily="50" charset="-128"/>
                </a:rPr>
                <a:t>15,000</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円以上」を目安</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テキスト ボックス 26">
              <a:extLst>
                <a:ext uri="{FF2B5EF4-FFF2-40B4-BE49-F238E27FC236}">
                  <a16:creationId xmlns:a16="http://schemas.microsoft.com/office/drawing/2014/main" id="{7DA4FB7A-3754-2020-9B7D-01154A45BA01}"/>
                </a:ext>
              </a:extLst>
            </p:cNvPr>
            <p:cNvSpPr txBox="1"/>
            <p:nvPr/>
          </p:nvSpPr>
          <p:spPr>
            <a:xfrm>
              <a:off x="50182" y="5438394"/>
              <a:ext cx="3924000" cy="340519"/>
            </a:xfrm>
            <a:prstGeom prst="roundRect">
              <a:avLst/>
            </a:prstGeom>
            <a:solidFill>
              <a:srgbClr val="A6D4E3"/>
            </a:solidFill>
            <a:ln>
              <a:solidFill>
                <a:schemeClr val="tx1"/>
              </a:solidFill>
            </a:ln>
          </p:spPr>
          <p:txBody>
            <a:bodyPr wrap="square" rtlCol="0" anchor="ctr"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spc="-300">
                  <a:solidFill>
                    <a:prstClr val="black"/>
                  </a:solidFill>
                  <a:latin typeface="メイリオ" panose="020B0604030504040204" pitchFamily="50" charset="-128"/>
                  <a:ea typeface="メイリオ" panose="020B0604030504040204" pitchFamily="50" charset="-128"/>
                </a:rPr>
                <a:t>(</a:t>
              </a:r>
              <a:r>
                <a:rPr lang="ja-JP" altLang="en-US" sz="1400" spc="-300">
                  <a:solidFill>
                    <a:prstClr val="black"/>
                  </a:solidFill>
                  <a:latin typeface="メイリオ" panose="020B0604030504040204" pitchFamily="50" charset="-128"/>
                  <a:ea typeface="メイリオ" panose="020B0604030504040204" pitchFamily="50" charset="-128"/>
                </a:rPr>
                <a:t>３</a:t>
              </a:r>
              <a:r>
                <a:rPr kumimoji="1" lang="ja-JP" altLang="en-US" sz="14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）「経営のパートナー」である労働組合との交渉・協議</a:t>
              </a:r>
              <a:endParaRPr kumimoji="1" lang="en-US" altLang="ja-JP" sz="1400" b="0"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91D62463-977B-9580-035E-359227083E02}"/>
                </a:ext>
              </a:extLst>
            </p:cNvPr>
            <p:cNvSpPr txBox="1"/>
            <p:nvPr/>
          </p:nvSpPr>
          <p:spPr>
            <a:xfrm>
              <a:off x="44547" y="5812532"/>
              <a:ext cx="3945905"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「すべての労働者の立場にたった働き方」の改善に向けて総体的な検討と協議を行う</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400">
                  <a:solidFill>
                    <a:prstClr val="black"/>
                  </a:solidFill>
                  <a:latin typeface="メイリオ" panose="020B0604030504040204" pitchFamily="50" charset="-128"/>
                  <a:ea typeface="メイリオ" panose="020B0604030504040204" pitchFamily="50" charset="-128"/>
                </a:rPr>
                <a:t>多様性が尊重される社会の実現に向けて、ジェンダー・バイアスや固定的性別役割分担意識を払拭し、仕事と生活の調和を図る</a:t>
              </a: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a:extLst>
                <a:ext uri="{FF2B5EF4-FFF2-40B4-BE49-F238E27FC236}">
                  <a16:creationId xmlns:a16="http://schemas.microsoft.com/office/drawing/2014/main" id="{A41D072D-B8F9-06F6-839B-F5D931E457B3}"/>
                </a:ext>
              </a:extLst>
            </p:cNvPr>
            <p:cNvSpPr/>
            <p:nvPr/>
          </p:nvSpPr>
          <p:spPr>
            <a:xfrm>
              <a:off x="4433970" y="3120437"/>
              <a:ext cx="4633178" cy="22497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285750" marR="0" lvl="0" indent="-285750" defTabSz="914400" rtl="0" eaLnBrk="1" fontAlgn="auto" latinLnBrk="0" hangingPunct="1">
                <a:lnSpc>
                  <a:spcPct val="100000"/>
                </a:lnSpc>
                <a:spcBef>
                  <a:spcPts val="0"/>
                </a:spcBef>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「前年を上回る賃上げをめざす」と</a:t>
              </a:r>
              <a:r>
                <a:rPr lang="ja-JP" altLang="en-US" sz="1400">
                  <a:solidFill>
                    <a:prstClr val="black"/>
                  </a:solidFill>
                  <a:latin typeface="メイリオ" panose="020B0604030504040204" pitchFamily="50" charset="-128"/>
                  <a:ea typeface="メイリオ" panose="020B0604030504040204" pitchFamily="50" charset="-128"/>
                </a:rPr>
                <a:t>の文言を盛り込むとともに</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、昨年の「３％程度」を「３％以上」と表現を強めたことは労働運動として理解</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defTabSz="914400" rtl="0" eaLnBrk="1" fontAlgn="auto" latinLnBrk="0" hangingPunct="1">
                <a:lnSpc>
                  <a:spcPct val="100000"/>
                </a:lnSpc>
                <a:spcBef>
                  <a:spcPts val="0"/>
                </a:spcBef>
                <a:buClrTx/>
                <a:buSzTx/>
                <a:buFont typeface="メイリオ" panose="020B0604030504040204" pitchFamily="50" charset="-128"/>
                <a:buChar char="○"/>
                <a:tabLst/>
                <a:defRPr/>
              </a:pP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「賃上げ分３％</a:t>
              </a:r>
              <a:r>
                <a:rPr lang="ja-JP" altLang="en-US" sz="1400">
                  <a:solidFill>
                    <a:prstClr val="black"/>
                  </a:solidFill>
                  <a:latin typeface="メイリオ" panose="020B0604030504040204" pitchFamily="50" charset="-128"/>
                  <a:ea typeface="メイリオ" panose="020B0604030504040204" pitchFamily="50" charset="-128"/>
                </a:rPr>
                <a:t>以上、</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定昇相当分を含め５％</a:t>
              </a:r>
              <a:r>
                <a:rPr lang="ja-JP" altLang="en-US" sz="1400">
                  <a:solidFill>
                    <a:prstClr val="black"/>
                  </a:solidFill>
                  <a:latin typeface="メイリオ" panose="020B0604030504040204" pitchFamily="50" charset="-128"/>
                  <a:ea typeface="メイリオ" panose="020B0604030504040204" pitchFamily="50" charset="-128"/>
                </a:rPr>
                <a:t>以上</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の賃上げ」を「目安」と位置付けたことで、</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企業労使において自社の実態を踏まえた検討・議論に資する</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defTabSz="914400" rtl="0" eaLnBrk="1" fontAlgn="auto" latinLnBrk="0" hangingPunct="1">
                <a:lnSpc>
                  <a:spcPct val="100000"/>
                </a:lnSpc>
                <a:spcBef>
                  <a:spcPts val="0"/>
                </a:spcBef>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中小組合に対する「</a:t>
              </a:r>
              <a:r>
                <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15,000</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円以上を目安」とする要求水準</a:t>
              </a:r>
              <a:r>
                <a:rPr lang="ja-JP" altLang="en-US" sz="1400">
                  <a:solidFill>
                    <a:prstClr val="black"/>
                  </a:solidFill>
                  <a:latin typeface="メイリオ" panose="020B0604030504040204" pitchFamily="50" charset="-128"/>
                  <a:ea typeface="メイリオ" panose="020B0604030504040204" pitchFamily="50" charset="-128"/>
                </a:rPr>
                <a:t>で</a:t>
              </a:r>
              <a:r>
                <a:rPr kumimoji="1" lang="ja-JP" altLang="en-US"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は、企業別労働組合が建設的な賃金交渉に資する要求を検討・決定することが望まれる</a:t>
              </a:r>
              <a:endParaRPr kumimoji="1" lang="en-US" altLang="ja-JP" sz="1400" i="0"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96FD6B48-C783-623A-4C50-8F13C0830F9A}"/>
                </a:ext>
              </a:extLst>
            </p:cNvPr>
            <p:cNvSpPr/>
            <p:nvPr/>
          </p:nvSpPr>
          <p:spPr>
            <a:xfrm>
              <a:off x="4443282" y="5492986"/>
              <a:ext cx="4617244" cy="13096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春季労使交渉・協議は、賃金引上げだけを議論しているわけではない</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多くの企業が良好で安定的な労使関係の下、「経営のパートナー」である労働組合と交渉・協議を</a:t>
              </a:r>
              <a:r>
                <a:rPr lang="ja-JP" altLang="en-US" sz="1400">
                  <a:solidFill>
                    <a:prstClr val="black"/>
                  </a:solidFill>
                  <a:latin typeface="メイリオ" panose="020B0604030504040204" pitchFamily="50" charset="-128"/>
                  <a:ea typeface="メイリオ" panose="020B0604030504040204" pitchFamily="50" charset="-128"/>
                </a:rPr>
                <a:t>実施</a:t>
              </a: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経団連は引き続き、「春闘」ではなく「春季労使交渉・協議」と位置付けていることを呼びかけていく</a:t>
              </a:r>
            </a:p>
          </p:txBody>
        </p:sp>
        <p:sp>
          <p:nvSpPr>
            <p:cNvPr id="33" name="テキスト ボックス 32">
              <a:extLst>
                <a:ext uri="{FF2B5EF4-FFF2-40B4-BE49-F238E27FC236}">
                  <a16:creationId xmlns:a16="http://schemas.microsoft.com/office/drawing/2014/main" id="{C635C5F3-C889-F7A0-B9E1-CCCA23466C3B}"/>
                </a:ext>
              </a:extLst>
            </p:cNvPr>
            <p:cNvSpPr txBox="1"/>
            <p:nvPr/>
          </p:nvSpPr>
          <p:spPr>
            <a:xfrm>
              <a:off x="5746156" y="730742"/>
              <a:ext cx="184196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経団連の見解</a:t>
              </a: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endParaRPr kumimoji="1" lang="ja-JP" altLang="en-US" sz="13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6" name="フローチャート: 抜出し 35">
              <a:extLst>
                <a:ext uri="{FF2B5EF4-FFF2-40B4-BE49-F238E27FC236}">
                  <a16:creationId xmlns:a16="http://schemas.microsoft.com/office/drawing/2014/main" id="{E07A8F6A-7CFA-7707-435A-1ECD30D01010}"/>
                </a:ext>
              </a:extLst>
            </p:cNvPr>
            <p:cNvSpPr/>
            <p:nvPr/>
          </p:nvSpPr>
          <p:spPr>
            <a:xfrm rot="5400000">
              <a:off x="2416867" y="3943347"/>
              <a:ext cx="3600000" cy="350623"/>
            </a:xfrm>
            <a:prstGeom prst="flowChartExtract">
              <a:avLst/>
            </a:prstGeom>
            <a:solidFill>
              <a:srgbClr val="A6D4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spTree>
    <p:extLst>
      <p:ext uri="{BB962C8B-B14F-4D97-AF65-F5344CB8AC3E}">
        <p14:creationId xmlns:p14="http://schemas.microsoft.com/office/powerpoint/2010/main" val="3574632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53F6CEB-7A41-C110-1A0E-DC86CB80898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50</a:t>
            </a:fld>
            <a:endParaRPr lang="ja-JP" altLang="en-US"/>
          </a:p>
        </p:txBody>
      </p:sp>
      <p:sp>
        <p:nvSpPr>
          <p:cNvPr id="6" name="角丸四角形 5"/>
          <p:cNvSpPr/>
          <p:nvPr/>
        </p:nvSpPr>
        <p:spPr>
          <a:xfrm>
            <a:off x="215037" y="370719"/>
            <a:ext cx="820206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４．</a:t>
            </a:r>
            <a:r>
              <a:rPr lang="en-US" altLang="ja-JP" sz="2000" b="1">
                <a:solidFill>
                  <a:schemeClr val="tx1"/>
                </a:solidFill>
                <a:latin typeface="+mj-ea"/>
                <a:ea typeface="+mj-ea"/>
              </a:rPr>
              <a:t>2024</a:t>
            </a:r>
            <a:r>
              <a:rPr lang="ja-JP" altLang="en-US" sz="2000" b="1">
                <a:solidFill>
                  <a:schemeClr val="tx1"/>
                </a:solidFill>
                <a:latin typeface="+mj-ea"/>
                <a:ea typeface="+mj-ea"/>
              </a:rPr>
              <a:t>年春季労使交渉・協議における経営側の基本スタンス（１）「構造的な賃金引上げ」の実現（基本方針）</a:t>
            </a:r>
            <a:endParaRPr kumimoji="1" lang="ja-JP" altLang="en-US" sz="2000" b="1">
              <a:solidFill>
                <a:schemeClr val="tx1"/>
              </a:solidFill>
              <a:latin typeface="+mj-ea"/>
              <a:ea typeface="+mj-ea"/>
            </a:endParaRPr>
          </a:p>
        </p:txBody>
      </p:sp>
      <p:sp>
        <p:nvSpPr>
          <p:cNvPr id="7" name="角丸四角形 6"/>
          <p:cNvSpPr/>
          <p:nvPr/>
        </p:nvSpPr>
        <p:spPr>
          <a:xfrm>
            <a:off x="215037" y="985791"/>
            <a:ext cx="8783638" cy="632567"/>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Meiryo UI" panose="020B0604030504040204" pitchFamily="50" charset="-128"/>
              <a:buChar char="○"/>
            </a:pPr>
            <a:r>
              <a:rPr lang="ja-JP" altLang="en-US" sz="1600">
                <a:solidFill>
                  <a:schemeClr val="tx1"/>
                </a:solidFill>
                <a:latin typeface="Meiryo UI" panose="020B0604030504040204" pitchFamily="50" charset="-128"/>
                <a:ea typeface="Meiryo UI" panose="020B0604030504040204" pitchFamily="50" charset="-128"/>
                <a:cs typeface="メイリオ" panose="020B0604030504040204" pitchFamily="50" charset="-128"/>
              </a:rPr>
              <a:t>物価上昇が続く中、「社会性の視座」に立って賃金引上げのモメンタムを維持・強化し「構造的な賃金引上げ」の実現に貢献していくことが、経団連・企業の社会的責務</a:t>
            </a:r>
            <a:endParaRPr kumimoji="1" lang="en-US" altLang="ja-JP" sz="1600">
              <a:solidFill>
                <a:schemeClr val="tx1"/>
              </a:solidFill>
              <a:latin typeface="+mn-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62238"/>
            <a:ext cx="3359265" cy="254336"/>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109~111</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88</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30" name="角丸四角形 6">
            <a:extLst>
              <a:ext uri="{FF2B5EF4-FFF2-40B4-BE49-F238E27FC236}">
                <a16:creationId xmlns:a16="http://schemas.microsoft.com/office/drawing/2014/main" id="{080EDD2B-8091-0D93-C872-B7F45C5C9453}"/>
              </a:ext>
            </a:extLst>
          </p:cNvPr>
          <p:cNvSpPr/>
          <p:nvPr/>
        </p:nvSpPr>
        <p:spPr>
          <a:xfrm>
            <a:off x="215036" y="2755310"/>
            <a:ext cx="8783638" cy="1564274"/>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endParaRPr lang="en-US" altLang="ja-JP" sz="8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今年の春季労使交渉は、「コストプッシュ型」による高い物価上昇局面で行われることから、「賃金決定の大原則」</a:t>
            </a:r>
            <a:r>
              <a:rPr lang="en-US" altLang="ja-JP" sz="1600" baseline="30000">
                <a:solidFill>
                  <a:schemeClr val="tx1"/>
                </a:solidFill>
                <a:latin typeface="+mn-ea"/>
              </a:rPr>
              <a:t>※</a:t>
            </a:r>
            <a:r>
              <a:rPr lang="ja-JP" altLang="en-US" sz="1600">
                <a:solidFill>
                  <a:schemeClr val="tx1"/>
                </a:solidFill>
                <a:latin typeface="+mn-ea"/>
              </a:rPr>
              <a:t>に則った検討の際、特に物価動向を重視し、</a:t>
            </a:r>
            <a:r>
              <a:rPr kumimoji="1" lang="ja-JP" altLang="en-US" sz="1600">
                <a:solidFill>
                  <a:schemeClr val="tx1"/>
                </a:solidFill>
                <a:latin typeface="+mn-ea"/>
              </a:rPr>
              <a:t>自社に適した対応について企業労使で真摯な議論を重ねて結論を得ることが必要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rPr>
              <a:t>物価動向との比較検討にあたっては、企業全体の賃金増加分（賃金総額の上昇率）だけではなく「賃金引上げ率（制度昇給＋ベースアップ）」を用いるなど、多面的な見方も必要</a:t>
            </a:r>
            <a:endParaRPr kumimoji="1" lang="ja-JP" altLang="en-US" sz="1600">
              <a:solidFill>
                <a:schemeClr val="tx1"/>
              </a:solidFill>
              <a:latin typeface="+mn-ea"/>
            </a:endParaRPr>
          </a:p>
        </p:txBody>
      </p:sp>
      <p:sp>
        <p:nvSpPr>
          <p:cNvPr id="31" name="角丸四角形 6">
            <a:extLst>
              <a:ext uri="{FF2B5EF4-FFF2-40B4-BE49-F238E27FC236}">
                <a16:creationId xmlns:a16="http://schemas.microsoft.com/office/drawing/2014/main" id="{B86B4DB8-BB3C-D6D4-82B0-B10DE7C6CA27}"/>
              </a:ext>
            </a:extLst>
          </p:cNvPr>
          <p:cNvSpPr/>
          <p:nvPr/>
        </p:nvSpPr>
        <p:spPr>
          <a:xfrm>
            <a:off x="215036" y="4616673"/>
            <a:ext cx="8783638" cy="1516358"/>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企業には、自社の労働生産性の改善・向上により賃金引上げの原資を確保した上で、物価動向に配慮しつつ、「賃金決定の大原則」</a:t>
            </a:r>
            <a:r>
              <a:rPr lang="en-US" altLang="ja-JP" sz="1600" baseline="30000">
                <a:solidFill>
                  <a:schemeClr val="tx1"/>
                </a:solidFill>
                <a:latin typeface="+mn-ea"/>
              </a:rPr>
              <a:t> ※</a:t>
            </a:r>
            <a:r>
              <a:rPr kumimoji="1" lang="ja-JP" altLang="en-US" sz="1600">
                <a:solidFill>
                  <a:schemeClr val="tx1"/>
                </a:solidFill>
                <a:latin typeface="+mn-ea"/>
              </a:rPr>
              <a:t>に則り、成長の果実を「人への投資」促進の両輪と位置付けている「賃金引上げ」と「総合的な処遇改善・人材育成」として適切に反映するとの考え方に基づいた対応が必要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２％程度の「適度な物価上昇」を前提に、中期的に物価上昇に負けない賃金引上げを継続</a:t>
            </a:r>
          </a:p>
        </p:txBody>
      </p:sp>
      <p:sp>
        <p:nvSpPr>
          <p:cNvPr id="35" name="四角形: 角を丸くする 34">
            <a:extLst>
              <a:ext uri="{FF2B5EF4-FFF2-40B4-BE49-F238E27FC236}">
                <a16:creationId xmlns:a16="http://schemas.microsoft.com/office/drawing/2014/main" id="{E422CCA0-DD12-A004-AE2B-B846781F9113}"/>
              </a:ext>
            </a:extLst>
          </p:cNvPr>
          <p:cNvSpPr/>
          <p:nvPr/>
        </p:nvSpPr>
        <p:spPr>
          <a:xfrm>
            <a:off x="2944594" y="2565156"/>
            <a:ext cx="3422813" cy="360000"/>
          </a:xfrm>
          <a:prstGeom prst="roundRect">
            <a:avLst/>
          </a:prstGeom>
          <a:solidFill>
            <a:srgbClr val="F24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短期（急激な物価上昇局面）</a:t>
            </a:r>
          </a:p>
        </p:txBody>
      </p:sp>
      <p:sp>
        <p:nvSpPr>
          <p:cNvPr id="36" name="四角形: 角を丸くする 35">
            <a:extLst>
              <a:ext uri="{FF2B5EF4-FFF2-40B4-BE49-F238E27FC236}">
                <a16:creationId xmlns:a16="http://schemas.microsoft.com/office/drawing/2014/main" id="{E3E4B47D-CB89-DB86-8008-03CA1CCB9E13}"/>
              </a:ext>
            </a:extLst>
          </p:cNvPr>
          <p:cNvSpPr/>
          <p:nvPr/>
        </p:nvSpPr>
        <p:spPr>
          <a:xfrm>
            <a:off x="2480572" y="4406467"/>
            <a:ext cx="4349587" cy="360000"/>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中期（安定的・持続的な物価上昇局面）</a:t>
            </a:r>
          </a:p>
        </p:txBody>
      </p:sp>
      <p:sp>
        <p:nvSpPr>
          <p:cNvPr id="37" name="角丸四角形 6">
            <a:extLst>
              <a:ext uri="{FF2B5EF4-FFF2-40B4-BE49-F238E27FC236}">
                <a16:creationId xmlns:a16="http://schemas.microsoft.com/office/drawing/2014/main" id="{91150B6E-772A-D40A-DAA2-67B34A0D0D75}"/>
              </a:ext>
            </a:extLst>
          </p:cNvPr>
          <p:cNvSpPr/>
          <p:nvPr/>
        </p:nvSpPr>
        <p:spPr>
          <a:xfrm>
            <a:off x="330939" y="6249861"/>
            <a:ext cx="8467367" cy="464013"/>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①社内外の様々な考慮要素（経済・景気・物価の動向、自社の業績や労務構成の変化など）を総合的に勘案し、②適切な総額人件費（企業が社員を雇用するために負担する費用の総和）管理の下で、③自社の支払能力を踏まえ、④労使協議を経た上で、各企業が自社の賃金を決定する大原則のこと</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フローチャート: 抜出し 2">
            <a:extLst>
              <a:ext uri="{FF2B5EF4-FFF2-40B4-BE49-F238E27FC236}">
                <a16:creationId xmlns:a16="http://schemas.microsoft.com/office/drawing/2014/main" id="{54F72C3F-D37B-4C65-A31A-368933F4B85E}"/>
              </a:ext>
            </a:extLst>
          </p:cNvPr>
          <p:cNvSpPr/>
          <p:nvPr/>
        </p:nvSpPr>
        <p:spPr>
          <a:xfrm rot="10800000">
            <a:off x="2769536" y="1705240"/>
            <a:ext cx="3600000" cy="733523"/>
          </a:xfrm>
          <a:prstGeom prst="flowChartExtract">
            <a:avLst/>
          </a:prstGeom>
          <a:solidFill>
            <a:srgbClr val="A6D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9" name="角丸四角形 6">
            <a:extLst>
              <a:ext uri="{FF2B5EF4-FFF2-40B4-BE49-F238E27FC236}">
                <a16:creationId xmlns:a16="http://schemas.microsoft.com/office/drawing/2014/main" id="{907ED9B7-1668-403C-7E7F-AA29F61B175C}"/>
              </a:ext>
            </a:extLst>
          </p:cNvPr>
          <p:cNvSpPr/>
          <p:nvPr/>
        </p:nvSpPr>
        <p:spPr>
          <a:xfrm>
            <a:off x="331725" y="1745667"/>
            <a:ext cx="8475877" cy="672939"/>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a:solidFill>
                  <a:srgbClr val="7030A0"/>
                </a:solidFill>
                <a:latin typeface="メイリオ" panose="020B0604030504040204" pitchFamily="50" charset="-128"/>
                <a:ea typeface="メイリオ" panose="020B0604030504040204" pitchFamily="50" charset="-128"/>
              </a:rPr>
              <a:t>急激な物価上昇局面（短期）と安定的・持続的な物価上昇局面（中期）</a:t>
            </a:r>
            <a:endParaRPr lang="en-US" altLang="ja-JP" b="1">
              <a:solidFill>
                <a:srgbClr val="7030A0"/>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a:solidFill>
                  <a:srgbClr val="7030A0"/>
                </a:solidFill>
                <a:latin typeface="メイリオ" panose="020B0604030504040204" pitchFamily="50" charset="-128"/>
                <a:ea typeface="メイリオ" panose="020B0604030504040204" pitchFamily="50" charset="-128"/>
              </a:rPr>
              <a:t>自社の実情に合わせて賃金引上げを検討</a:t>
            </a:r>
            <a:endParaRPr kumimoji="1" lang="ja-JP" altLang="en-US" sz="1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17289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3548BA3-E6C1-776E-E7B7-20004A0C2D9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51</a:t>
            </a:fld>
            <a:endParaRPr lang="ja-JP" altLang="en-US"/>
          </a:p>
        </p:txBody>
      </p:sp>
      <p:sp>
        <p:nvSpPr>
          <p:cNvPr id="6" name="角丸四角形 5"/>
          <p:cNvSpPr/>
          <p:nvPr/>
        </p:nvSpPr>
        <p:spPr>
          <a:xfrm>
            <a:off x="215037" y="409683"/>
            <a:ext cx="820206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４．</a:t>
            </a:r>
            <a:r>
              <a:rPr lang="en-US" altLang="ja-JP" sz="2000" b="1">
                <a:solidFill>
                  <a:schemeClr val="tx1"/>
                </a:solidFill>
                <a:latin typeface="+mj-ea"/>
                <a:ea typeface="+mj-ea"/>
              </a:rPr>
              <a:t>2024</a:t>
            </a:r>
            <a:r>
              <a:rPr lang="ja-JP" altLang="en-US" sz="2000" b="1">
                <a:solidFill>
                  <a:schemeClr val="tx1"/>
                </a:solidFill>
                <a:latin typeface="+mj-ea"/>
                <a:ea typeface="+mj-ea"/>
              </a:rPr>
              <a:t>年春季労使交渉・協議における経営側の基本スタンス（２）自社に適した賃金引上げ方法の検討</a:t>
            </a:r>
            <a:endParaRPr kumimoji="1" lang="ja-JP" altLang="en-US" sz="2000" b="1">
              <a:solidFill>
                <a:schemeClr val="tx1"/>
              </a:solidFill>
              <a:latin typeface="+mj-ea"/>
              <a:ea typeface="+mj-ea"/>
            </a:endParaRPr>
          </a:p>
        </p:txBody>
      </p:sp>
      <p:sp>
        <p:nvSpPr>
          <p:cNvPr id="7" name="角丸四角形 6"/>
          <p:cNvSpPr/>
          <p:nvPr/>
        </p:nvSpPr>
        <p:spPr>
          <a:xfrm>
            <a:off x="302423" y="970622"/>
            <a:ext cx="8539150" cy="135541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en-US" altLang="ja-JP" sz="1600">
                <a:solidFill>
                  <a:schemeClr val="tx1"/>
                </a:solidFill>
                <a:latin typeface="+mn-ea"/>
              </a:rPr>
              <a:t>2024</a:t>
            </a:r>
            <a:r>
              <a:rPr kumimoji="1" lang="ja-JP" altLang="en-US" sz="1600">
                <a:solidFill>
                  <a:schemeClr val="tx1"/>
                </a:solidFill>
                <a:latin typeface="+mn-ea"/>
              </a:rPr>
              <a:t>年春季労使交渉・協議は、物価動向への対応はもとより、賃金引上げのモメンタムの維持・強化を継続できるか、極めて重要な位置付け。</a:t>
            </a:r>
            <a:r>
              <a:rPr kumimoji="1" lang="en-US" altLang="ja-JP" sz="1600">
                <a:solidFill>
                  <a:schemeClr val="tx1"/>
                </a:solidFill>
                <a:latin typeface="+mn-ea"/>
              </a:rPr>
              <a:t>2023</a:t>
            </a:r>
            <a:r>
              <a:rPr kumimoji="1" lang="ja-JP" altLang="en-US" sz="1600">
                <a:solidFill>
                  <a:schemeClr val="tx1"/>
                </a:solidFill>
                <a:latin typeface="+mn-ea"/>
              </a:rPr>
              <a:t>年以上の意気込みと決意をもって、賃金引上げの積極的な検討と実施を求めたい</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月例賃金、初任給、諸手当、賞与・一時金を柱として、労使で真摯に議論を重ね、多様な方法・選択肢の中から適切な結論を見出すことが大切</a:t>
            </a:r>
            <a:endParaRPr kumimoji="1" lang="en-US" altLang="ja-JP" sz="1600">
              <a:solidFill>
                <a:schemeClr val="tx1"/>
              </a:solidFill>
              <a:latin typeface="+mn-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48513"/>
            <a:ext cx="3359265" cy="209744"/>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111</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114</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88</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3" name="角丸四角形 6">
            <a:extLst>
              <a:ext uri="{FF2B5EF4-FFF2-40B4-BE49-F238E27FC236}">
                <a16:creationId xmlns:a16="http://schemas.microsoft.com/office/drawing/2014/main" id="{E01B0E01-AE03-CA27-F58C-49E670476CC0}"/>
              </a:ext>
            </a:extLst>
          </p:cNvPr>
          <p:cNvSpPr/>
          <p:nvPr/>
        </p:nvSpPr>
        <p:spPr>
          <a:xfrm>
            <a:off x="302423" y="2762278"/>
            <a:ext cx="8539150" cy="784114"/>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物価上昇が続いていることに鑑みれば、制度昇給に加え、ベースアップ実施を有力な選択肢として検討することが望まれる（全社員への一律配分、若年社員・有期雇用等社員への重点配分など）</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人材の確保の観点から、ベースアップ実施による賃金水準の</a:t>
            </a:r>
            <a:r>
              <a:rPr lang="ja-JP" altLang="en-US" sz="1400">
                <a:solidFill>
                  <a:prstClr val="black"/>
                </a:solidFill>
                <a:latin typeface="メイリオ" panose="020B0604030504040204" pitchFamily="50" charset="-128"/>
                <a:ea typeface="メイリオ" panose="020B0604030504040204" pitchFamily="50" charset="-128"/>
              </a:rPr>
              <a:t>引上げを含めた見直しの検討が有益</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エンゲージメント重視の観点からは、査定配分や等級・資格別の賃金項目への</a:t>
            </a:r>
            <a:r>
              <a:rPr lang="ja-JP" altLang="en-US" sz="1400">
                <a:solidFill>
                  <a:prstClr val="black"/>
                </a:solidFill>
                <a:latin typeface="メイリオ" panose="020B0604030504040204" pitchFamily="50" charset="-128"/>
                <a:ea typeface="メイリオ" panose="020B0604030504040204" pitchFamily="50" charset="-128"/>
              </a:rPr>
              <a:t>重</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点的な増額も重要</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角丸四角形 6">
            <a:extLst>
              <a:ext uri="{FF2B5EF4-FFF2-40B4-BE49-F238E27FC236}">
                <a16:creationId xmlns:a16="http://schemas.microsoft.com/office/drawing/2014/main" id="{2FA1B578-8F90-79A9-1C76-FC2AA28F1455}"/>
              </a:ext>
            </a:extLst>
          </p:cNvPr>
          <p:cNvSpPr/>
          <p:nvPr/>
        </p:nvSpPr>
        <p:spPr>
          <a:xfrm>
            <a:off x="302423" y="2415258"/>
            <a:ext cx="2954111" cy="274970"/>
          </a:xfrm>
          <a:prstGeom prst="flowChartTermina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月例賃金（基本給）</a:t>
            </a:r>
          </a:p>
        </p:txBody>
      </p:sp>
      <p:sp>
        <p:nvSpPr>
          <p:cNvPr id="9" name="角丸四角形 6">
            <a:extLst>
              <a:ext uri="{FF2B5EF4-FFF2-40B4-BE49-F238E27FC236}">
                <a16:creationId xmlns:a16="http://schemas.microsoft.com/office/drawing/2014/main" id="{A5B56A27-A666-081C-B73C-31D0F2CD4E2D}"/>
              </a:ext>
            </a:extLst>
          </p:cNvPr>
          <p:cNvSpPr/>
          <p:nvPr/>
        </p:nvSpPr>
        <p:spPr>
          <a:xfrm>
            <a:off x="215036" y="4967801"/>
            <a:ext cx="8803233" cy="775174"/>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生活関連と職務関連とに大別してそのあり方を再確認し、必要に応じて個々の手当を見直すことが基本</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同一労働同一賃金法制への対応（生活関連手当の改変、職務関連手当の拡充など）、物価動向への対応（生活関連手当の増額、インフレ手当・物価対応手当の創設など）、働き方に中立的な制度とする観点からの検討（配偶者手当のあり方の再確認など）が有益</a:t>
            </a:r>
          </a:p>
        </p:txBody>
      </p:sp>
      <p:sp>
        <p:nvSpPr>
          <p:cNvPr id="10" name="角丸四角形 6">
            <a:extLst>
              <a:ext uri="{FF2B5EF4-FFF2-40B4-BE49-F238E27FC236}">
                <a16:creationId xmlns:a16="http://schemas.microsoft.com/office/drawing/2014/main" id="{F651E04C-4112-89AB-B686-029DCA6FFEC5}"/>
              </a:ext>
            </a:extLst>
          </p:cNvPr>
          <p:cNvSpPr/>
          <p:nvPr/>
        </p:nvSpPr>
        <p:spPr>
          <a:xfrm>
            <a:off x="302423" y="4625464"/>
            <a:ext cx="2954110" cy="274970"/>
          </a:xfrm>
          <a:prstGeom prst="flowChartTerminator">
            <a:avLst/>
          </a:prstGeom>
          <a:solidFill>
            <a:srgbClr val="CBE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諸手当</a:t>
            </a:r>
          </a:p>
        </p:txBody>
      </p:sp>
      <p:sp>
        <p:nvSpPr>
          <p:cNvPr id="13" name="角丸四角形 6">
            <a:extLst>
              <a:ext uri="{FF2B5EF4-FFF2-40B4-BE49-F238E27FC236}">
                <a16:creationId xmlns:a16="http://schemas.microsoft.com/office/drawing/2014/main" id="{4C6DB2FD-E4E4-C915-DC6E-05F5825B94D9}"/>
              </a:ext>
            </a:extLst>
          </p:cNvPr>
          <p:cNvSpPr/>
          <p:nvPr/>
        </p:nvSpPr>
        <p:spPr>
          <a:xfrm>
            <a:off x="215036" y="6032179"/>
            <a:ext cx="8539150" cy="792439"/>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短期的な収益・生産性が安定的に改善・向上している企業では、前年より多く原資を確保し、自社の制度に則って社員の成果や貢献度等の評価に基づいて金額を決定し、適切に支給することが必要</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物価上昇への対応としては、賞与・一時金における特別加算、特別一時金の支給などが選択肢</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6">
            <a:extLst>
              <a:ext uri="{FF2B5EF4-FFF2-40B4-BE49-F238E27FC236}">
                <a16:creationId xmlns:a16="http://schemas.microsoft.com/office/drawing/2014/main" id="{F486FDFE-6CB9-91E4-2BCB-D900248E3DD9}"/>
              </a:ext>
            </a:extLst>
          </p:cNvPr>
          <p:cNvSpPr/>
          <p:nvPr/>
        </p:nvSpPr>
        <p:spPr>
          <a:xfrm>
            <a:off x="302422" y="5783024"/>
            <a:ext cx="2954111" cy="274970"/>
          </a:xfrm>
          <a:prstGeom prst="flowChartTermina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mn-cs"/>
              </a:rPr>
              <a:t>賞与・一時金（ボーナス）</a:t>
            </a:r>
          </a:p>
        </p:txBody>
      </p:sp>
      <p:sp>
        <p:nvSpPr>
          <p:cNvPr id="17" name="角丸四角形 6">
            <a:extLst>
              <a:ext uri="{FF2B5EF4-FFF2-40B4-BE49-F238E27FC236}">
                <a16:creationId xmlns:a16="http://schemas.microsoft.com/office/drawing/2014/main" id="{3F14943D-0AA3-C133-8035-C6078142CD81}"/>
              </a:ext>
            </a:extLst>
          </p:cNvPr>
          <p:cNvSpPr/>
          <p:nvPr/>
        </p:nvSpPr>
        <p:spPr>
          <a:xfrm>
            <a:off x="302423" y="3887499"/>
            <a:ext cx="8539150" cy="784114"/>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メイリオ" panose="020B0604030504040204" pitchFamily="50" charset="-128"/>
              <a:buChar char="○"/>
              <a:defRPr/>
            </a:pPr>
            <a:r>
              <a:rPr lang="ja-JP" altLang="en-US" sz="1400">
                <a:solidFill>
                  <a:prstClr val="black"/>
                </a:solidFill>
                <a:latin typeface="メイリオ" panose="020B0604030504040204" pitchFamily="50" charset="-128"/>
                <a:ea typeface="メイリオ" panose="020B0604030504040204" pitchFamily="50" charset="-128"/>
              </a:rPr>
              <a:t>初任給と若年社員の賃金水準の差が軽微な場合のモチベーション低下</a:t>
            </a:r>
            <a:r>
              <a:rPr lang="ja-JP" altLang="en-US" sz="1400">
                <a:solidFill>
                  <a:prstClr val="black"/>
                </a:solidFill>
                <a:latin typeface="メイリオ" panose="020B0604030504040204" pitchFamily="50" charset="-128"/>
              </a:rPr>
              <a:t>、初任給引上げによる賃金水準の逆転など</a:t>
            </a:r>
            <a:r>
              <a:rPr lang="ja-JP" altLang="en-US" sz="1400">
                <a:solidFill>
                  <a:prstClr val="black"/>
                </a:solidFill>
                <a:latin typeface="メイリオ" panose="020B0604030504040204" pitchFamily="50" charset="-128"/>
                <a:ea typeface="メイリオ" panose="020B0604030504040204" pitchFamily="50" charset="-128"/>
              </a:rPr>
              <a:t>賃金カーブの歪みが生じないよう、全体的なベースアップ実施や、若年社員を対象とした重点的なベースアップによる賃金カーブの一部是正などとあわせた検討が必要</a:t>
            </a: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18" name="角丸四角形 6">
            <a:extLst>
              <a:ext uri="{FF2B5EF4-FFF2-40B4-BE49-F238E27FC236}">
                <a16:creationId xmlns:a16="http://schemas.microsoft.com/office/drawing/2014/main" id="{C7FEE098-98D7-216C-F08A-5B17DD6C0350}"/>
              </a:ext>
            </a:extLst>
          </p:cNvPr>
          <p:cNvSpPr/>
          <p:nvPr/>
        </p:nvSpPr>
        <p:spPr>
          <a:xfrm>
            <a:off x="302423" y="3631048"/>
            <a:ext cx="2954110" cy="274970"/>
          </a:xfrm>
          <a:prstGeom prst="flowChartTerminator">
            <a:avLst/>
          </a:prstGeom>
          <a:solidFill>
            <a:srgbClr val="FF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初任給</a:t>
            </a: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73538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CC8468-9B65-61DF-89A4-D067FEDADB1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52</a:t>
            </a:fld>
            <a:endParaRPr lang="ja-JP" altLang="en-US"/>
          </a:p>
        </p:txBody>
      </p:sp>
      <p:sp>
        <p:nvSpPr>
          <p:cNvPr id="6" name="角丸四角形 5"/>
          <p:cNvSpPr/>
          <p:nvPr/>
        </p:nvSpPr>
        <p:spPr>
          <a:xfrm>
            <a:off x="293913" y="432984"/>
            <a:ext cx="8659017"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４．</a:t>
            </a:r>
            <a:r>
              <a:rPr lang="en-US" altLang="ja-JP" sz="2000" b="1">
                <a:solidFill>
                  <a:schemeClr val="tx1"/>
                </a:solidFill>
                <a:latin typeface="+mj-ea"/>
                <a:ea typeface="+mj-ea"/>
              </a:rPr>
              <a:t>2024</a:t>
            </a:r>
            <a:r>
              <a:rPr lang="ja-JP" altLang="en-US" sz="2000" b="1">
                <a:solidFill>
                  <a:schemeClr val="tx1"/>
                </a:solidFill>
                <a:latin typeface="+mj-ea"/>
                <a:ea typeface="+mj-ea"/>
              </a:rPr>
              <a:t>年春季労使交渉・協議における経営側の基本スタンス</a:t>
            </a:r>
            <a:br>
              <a:rPr lang="en-US" altLang="ja-JP" sz="2000" b="1">
                <a:solidFill>
                  <a:schemeClr val="tx1"/>
                </a:solidFill>
                <a:latin typeface="+mj-ea"/>
                <a:ea typeface="+mj-ea"/>
              </a:rPr>
            </a:br>
            <a:r>
              <a:rPr lang="ja-JP" altLang="en-US" sz="2000" b="1">
                <a:solidFill>
                  <a:schemeClr val="tx1"/>
                </a:solidFill>
                <a:latin typeface="+mj-ea"/>
                <a:ea typeface="+mj-ea"/>
              </a:rPr>
              <a:t>（３）中小企業における構造的な賃金引上げ　①中小企業における取組み</a:t>
            </a:r>
            <a:endParaRPr kumimoji="1" lang="ja-JP" altLang="en-US" sz="2000" b="1">
              <a:solidFill>
                <a:schemeClr val="tx1"/>
              </a:solidFill>
              <a:latin typeface="+mj-ea"/>
              <a:ea typeface="+mj-ea"/>
            </a:endParaRPr>
          </a:p>
        </p:txBody>
      </p:sp>
      <p:sp>
        <p:nvSpPr>
          <p:cNvPr id="7" name="角丸四角形 6"/>
          <p:cNvSpPr/>
          <p:nvPr/>
        </p:nvSpPr>
        <p:spPr>
          <a:xfrm>
            <a:off x="293914" y="1075231"/>
            <a:ext cx="8539150" cy="235376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中小企業の生産性の改善・向上や価格転嫁を通じて賃金引上げの原資の確保が必要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中小企業自身が政府等による各種施策を有効活用しながら、自律的・自発的に生産性の改善・向上に取り組むことが必要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その上で、サプライチェーン全体を通じ、適正な価格転嫁は当然との認識を社会で共有すべき</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原材料費やエネルギー価格だけでなく、運送費に加え、労務費・人件費の増加分を</a:t>
            </a:r>
            <a:br>
              <a:rPr lang="en-US" altLang="ja-JP" sz="1600">
                <a:solidFill>
                  <a:schemeClr val="tx1"/>
                </a:solidFill>
                <a:latin typeface="+mn-ea"/>
              </a:rPr>
            </a:br>
            <a:r>
              <a:rPr lang="ja-JP" altLang="en-US" sz="1600">
                <a:solidFill>
                  <a:schemeClr val="tx1"/>
                </a:solidFill>
                <a:latin typeface="+mn-ea"/>
              </a:rPr>
              <a:t>「人への投資」として価格転嫁することが重要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自社の製品・サービスに対する実際の取引・販売価格が、市場での適正価格を下回っている場合には、その乖離を解消して適正な利益を得ることも必要</a:t>
            </a:r>
            <a:endParaRPr lang="en-US" altLang="ja-JP" sz="1600">
              <a:solidFill>
                <a:schemeClr val="tx1"/>
              </a:solidFill>
              <a:latin typeface="+mn-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61178"/>
            <a:ext cx="3359265" cy="20613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115</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116</a:t>
            </a:r>
            <a:r>
              <a:rPr kumimoji="0" lang="ja-JP" altLang="en-US" sz="1100" kern="0">
                <a:latin typeface="+mn-ea"/>
              </a:rPr>
              <a:t>頁</a:t>
            </a:r>
            <a:r>
              <a:rPr kumimoji="0" lang="en-US" altLang="ja-JP" sz="1100" kern="0">
                <a:latin typeface="+mn-ea"/>
              </a:rPr>
              <a:t>】【</a:t>
            </a:r>
            <a:r>
              <a:rPr kumimoji="0" lang="ja-JP" altLang="en-US" sz="1100" kern="0">
                <a:latin typeface="+mn-ea"/>
              </a:rPr>
              <a:t>手引き</a:t>
            </a:r>
            <a:r>
              <a:rPr kumimoji="0" lang="en-US" altLang="ja-JP" sz="1100" kern="0">
                <a:latin typeface="+mn-ea"/>
              </a:rPr>
              <a:t>88</a:t>
            </a:r>
            <a:r>
              <a:rPr kumimoji="0" lang="ja-JP" altLang="en-US" sz="1100" kern="0">
                <a:latin typeface="+mn-ea"/>
              </a:rPr>
              <a:t>～</a:t>
            </a:r>
            <a:r>
              <a:rPr kumimoji="0" lang="en-US" altLang="ja-JP" sz="1100" kern="0">
                <a:latin typeface="+mn-ea"/>
              </a:rPr>
              <a:t>89</a:t>
            </a:r>
            <a:r>
              <a:rPr kumimoji="0" lang="ja-JP" altLang="en-US" sz="1100" kern="0">
                <a:latin typeface="+mn-ea"/>
              </a:rPr>
              <a:t>頁</a:t>
            </a:r>
            <a:r>
              <a:rPr kumimoji="0" lang="en-US" altLang="ja-JP" sz="1100" kern="0">
                <a:latin typeface="+mn-ea"/>
              </a:rPr>
              <a:t>】</a:t>
            </a:r>
            <a:endParaRPr kumimoji="1" lang="ja-JP" altLang="en-US" sz="1100" b="0" i="0" u="none" strike="noStrike" kern="0" cap="none" spc="0" normalizeH="0" baseline="0" noProof="0">
              <a:ln>
                <a:noFill/>
              </a:ln>
              <a:effectLst/>
              <a:uLnTx/>
              <a:uFillTx/>
              <a:latin typeface="+mn-ea"/>
              <a:cs typeface="+mj-cs"/>
            </a:endParaRPr>
          </a:p>
        </p:txBody>
      </p:sp>
      <p:sp>
        <p:nvSpPr>
          <p:cNvPr id="3" name="テキスト ボックス 35">
            <a:extLst>
              <a:ext uri="{FF2B5EF4-FFF2-40B4-BE49-F238E27FC236}">
                <a16:creationId xmlns:a16="http://schemas.microsoft.com/office/drawing/2014/main" id="{952DDED8-6CF9-8492-D79E-413E383D08EE}"/>
              </a:ext>
            </a:extLst>
          </p:cNvPr>
          <p:cNvSpPr txBox="1">
            <a:spLocks noChangeArrowheads="1"/>
          </p:cNvSpPr>
          <p:nvPr/>
        </p:nvSpPr>
        <p:spPr bwMode="auto">
          <a:xfrm>
            <a:off x="293914" y="3688308"/>
            <a:ext cx="43569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■今後の</a:t>
            </a:r>
            <a:r>
              <a:rPr lang="ja-JP" altLang="en-US" sz="1400">
                <a:solidFill>
                  <a:prstClr val="black"/>
                </a:solidFill>
                <a:latin typeface="メイリオ" panose="020B0604030504040204" pitchFamily="50" charset="-128"/>
                <a:ea typeface="メイリオ" panose="020B0604030504040204" pitchFamily="50" charset="-128"/>
              </a:rPr>
              <a:t>価格転嫁に関する</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イメージ</a:t>
            </a:r>
          </a:p>
        </p:txBody>
      </p:sp>
      <p:pic>
        <p:nvPicPr>
          <p:cNvPr id="9" name="図 8">
            <a:extLst>
              <a:ext uri="{FF2B5EF4-FFF2-40B4-BE49-F238E27FC236}">
                <a16:creationId xmlns:a16="http://schemas.microsoft.com/office/drawing/2014/main" id="{6B7362F8-B5ED-F5ED-4DF6-1A49BE7C3DC2}"/>
              </a:ext>
            </a:extLst>
          </p:cNvPr>
          <p:cNvPicPr>
            <a:picLocks noChangeAspect="1"/>
          </p:cNvPicPr>
          <p:nvPr/>
        </p:nvPicPr>
        <p:blipFill>
          <a:blip r:embed="rId4"/>
          <a:stretch>
            <a:fillRect/>
          </a:stretch>
        </p:blipFill>
        <p:spPr>
          <a:xfrm>
            <a:off x="-87388" y="4056178"/>
            <a:ext cx="9144000" cy="2143816"/>
          </a:xfrm>
          <a:prstGeom prst="rect">
            <a:avLst/>
          </a:prstGeom>
        </p:spPr>
      </p:pic>
    </p:spTree>
    <p:extLst>
      <p:ext uri="{BB962C8B-B14F-4D97-AF65-F5344CB8AC3E}">
        <p14:creationId xmlns:p14="http://schemas.microsoft.com/office/powerpoint/2010/main" val="141671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CC8468-9B65-61DF-89A4-D067FEDADB1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9167"/>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4274" y="331468"/>
            <a:ext cx="8539150" cy="1123534"/>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b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（３）中小企業における構造的な賃金引上げ</a:t>
            </a:r>
            <a:b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000" b="1">
                <a:solidFill>
                  <a:prstClr val="black"/>
                </a:solidFill>
                <a:latin typeface="メイリオ" panose="020B0604030504040204" pitchFamily="50" charset="-128"/>
                <a:ea typeface="メイリオ" panose="020B0604030504040204" pitchFamily="50" charset="-128"/>
              </a:rPr>
              <a:t>②サプライチェーン全体での取組み　③社会全体での環境整備</a:t>
            </a:r>
            <a:endPar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6"/>
          <p:cNvSpPr/>
          <p:nvPr/>
        </p:nvSpPr>
        <p:spPr>
          <a:xfrm>
            <a:off x="215037" y="1419839"/>
            <a:ext cx="8539150" cy="2550883"/>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サプライチェーン全体で支援すべく、大企業や経団連が社会的な役割を果たす必要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経団連は引き続き、「パートナーシップ構築宣言」への参画を全会員企業に求めるとともに、本報告書の周知活動などを通じて、全国の企業経営者に対しても促していく</a:t>
            </a: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すでに参画している企業には、実効性の確保・向上を図るべく、経営層から担当社員に至るまで、社内での周知徹底を呼びかけ</a:t>
            </a: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望ましい取引慣行の実行という同宣言の趣旨を、社会的規範にすることが必要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社会全体での環境整備として、政府・地方自治体には中小企業の生産性の改善・向上と価格転嫁の推進に資する各種施策の実施・拡充・周知徹底、利用実績の検証を要望</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600">
                <a:solidFill>
                  <a:prstClr val="black"/>
                </a:solidFill>
                <a:latin typeface="メイリオ" panose="020B0604030504040204" pitchFamily="50" charset="-128"/>
                <a:ea typeface="メイリオ" panose="020B0604030504040204" pitchFamily="50" charset="-128"/>
              </a:rPr>
              <a:t>消費者においては、</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適正な価格転嫁に対する理解と、それに伴う適正な販売価格アップを受容する意識改革が必要</a:t>
            </a:r>
          </a:p>
        </p:txBody>
      </p:sp>
      <p:sp>
        <p:nvSpPr>
          <p:cNvPr id="11" name="テキスト ボックス 35"/>
          <p:cNvSpPr txBox="1">
            <a:spLocks noChangeArrowheads="1"/>
          </p:cNvSpPr>
          <p:nvPr/>
        </p:nvSpPr>
        <p:spPr bwMode="auto">
          <a:xfrm>
            <a:off x="126886" y="4110359"/>
            <a:ext cx="43569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■サプライチェーン全体での取組み（イメージ）</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Ⅱ</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1"/>
            <a:ext cx="3359264" cy="24917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mn-ea"/>
                <a:cs typeface="+mn-cs"/>
              </a:rPr>
              <a:t>【</a:t>
            </a:r>
            <a:r>
              <a:rPr kumimoji="1" lang="ja-JP" altLang="en-US" sz="1100" b="0" i="0" u="none" strike="noStrike" kern="0" cap="none" spc="0" normalizeH="0" baseline="0" noProof="0">
                <a:ln>
                  <a:noFill/>
                </a:ln>
                <a:solidFill>
                  <a:prstClr val="black"/>
                </a:solidFill>
                <a:effectLst/>
                <a:uLnTx/>
                <a:uFillTx/>
                <a:latin typeface="+mn-ea"/>
                <a:cs typeface="+mn-cs"/>
              </a:rPr>
              <a:t>経労委報告</a:t>
            </a:r>
            <a:r>
              <a:rPr kumimoji="1" lang="en-US" altLang="ja-JP" sz="1100" b="0" i="0" u="none" strike="noStrike" kern="0" cap="none" spc="0" normalizeH="0" baseline="0" noProof="0">
                <a:ln>
                  <a:noFill/>
                </a:ln>
                <a:solidFill>
                  <a:prstClr val="black"/>
                </a:solidFill>
                <a:effectLst/>
                <a:uLnTx/>
                <a:uFillTx/>
                <a:latin typeface="+mn-ea"/>
                <a:cs typeface="+mn-cs"/>
              </a:rPr>
              <a:t>116</a:t>
            </a:r>
            <a:r>
              <a:rPr kumimoji="1" lang="ja-JP" altLang="en-US" sz="1100" b="0" i="0" u="none" strike="noStrike" kern="0" cap="none" spc="0" normalizeH="0" baseline="0" noProof="0">
                <a:ln>
                  <a:noFill/>
                </a:ln>
                <a:solidFill>
                  <a:prstClr val="black"/>
                </a:solidFill>
                <a:effectLst/>
                <a:uLnTx/>
                <a:uFillTx/>
                <a:latin typeface="+mn-ea"/>
                <a:cs typeface="+mn-cs"/>
              </a:rPr>
              <a:t>～</a:t>
            </a:r>
            <a:r>
              <a:rPr kumimoji="1" lang="en-US" altLang="ja-JP" sz="1100" b="0" i="0" u="none" strike="noStrike" kern="0" cap="none" spc="0" normalizeH="0" baseline="0" noProof="0">
                <a:ln>
                  <a:noFill/>
                </a:ln>
                <a:solidFill>
                  <a:prstClr val="black"/>
                </a:solidFill>
                <a:effectLst/>
                <a:uLnTx/>
                <a:uFillTx/>
                <a:latin typeface="+mn-ea"/>
                <a:cs typeface="+mn-cs"/>
              </a:rPr>
              <a:t>118</a:t>
            </a:r>
            <a:r>
              <a:rPr kumimoji="0" lang="ja-JP" altLang="en-US" sz="1100" b="0" i="0" u="none" strike="noStrike" kern="0" cap="none" spc="0" normalizeH="0" baseline="0" noProof="0">
                <a:ln>
                  <a:noFill/>
                </a:ln>
                <a:solidFill>
                  <a:prstClr val="black"/>
                </a:solidFill>
                <a:effectLst/>
                <a:uLnTx/>
                <a:uFillTx/>
                <a:latin typeface="+mn-ea"/>
                <a:cs typeface="+mn-cs"/>
              </a:rPr>
              <a:t>頁</a:t>
            </a:r>
            <a:r>
              <a:rPr kumimoji="0" lang="en-US" altLang="ja-JP" sz="1100" b="0" i="0" u="none" strike="noStrike" kern="0" cap="none" spc="0" normalizeH="0" baseline="0" noProof="0">
                <a:ln>
                  <a:noFill/>
                </a:ln>
                <a:solidFill>
                  <a:prstClr val="black"/>
                </a:solidFill>
                <a:effectLst/>
                <a:uLnTx/>
                <a:uFillTx/>
                <a:latin typeface="+mn-ea"/>
                <a:cs typeface="+mn-cs"/>
              </a:rPr>
              <a:t>】【</a:t>
            </a:r>
            <a:r>
              <a:rPr kumimoji="0" lang="ja-JP" altLang="en-US" sz="1100" b="0" i="0" u="none" strike="noStrike" kern="0" cap="none" spc="0" normalizeH="0" baseline="0" noProof="0">
                <a:ln>
                  <a:noFill/>
                </a:ln>
                <a:solidFill>
                  <a:prstClr val="black"/>
                </a:solidFill>
                <a:effectLst/>
                <a:uLnTx/>
                <a:uFillTx/>
                <a:latin typeface="+mn-ea"/>
                <a:cs typeface="+mn-cs"/>
              </a:rPr>
              <a:t>手引き</a:t>
            </a:r>
            <a:r>
              <a:rPr kumimoji="0" lang="en-US" altLang="ja-JP" sz="1100" b="0" i="0" u="none" strike="noStrike" kern="0" cap="none" spc="0" normalizeH="0" baseline="0" noProof="0">
                <a:ln>
                  <a:noFill/>
                </a:ln>
                <a:solidFill>
                  <a:prstClr val="black"/>
                </a:solidFill>
                <a:effectLst/>
                <a:uLnTx/>
                <a:uFillTx/>
                <a:latin typeface="+mn-ea"/>
                <a:cs typeface="+mn-cs"/>
              </a:rPr>
              <a:t>88</a:t>
            </a:r>
            <a:r>
              <a:rPr kumimoji="0" lang="ja-JP" altLang="en-US" sz="1100" b="0" i="0" u="none" strike="noStrike" kern="0" cap="none" spc="0" normalizeH="0" baseline="0" noProof="0">
                <a:ln>
                  <a:noFill/>
                </a:ln>
                <a:solidFill>
                  <a:prstClr val="black"/>
                </a:solidFill>
                <a:effectLst/>
                <a:uLnTx/>
                <a:uFillTx/>
                <a:latin typeface="+mn-ea"/>
                <a:cs typeface="+mn-cs"/>
              </a:rPr>
              <a:t>～</a:t>
            </a:r>
            <a:r>
              <a:rPr kumimoji="0" lang="en-US" altLang="ja-JP" sz="1100" b="0" i="0" u="none" strike="noStrike" kern="0" cap="none" spc="0" normalizeH="0" baseline="0" noProof="0">
                <a:ln>
                  <a:noFill/>
                </a:ln>
                <a:solidFill>
                  <a:prstClr val="black"/>
                </a:solidFill>
                <a:effectLst/>
                <a:uLnTx/>
                <a:uFillTx/>
                <a:latin typeface="+mn-ea"/>
                <a:cs typeface="+mn-cs"/>
              </a:rPr>
              <a:t>89</a:t>
            </a:r>
            <a:r>
              <a:rPr kumimoji="0" lang="ja-JP" altLang="en-US" sz="1100" b="0" i="0" u="none" strike="noStrike" kern="0" cap="none" spc="0" normalizeH="0" baseline="0" noProof="0">
                <a:ln>
                  <a:noFill/>
                </a:ln>
                <a:solidFill>
                  <a:prstClr val="black"/>
                </a:solidFill>
                <a:effectLst/>
                <a:uLnTx/>
                <a:uFillTx/>
                <a:latin typeface="+mn-ea"/>
                <a:cs typeface="+mn-cs"/>
              </a:rPr>
              <a:t>頁</a:t>
            </a:r>
            <a:r>
              <a:rPr kumimoji="0" lang="en-US" altLang="ja-JP" sz="1100" b="0" i="0" u="none" strike="noStrike" kern="0" cap="none" spc="0" normalizeH="0" baseline="0" noProof="0">
                <a:ln>
                  <a:noFill/>
                </a:ln>
                <a:solidFill>
                  <a:prstClr val="black"/>
                </a:solidFill>
                <a:effectLst/>
                <a:uLnTx/>
                <a:uFillTx/>
                <a:latin typeface="+mn-ea"/>
                <a:cs typeface="+mn-cs"/>
              </a:rPr>
              <a:t>】</a:t>
            </a:r>
            <a:endParaRPr kumimoji="1" lang="ja-JP" altLang="en-US" sz="1100" b="0" i="0" u="none" strike="noStrike" kern="0" cap="none" spc="0" normalizeH="0" baseline="0" noProof="0">
              <a:ln>
                <a:noFill/>
              </a:ln>
              <a:solidFill>
                <a:prstClr val="black"/>
              </a:solidFill>
              <a:effectLst/>
              <a:uLnTx/>
              <a:uFillTx/>
              <a:latin typeface="+mn-ea"/>
              <a:cs typeface="+mn-cs"/>
            </a:endParaRPr>
          </a:p>
        </p:txBody>
      </p:sp>
      <p:pic>
        <p:nvPicPr>
          <p:cNvPr id="14" name="図 13">
            <a:extLst>
              <a:ext uri="{FF2B5EF4-FFF2-40B4-BE49-F238E27FC236}">
                <a16:creationId xmlns:a16="http://schemas.microsoft.com/office/drawing/2014/main" id="{827512B0-8E32-93D7-6C91-9A5E4AE8F8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2" y="4448588"/>
            <a:ext cx="9232364" cy="2010075"/>
          </a:xfrm>
          <a:prstGeom prst="rect">
            <a:avLst/>
          </a:prstGeom>
          <a:noFill/>
          <a:ln>
            <a:noFill/>
          </a:ln>
        </p:spPr>
      </p:pic>
    </p:spTree>
    <p:extLst>
      <p:ext uri="{BB962C8B-B14F-4D97-AF65-F5344CB8AC3E}">
        <p14:creationId xmlns:p14="http://schemas.microsoft.com/office/powerpoint/2010/main" val="3796586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CC8468-9B65-61DF-89A4-D067FEDADB1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9167"/>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126886" y="529389"/>
            <a:ext cx="8539150" cy="454175"/>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a:solidFill>
                  <a:prstClr val="black"/>
                </a:solidFill>
                <a:latin typeface="メイリオ" panose="020B0604030504040204" pitchFamily="50" charset="-128"/>
                <a:ea typeface="メイリオ" panose="020B0604030504040204" pitchFamily="50" charset="-128"/>
              </a:rPr>
              <a:t>【</a:t>
            </a:r>
            <a:r>
              <a:rPr lang="ja-JP" altLang="en-US" sz="2000" b="1">
                <a:solidFill>
                  <a:prstClr val="black"/>
                </a:solidFill>
                <a:latin typeface="メイリオ" panose="020B0604030504040204" pitchFamily="50" charset="-128"/>
                <a:ea typeface="メイリオ" panose="020B0604030504040204" pitchFamily="50" charset="-128"/>
              </a:rPr>
              <a:t>ご参考</a:t>
            </a:r>
            <a:r>
              <a:rPr lang="en-US" altLang="ja-JP" sz="2000" b="1">
                <a:solidFill>
                  <a:prstClr val="black"/>
                </a:solidFill>
                <a:latin typeface="メイリオ" panose="020B0604030504040204" pitchFamily="50" charset="-128"/>
                <a:ea typeface="メイリオ" panose="020B0604030504040204" pitchFamily="50" charset="-128"/>
              </a:rPr>
              <a:t>】</a:t>
            </a:r>
            <a:r>
              <a:rPr lang="ja-JP" altLang="en-US" sz="2000" b="1">
                <a:solidFill>
                  <a:prstClr val="black"/>
                </a:solidFill>
                <a:latin typeface="メイリオ" panose="020B0604030504040204" pitchFamily="50" charset="-128"/>
                <a:ea typeface="メイリオ" panose="020B0604030504040204" pitchFamily="50" charset="-128"/>
              </a:rPr>
              <a:t>パートナーシップ構築宣言の概要と宣言状況</a:t>
            </a:r>
            <a:endPar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6"/>
          <p:cNvSpPr/>
          <p:nvPr/>
        </p:nvSpPr>
        <p:spPr>
          <a:xfrm>
            <a:off x="214274" y="1120204"/>
            <a:ext cx="8539150" cy="166760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経団連ではかねてより、政府とも連携しながら、サプライチェーン全体の共存共栄および取引適正化等に取り組むことを各社代表者の名前で宣言する「パートナーシップ構築宣言」を推進</a:t>
            </a: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全体の登録企業数は約</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38,100</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社</a:t>
            </a:r>
            <a:b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経団連の会長・副会長会社、審議員会議長・副議長会社は全社宣言済み</a:t>
            </a:r>
            <a:b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会員企業全体では</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802</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社が宣言済み（</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日時点）</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Ⅱ</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1"/>
            <a:ext cx="3359264" cy="24917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mn-ea"/>
                <a:cs typeface="+mn-cs"/>
              </a:rPr>
              <a:t>【</a:t>
            </a:r>
            <a:r>
              <a:rPr kumimoji="1" lang="ja-JP" altLang="en-US" sz="1100" b="0" i="0" u="none" strike="noStrike" kern="0" cap="none" spc="0" normalizeH="0" baseline="0" noProof="0">
                <a:ln>
                  <a:noFill/>
                </a:ln>
                <a:solidFill>
                  <a:prstClr val="black"/>
                </a:solidFill>
                <a:effectLst/>
                <a:uLnTx/>
                <a:uFillTx/>
                <a:latin typeface="+mn-ea"/>
                <a:cs typeface="+mn-cs"/>
              </a:rPr>
              <a:t>経労委報告</a:t>
            </a:r>
            <a:r>
              <a:rPr kumimoji="1" lang="en-US" altLang="ja-JP" sz="1100" b="0" i="0" u="none" strike="noStrike" kern="0" cap="none" spc="0" normalizeH="0" baseline="0" noProof="0">
                <a:ln>
                  <a:noFill/>
                </a:ln>
                <a:solidFill>
                  <a:prstClr val="black"/>
                </a:solidFill>
                <a:effectLst/>
                <a:uLnTx/>
                <a:uFillTx/>
                <a:latin typeface="+mn-ea"/>
                <a:cs typeface="+mn-cs"/>
              </a:rPr>
              <a:t>115</a:t>
            </a:r>
            <a:r>
              <a:rPr kumimoji="1" lang="ja-JP" altLang="en-US" sz="1100" b="0" i="0" u="none" strike="noStrike" kern="0" cap="none" spc="0" normalizeH="0" baseline="0" noProof="0">
                <a:ln>
                  <a:noFill/>
                </a:ln>
                <a:solidFill>
                  <a:prstClr val="black"/>
                </a:solidFill>
                <a:effectLst/>
                <a:uLnTx/>
                <a:uFillTx/>
                <a:latin typeface="+mn-ea"/>
                <a:cs typeface="+mn-cs"/>
              </a:rPr>
              <a:t>～</a:t>
            </a:r>
            <a:r>
              <a:rPr kumimoji="1" lang="en-US" altLang="ja-JP" sz="1100" b="0" i="0" u="none" strike="noStrike" kern="0" cap="none" spc="0" normalizeH="0" baseline="0" noProof="0">
                <a:ln>
                  <a:noFill/>
                </a:ln>
                <a:solidFill>
                  <a:prstClr val="black"/>
                </a:solidFill>
                <a:effectLst/>
                <a:uLnTx/>
                <a:uFillTx/>
                <a:latin typeface="+mn-ea"/>
                <a:cs typeface="+mn-cs"/>
              </a:rPr>
              <a:t>118</a:t>
            </a:r>
            <a:r>
              <a:rPr kumimoji="0" lang="ja-JP" altLang="en-US" sz="1100" b="0" i="0" u="none" strike="noStrike" kern="0" cap="none" spc="0" normalizeH="0" baseline="0" noProof="0">
                <a:ln>
                  <a:noFill/>
                </a:ln>
                <a:solidFill>
                  <a:prstClr val="black"/>
                </a:solidFill>
                <a:effectLst/>
                <a:uLnTx/>
                <a:uFillTx/>
                <a:latin typeface="+mn-ea"/>
                <a:cs typeface="+mn-cs"/>
              </a:rPr>
              <a:t>頁</a:t>
            </a:r>
            <a:r>
              <a:rPr kumimoji="0" lang="en-US" altLang="ja-JP" sz="1100" kern="0">
                <a:solidFill>
                  <a:prstClr val="black"/>
                </a:solidFill>
                <a:latin typeface="+mn-ea"/>
              </a:rPr>
              <a:t>】【</a:t>
            </a:r>
            <a:r>
              <a:rPr kumimoji="0" lang="ja-JP" altLang="en-US" sz="1100" kern="0">
                <a:solidFill>
                  <a:prstClr val="black"/>
                </a:solidFill>
                <a:latin typeface="+mn-ea"/>
              </a:rPr>
              <a:t>手引き</a:t>
            </a:r>
            <a:r>
              <a:rPr kumimoji="0" lang="en-US" altLang="ja-JP" sz="1100" kern="0">
                <a:solidFill>
                  <a:prstClr val="black"/>
                </a:solidFill>
                <a:latin typeface="+mn-ea"/>
              </a:rPr>
              <a:t>88</a:t>
            </a:r>
            <a:r>
              <a:rPr kumimoji="0" lang="ja-JP" altLang="en-US" sz="1100" kern="0">
                <a:solidFill>
                  <a:prstClr val="black"/>
                </a:solidFill>
                <a:latin typeface="+mn-ea"/>
              </a:rPr>
              <a:t>～</a:t>
            </a:r>
            <a:r>
              <a:rPr kumimoji="0" lang="en-US" altLang="ja-JP" sz="1100" kern="0">
                <a:solidFill>
                  <a:prstClr val="black"/>
                </a:solidFill>
                <a:latin typeface="+mn-ea"/>
              </a:rPr>
              <a:t>89</a:t>
            </a:r>
            <a:r>
              <a:rPr kumimoji="0" lang="ja-JP" altLang="en-US" sz="1100" kern="0">
                <a:solidFill>
                  <a:prstClr val="black"/>
                </a:solidFill>
                <a:latin typeface="+mn-ea"/>
              </a:rPr>
              <a:t>頁</a:t>
            </a:r>
            <a:r>
              <a:rPr kumimoji="0" lang="en-US" altLang="ja-JP" sz="1100" kern="0">
                <a:solidFill>
                  <a:prstClr val="black"/>
                </a:solidFill>
                <a:latin typeface="+mn-ea"/>
              </a:rPr>
              <a:t>】</a:t>
            </a:r>
          </a:p>
        </p:txBody>
      </p:sp>
      <p:grpSp>
        <p:nvGrpSpPr>
          <p:cNvPr id="4" name="グループ化 3">
            <a:extLst>
              <a:ext uri="{FF2B5EF4-FFF2-40B4-BE49-F238E27FC236}">
                <a16:creationId xmlns:a16="http://schemas.microsoft.com/office/drawing/2014/main" id="{276D8515-3E9F-205D-D83C-9CC4C182A6C3}"/>
              </a:ext>
            </a:extLst>
          </p:cNvPr>
          <p:cNvGrpSpPr/>
          <p:nvPr/>
        </p:nvGrpSpPr>
        <p:grpSpPr>
          <a:xfrm>
            <a:off x="411266" y="2836097"/>
            <a:ext cx="8321472" cy="2525293"/>
            <a:chOff x="411263" y="2078300"/>
            <a:chExt cx="8321472" cy="2525293"/>
          </a:xfrm>
        </p:grpSpPr>
        <p:sp>
          <p:nvSpPr>
            <p:cNvPr id="5" name="正方形/長方形 4">
              <a:extLst>
                <a:ext uri="{FF2B5EF4-FFF2-40B4-BE49-F238E27FC236}">
                  <a16:creationId xmlns:a16="http://schemas.microsoft.com/office/drawing/2014/main" id="{6EC50AC5-DFA1-F711-2B7B-B4131D2DA11E}"/>
                </a:ext>
              </a:extLst>
            </p:cNvPr>
            <p:cNvSpPr/>
            <p:nvPr/>
          </p:nvSpPr>
          <p:spPr>
            <a:xfrm>
              <a:off x="411263" y="2078300"/>
              <a:ext cx="2035969"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a:t>■宣言項目</a:t>
              </a:r>
            </a:p>
          </p:txBody>
        </p:sp>
        <p:grpSp>
          <p:nvGrpSpPr>
            <p:cNvPr id="9" name="グループ化 8">
              <a:extLst>
                <a:ext uri="{FF2B5EF4-FFF2-40B4-BE49-F238E27FC236}">
                  <a16:creationId xmlns:a16="http://schemas.microsoft.com/office/drawing/2014/main" id="{7C12CCDD-D479-9EC2-0C86-761166AD8E37}"/>
                </a:ext>
              </a:extLst>
            </p:cNvPr>
            <p:cNvGrpSpPr/>
            <p:nvPr/>
          </p:nvGrpSpPr>
          <p:grpSpPr>
            <a:xfrm>
              <a:off x="411266" y="2381946"/>
              <a:ext cx="8321469" cy="2221647"/>
              <a:chOff x="235419" y="2381946"/>
              <a:chExt cx="8321469" cy="2221647"/>
            </a:xfrm>
          </p:grpSpPr>
          <p:sp>
            <p:nvSpPr>
              <p:cNvPr id="10" name="テキスト ボックス 9">
                <a:extLst>
                  <a:ext uri="{FF2B5EF4-FFF2-40B4-BE49-F238E27FC236}">
                    <a16:creationId xmlns:a16="http://schemas.microsoft.com/office/drawing/2014/main" id="{469B5148-CA18-ABB8-124E-06F04A12CC64}"/>
                  </a:ext>
                </a:extLst>
              </p:cNvPr>
              <p:cNvSpPr txBox="1"/>
              <p:nvPr/>
            </p:nvSpPr>
            <p:spPr>
              <a:xfrm>
                <a:off x="235419" y="2381946"/>
                <a:ext cx="4027092" cy="2201704"/>
              </a:xfrm>
              <a:prstGeom prst="roundRect">
                <a:avLst>
                  <a:gd name="adj" fmla="val 1187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t>１．サプライチェーン全体の共存共栄と</a:t>
                </a:r>
                <a:br>
                  <a:rPr lang="en-US" altLang="ja-JP" sz="1600" b="1"/>
                </a:br>
                <a:r>
                  <a:rPr lang="ja-JP" altLang="en-US" sz="1600" b="1"/>
                  <a:t>　　規模・系列等を超えた新たな連携</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600"/>
                  <a:t>企業間の連携</a:t>
                </a:r>
                <a:br>
                  <a:rPr lang="en-US" altLang="ja-JP" sz="1600"/>
                </a:br>
                <a:r>
                  <a:rPr lang="ja-JP" altLang="en-US" sz="1600"/>
                  <a:t>（オープンイノベーション 等）</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ja-JP" sz="1600"/>
                  <a:t>IT</a:t>
                </a:r>
                <a:r>
                  <a:rPr lang="ja-JP" altLang="en-US" sz="1600"/>
                  <a:t>実装支援（共通</a:t>
                </a:r>
                <a:r>
                  <a:rPr lang="en-US" altLang="ja-JP" sz="1600"/>
                  <a:t>EDI</a:t>
                </a:r>
                <a:r>
                  <a:rPr lang="ja-JP" altLang="en-US" sz="1600"/>
                  <a:t>の構築、</a:t>
                </a:r>
                <a:br>
                  <a:rPr lang="en-US" altLang="ja-JP" sz="1600"/>
                </a:br>
                <a:r>
                  <a:rPr lang="ja-JP" altLang="en-US" sz="1600"/>
                  <a:t>データの相互利用 等）</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600"/>
                  <a:t>専門人材マッチング</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600"/>
                  <a:t>グリーン化の取組み</a:t>
                </a:r>
              </a:p>
            </p:txBody>
          </p:sp>
          <p:sp>
            <p:nvSpPr>
              <p:cNvPr id="13" name="テキスト ボックス 12">
                <a:extLst>
                  <a:ext uri="{FF2B5EF4-FFF2-40B4-BE49-F238E27FC236}">
                    <a16:creationId xmlns:a16="http://schemas.microsoft.com/office/drawing/2014/main" id="{A80BEC2E-722F-27D8-529C-E02548C71C41}"/>
                  </a:ext>
                </a:extLst>
              </p:cNvPr>
              <p:cNvSpPr txBox="1"/>
              <p:nvPr/>
            </p:nvSpPr>
            <p:spPr>
              <a:xfrm>
                <a:off x="4529796" y="2381946"/>
                <a:ext cx="4027092" cy="2221647"/>
              </a:xfrm>
              <a:prstGeom prst="roundRect">
                <a:avLst>
                  <a:gd name="adj" fmla="val 13281"/>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285750" indent="-285750">
                  <a:buFont typeface="Wingdings" panose="05000000000000000000" pitchFamily="2" charset="2"/>
                  <a:buChar char="ü"/>
                  <a:defRPr sz="1600"/>
                </a:lvl1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b="1"/>
                  <a:t>２．下請中小企業振興法「振興基準」の</a:t>
                </a:r>
                <a:br>
                  <a:rPr lang="en-US" altLang="ja-JP" b="1"/>
                </a:br>
                <a:r>
                  <a:rPr lang="ja-JP" altLang="en-US" b="1"/>
                  <a:t>　　遵守</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a:t>価格決定方法の適正化</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a:t>支払条件の改善</a:t>
                </a:r>
                <a:br>
                  <a:rPr lang="en-US" altLang="ja-JP"/>
                </a:br>
                <a:r>
                  <a:rPr lang="ja-JP" altLang="en-US"/>
                  <a:t>（下請代金の現金払い 等）</a:t>
                </a:r>
                <a:endParaRPr lang="en-US" altLang="ja-JP"/>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a:t>型取引の適正化</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a:t>知的財産・ノウハウの保護</a:t>
                </a:r>
                <a:endParaRPr lang="en-US" altLang="ja-JP"/>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a:t>働き方改革に伴うしわ寄せの防止</a:t>
                </a:r>
              </a:p>
            </p:txBody>
          </p:sp>
        </p:grpSp>
      </p:grpSp>
      <p:sp>
        <p:nvSpPr>
          <p:cNvPr id="15" name="テキスト ボックス 14">
            <a:extLst>
              <a:ext uri="{FF2B5EF4-FFF2-40B4-BE49-F238E27FC236}">
                <a16:creationId xmlns:a16="http://schemas.microsoft.com/office/drawing/2014/main" id="{0A57F130-4E0C-6038-334E-CD499F28D76E}"/>
              </a:ext>
            </a:extLst>
          </p:cNvPr>
          <p:cNvSpPr txBox="1"/>
          <p:nvPr/>
        </p:nvSpPr>
        <p:spPr>
          <a:xfrm>
            <a:off x="411266" y="5409677"/>
            <a:ext cx="8321472" cy="1413034"/>
          </a:xfrm>
          <a:prstGeom prst="roundRect">
            <a:avLst>
              <a:gd name="adj" fmla="val 11877"/>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600">
                <a:solidFill>
                  <a:schemeClr val="tx1"/>
                </a:solidFill>
              </a:rPr>
              <a:t>宣言企業は、一部の補助金について加点措置を受けられる</a:t>
            </a:r>
            <a:br>
              <a:rPr lang="en-US" altLang="ja-JP" sz="1600">
                <a:solidFill>
                  <a:schemeClr val="tx1"/>
                </a:solidFill>
              </a:rPr>
            </a:br>
            <a:r>
              <a:rPr lang="ja-JP" altLang="en-US" sz="1600">
                <a:solidFill>
                  <a:schemeClr val="tx1"/>
                </a:solidFill>
              </a:rPr>
              <a:t>（例：ものづくり・商業・サービス生産性向上促進補助金）</a:t>
            </a:r>
            <a:endParaRPr lang="en-US" altLang="ja-JP" sz="160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600">
                <a:solidFill>
                  <a:schemeClr val="tx1"/>
                </a:solidFill>
                <a:latin typeface="Hiragino Kaku Gothic Pro"/>
              </a:rPr>
              <a:t>一定の大企業において「賃上げ促進税制」の適用を受けるには必須の要件</a:t>
            </a:r>
            <a:endParaRPr lang="en-US" altLang="ja-JP" sz="1600" b="0" i="0">
              <a:solidFill>
                <a:schemeClr val="tx1"/>
              </a:solidFill>
              <a:effectLst/>
              <a:latin typeface="Hiragino Kaku Gothic Pr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600">
                <a:solidFill>
                  <a:schemeClr val="tx1"/>
                </a:solidFill>
              </a:rPr>
              <a:t>日本政策金融公庫においてパートナーシップ構築宣言関連の融資制度が利用可能に</a:t>
            </a:r>
            <a:endParaRPr lang="en-US" altLang="ja-JP" sz="160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600">
                <a:solidFill>
                  <a:schemeClr val="tx1"/>
                </a:solidFill>
              </a:rPr>
              <a:t>詳細はパートナーシップ構築宣言ポータルサイトへ。</a:t>
            </a:r>
            <a:r>
              <a:rPr lang="en-US" altLang="ja-JP" sz="1600">
                <a:solidFill>
                  <a:schemeClr val="tx1"/>
                </a:solidFill>
              </a:rPr>
              <a:t>https://www.biz-partnership.jp/</a:t>
            </a:r>
            <a:endParaRPr lang="ja-JP" altLang="en-US" sz="1600">
              <a:solidFill>
                <a:schemeClr val="tx1"/>
              </a:solidFill>
            </a:endParaRPr>
          </a:p>
        </p:txBody>
      </p:sp>
      <p:pic>
        <p:nvPicPr>
          <p:cNvPr id="16" name="図 15">
            <a:extLst>
              <a:ext uri="{FF2B5EF4-FFF2-40B4-BE49-F238E27FC236}">
                <a16:creationId xmlns:a16="http://schemas.microsoft.com/office/drawing/2014/main" id="{EBE49A01-2E40-0AB5-38AE-E503A0FFCA68}"/>
              </a:ext>
            </a:extLst>
          </p:cNvPr>
          <p:cNvPicPr>
            <a:picLocks noChangeAspect="1"/>
          </p:cNvPicPr>
          <p:nvPr/>
        </p:nvPicPr>
        <p:blipFill>
          <a:blip r:embed="rId4"/>
          <a:stretch>
            <a:fillRect/>
          </a:stretch>
        </p:blipFill>
        <p:spPr>
          <a:xfrm>
            <a:off x="6630067" y="224390"/>
            <a:ext cx="2035969" cy="893309"/>
          </a:xfrm>
          <a:prstGeom prst="rect">
            <a:avLst/>
          </a:prstGeom>
        </p:spPr>
      </p:pic>
    </p:spTree>
    <p:extLst>
      <p:ext uri="{BB962C8B-B14F-4D97-AF65-F5344CB8AC3E}">
        <p14:creationId xmlns:p14="http://schemas.microsoft.com/office/powerpoint/2010/main" val="2881670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9964805-DDD6-C31F-1138-4891ABB1389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55</a:t>
            </a:fld>
            <a:endParaRPr lang="ja-JP" altLang="en-US"/>
          </a:p>
        </p:txBody>
      </p:sp>
      <p:sp>
        <p:nvSpPr>
          <p:cNvPr id="6" name="角丸四角形 5"/>
          <p:cNvSpPr/>
          <p:nvPr/>
        </p:nvSpPr>
        <p:spPr>
          <a:xfrm>
            <a:off x="215037" y="456186"/>
            <a:ext cx="820206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４．</a:t>
            </a:r>
            <a:r>
              <a:rPr lang="en-US" altLang="ja-JP" sz="2000" b="1">
                <a:solidFill>
                  <a:schemeClr val="tx1"/>
                </a:solidFill>
                <a:latin typeface="+mj-ea"/>
                <a:ea typeface="+mj-ea"/>
              </a:rPr>
              <a:t>2024</a:t>
            </a:r>
            <a:r>
              <a:rPr lang="ja-JP" altLang="en-US" sz="2000" b="1">
                <a:solidFill>
                  <a:schemeClr val="tx1"/>
                </a:solidFill>
                <a:latin typeface="+mj-ea"/>
                <a:ea typeface="+mj-ea"/>
              </a:rPr>
              <a:t>年春季労使交渉・協議における経営側の基本スタンス（４）有期雇用等社員の賃金引上げ・処遇改善</a:t>
            </a:r>
            <a:endParaRPr kumimoji="1" lang="ja-JP" altLang="en-US" sz="2000" b="1">
              <a:solidFill>
                <a:schemeClr val="tx1"/>
              </a:solidFill>
              <a:latin typeface="+mj-ea"/>
              <a:ea typeface="+mj-ea"/>
            </a:endParaRPr>
          </a:p>
        </p:txBody>
      </p:sp>
      <p:sp>
        <p:nvSpPr>
          <p:cNvPr id="7" name="角丸四角形 6"/>
          <p:cNvSpPr/>
          <p:nvPr/>
        </p:nvSpPr>
        <p:spPr>
          <a:xfrm>
            <a:off x="302425" y="1039982"/>
            <a:ext cx="8539150" cy="167026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雇用者数全体の４割近くを占める有期雇用等労働者の賃金引上げ・処遇</a:t>
            </a:r>
            <a:r>
              <a:rPr lang="ja-JP" altLang="en-US" sz="1600">
                <a:solidFill>
                  <a:schemeClr val="tx1"/>
                </a:solidFill>
                <a:latin typeface="+mn-ea"/>
              </a:rPr>
              <a:t>改善は、わが国の持続的成長、賃金引上げの機運醸成に不可欠。企業の人事戦略上の重要性も増大</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自社に必要な人材の確保・定着のため、エンゲージメントの向上とともに、賃金引上げ・処遇改善に取り組むことが必要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有期雇用等社員として働く女性労働者が多いことから、有期雇用等社員の賃金引上げ・処遇改善は、結果として男女間の賃金格差の縮小に寄与する可能性</a:t>
            </a:r>
            <a:endParaRPr lang="en-US" altLang="ja-JP" sz="1600">
              <a:solidFill>
                <a:schemeClr val="tx1"/>
              </a:solidFill>
              <a:latin typeface="+mn-ea"/>
            </a:endParaRP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007100" y="28919"/>
            <a:ext cx="3136901" cy="287655"/>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118</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122</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89</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graphicFrame>
        <p:nvGraphicFramePr>
          <p:cNvPr id="4" name="表 3">
            <a:extLst>
              <a:ext uri="{FF2B5EF4-FFF2-40B4-BE49-F238E27FC236}">
                <a16:creationId xmlns:a16="http://schemas.microsoft.com/office/drawing/2014/main" id="{F7F21F82-CC7D-2F6D-568B-9A21498A56BB}"/>
              </a:ext>
            </a:extLst>
          </p:cNvPr>
          <p:cNvGraphicFramePr>
            <a:graphicFrameLocks noGrp="1"/>
          </p:cNvGraphicFramePr>
          <p:nvPr>
            <p:extLst>
              <p:ext uri="{D42A27DB-BD31-4B8C-83A1-F6EECF244321}">
                <p14:modId xmlns:p14="http://schemas.microsoft.com/office/powerpoint/2010/main" val="1770458692"/>
              </p:ext>
            </p:extLst>
          </p:nvPr>
        </p:nvGraphicFramePr>
        <p:xfrm>
          <a:off x="302425" y="2904310"/>
          <a:ext cx="8593112" cy="3510138"/>
        </p:xfrm>
        <a:graphic>
          <a:graphicData uri="http://schemas.openxmlformats.org/drawingml/2006/table">
            <a:tbl>
              <a:tblPr firstRow="1" bandRow="1">
                <a:tableStyleId>{5C22544A-7EE6-4342-B048-85BDC9FD1C3A}</a:tableStyleId>
              </a:tblPr>
              <a:tblGrid>
                <a:gridCol w="2741026">
                  <a:extLst>
                    <a:ext uri="{9D8B030D-6E8A-4147-A177-3AD203B41FA5}">
                      <a16:colId xmlns:a16="http://schemas.microsoft.com/office/drawing/2014/main" val="1170164416"/>
                    </a:ext>
                  </a:extLst>
                </a:gridCol>
                <a:gridCol w="5852086">
                  <a:extLst>
                    <a:ext uri="{9D8B030D-6E8A-4147-A177-3AD203B41FA5}">
                      <a16:colId xmlns:a16="http://schemas.microsoft.com/office/drawing/2014/main" val="3949393470"/>
                    </a:ext>
                  </a:extLst>
                </a:gridCol>
              </a:tblGrid>
              <a:tr h="776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① 同一労働同一賃金法制に</a:t>
                      </a:r>
                      <a:endParaRPr lang="en-US" altLang="ja-JP" sz="1400" b="1">
                        <a:solidFill>
                          <a:srgbClr val="00B05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　 基づく対応</a:t>
                      </a:r>
                      <a:endParaRPr lang="en-US" altLang="ja-JP" sz="1400" b="1">
                        <a:solidFill>
                          <a:srgbClr val="00B050"/>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同一労働同一賃金法制（均等・均衡待遇）を踏まえ、自社の各制度の現状を確認することが基本</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400" b="0">
                          <a:solidFill>
                            <a:prstClr val="black"/>
                          </a:solidFill>
                          <a:latin typeface="メイリオ" panose="020B0604030504040204" pitchFamily="50" charset="-128"/>
                          <a:ea typeface="+mn-ea"/>
                        </a:rPr>
                        <a:t>物価上昇の影響に配慮すべく、自社に適した方法を検討・実施</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070956"/>
                  </a:ext>
                </a:extLst>
              </a:tr>
              <a:tr h="697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② 能力開発・スキルアップ支援</a:t>
                      </a:r>
                      <a:endParaRPr lang="en-US" altLang="ja-JP" sz="1400" b="1">
                        <a:solidFill>
                          <a:srgbClr val="00B050"/>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メイリオ" panose="020B0604030504040204" pitchFamily="50" charset="-128"/>
                        <a:buChar char="○"/>
                      </a:pPr>
                      <a:r>
                        <a:rPr kumimoji="1" lang="ja-JP" altLang="en-US" sz="1400">
                          <a:solidFill>
                            <a:sysClr val="windowText" lastClr="000000"/>
                          </a:solidFill>
                        </a:rPr>
                        <a:t>正社員と同様に、能力開発・スキルアップ支援を推進</a:t>
                      </a:r>
                      <a:endParaRPr kumimoji="1" lang="en-US" altLang="ja-JP" sz="1400">
                        <a:solidFill>
                          <a:sysClr val="windowText" lastClr="000000"/>
                        </a:solidFill>
                      </a:endParaRPr>
                    </a:p>
                    <a:p>
                      <a:pPr marL="285750" indent="-285750" algn="l">
                        <a:buFont typeface="メイリオ" panose="020B0604030504040204" pitchFamily="50" charset="-128"/>
                        <a:buChar char="○"/>
                      </a:pPr>
                      <a:r>
                        <a:rPr kumimoji="1" lang="ja-JP" altLang="en-US" sz="1400">
                          <a:solidFill>
                            <a:sysClr val="windowText" lastClr="000000"/>
                          </a:solidFill>
                        </a:rPr>
                        <a:t>自社の方針や社員のニーズを踏まえて人材育成支援を見直し・拡充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697051"/>
                  </a:ext>
                </a:extLst>
              </a:tr>
              <a:tr h="698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③ 正社員登用の推進</a:t>
                      </a:r>
                      <a:endParaRPr lang="en-US" altLang="ja-JP" sz="1400" b="1">
                        <a:solidFill>
                          <a:srgbClr val="00B050"/>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メイリオ" panose="020B0604030504040204" pitchFamily="50" charset="-128"/>
                        <a:buChar char="○"/>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意欲と能力ある有期雇用等社員を積極的に正社員に登用</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endParaRPr>
                    </a:p>
                    <a:p>
                      <a:pPr marL="285750" indent="-285750" algn="l">
                        <a:buFont typeface="メイリオ" panose="020B0604030504040204" pitchFamily="50" charset="-128"/>
                        <a:buChar char="○"/>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「多様な正社員制度」の導入・拡充の検討も一案</a:t>
                      </a:r>
                      <a:endParaRPr lang="en-US" altLang="ja-JP" sz="140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708807"/>
                  </a:ext>
                </a:extLst>
              </a:tr>
              <a:tr h="668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④ 専門能力を有する</a:t>
                      </a:r>
                      <a:endParaRPr lang="en-US" altLang="ja-JP" sz="1400" b="1">
                        <a:solidFill>
                          <a:srgbClr val="00B05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　 有期雇用等社員への対応</a:t>
                      </a:r>
                      <a:endParaRPr lang="en-US" altLang="ja-JP" sz="1400" b="1">
                        <a:solidFill>
                          <a:srgbClr val="00B050"/>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メイリオ" panose="020B0604030504040204" pitchFamily="50" charset="-128"/>
                        <a:buChar char="○"/>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職務の内容・難易度、責任の範囲・程度等を総合勘案し、自社の正社員の平均賃金より高い賃金水準を設定することも選択肢</a:t>
                      </a:r>
                      <a:endParaRPr lang="en-US" altLang="ja-JP" sz="140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262337"/>
                  </a:ext>
                </a:extLst>
              </a:tr>
              <a:tr h="668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00B050"/>
                          </a:solidFill>
                          <a:latin typeface="+mn-ea"/>
                        </a:rPr>
                        <a:t>⑤ 最低賃金の引上げ</a:t>
                      </a:r>
                      <a:endParaRPr lang="en-US" altLang="ja-JP" sz="1400" b="1">
                        <a:solidFill>
                          <a:srgbClr val="00B050"/>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メイリオ" panose="020B0604030504040204" pitchFamily="50" charset="-128"/>
                        <a:buChar char="○"/>
                        <a:defRPr/>
                      </a:pPr>
                      <a:r>
                        <a:rPr lang="ja-JP" altLang="en-US" sz="1400" dirty="0">
                          <a:solidFill>
                            <a:schemeClr val="tx1"/>
                          </a:solidFill>
                          <a:latin typeface="+mn-ea"/>
                        </a:rPr>
                        <a:t>法定最低賃金改定を踏まえ、自社の賃金水準（有期雇用等社員の賃金、正社員の高卒初任給等）の適法性を確認</a:t>
                      </a:r>
                      <a:endParaRPr lang="en-US" altLang="ja-JP" sz="140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815757"/>
                  </a:ext>
                </a:extLst>
              </a:tr>
            </a:tbl>
          </a:graphicData>
        </a:graphic>
      </p:graphicFrame>
    </p:spTree>
    <p:extLst>
      <p:ext uri="{BB962C8B-B14F-4D97-AF65-F5344CB8AC3E}">
        <p14:creationId xmlns:p14="http://schemas.microsoft.com/office/powerpoint/2010/main" val="2852379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92548-5216-8569-204F-D7B15BB298F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7" y="428400"/>
            <a:ext cx="820206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年春季労使交渉・協議における経営側の基本スタンス（５）総合的な処遇改善・人材育成による「人への投資」促進</a:t>
            </a:r>
          </a:p>
        </p:txBody>
      </p:sp>
      <p:sp>
        <p:nvSpPr>
          <p:cNvPr id="11" name="テキスト ボックス 35"/>
          <p:cNvSpPr txBox="1">
            <a:spLocks noChangeArrowheads="1"/>
          </p:cNvSpPr>
          <p:nvPr/>
        </p:nvSpPr>
        <p:spPr bwMode="auto">
          <a:xfrm>
            <a:off x="236490" y="3384107"/>
            <a:ext cx="435696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■総合的な処遇改善・人材育成施策（イメージ）</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Ⅱ</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経労委報告</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122</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126</a:t>
            </a:r>
            <a:r>
              <a:rPr kumimoji="0" lang="ja-JP" altLang="en-US" sz="1100" b="0" i="0" u="none" strike="noStrike" kern="0" cap="none" spc="0" normalizeH="0" baseline="0" noProof="0">
                <a:ln>
                  <a:noFill/>
                </a:ln>
                <a:solidFill>
                  <a:prstClr val="black"/>
                </a:solidFill>
                <a:effectLst/>
                <a:uLnTx/>
                <a:uFillTx/>
                <a:latin typeface="ＭＳ Ｐゴシック"/>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6">
            <a:extLst>
              <a:ext uri="{FF2B5EF4-FFF2-40B4-BE49-F238E27FC236}">
                <a16:creationId xmlns:a16="http://schemas.microsoft.com/office/drawing/2014/main" id="{B03EA1A2-1438-2588-5D07-33EAE431076B}"/>
              </a:ext>
            </a:extLst>
          </p:cNvPr>
          <p:cNvSpPr/>
          <p:nvPr/>
        </p:nvSpPr>
        <p:spPr>
          <a:xfrm>
            <a:off x="293914" y="986401"/>
            <a:ext cx="8568000" cy="2342626"/>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働き手のエンゲージメント向上と適切な分配を念頭に置きながら、総合的な処遇改善・人材育成による「人への投資」の促進が重要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「働きがい」「働きやすさ」に加え、「担当業務との関連度合い」や「対象とする社員」などの観点からの検討を呼びかけ</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7">
            <a:extLst>
              <a:ext uri="{FF2B5EF4-FFF2-40B4-BE49-F238E27FC236}">
                <a16:creationId xmlns:a16="http://schemas.microsoft.com/office/drawing/2014/main" id="{7F8079D3-1838-931B-B2FF-E9F53BEF00CD}"/>
              </a:ext>
            </a:extLst>
          </p:cNvPr>
          <p:cNvSpPr/>
          <p:nvPr/>
        </p:nvSpPr>
        <p:spPr>
          <a:xfrm>
            <a:off x="600728" y="1990953"/>
            <a:ext cx="7985451" cy="1338074"/>
          </a:xfrm>
          <a:prstGeom prst="roundRect">
            <a:avLst>
              <a:gd name="adj" fmla="val 9430"/>
            </a:avLst>
          </a:prstGeom>
          <a:noFill/>
          <a:ln>
            <a:noFill/>
            <a:prstDash val="dash"/>
          </a:ln>
        </p:spPr>
        <p:style>
          <a:lnRef idx="1">
            <a:schemeClr val="accent5"/>
          </a:lnRef>
          <a:fillRef idx="2">
            <a:schemeClr val="accent5"/>
          </a:fillRef>
          <a:effectRef idx="1">
            <a:schemeClr val="accent5"/>
          </a:effectRef>
          <a:fontRef idx="minor">
            <a:schemeClr val="dk1"/>
          </a:fontRef>
        </p:style>
        <p:txBody>
          <a:bodyPr rtlCol="0" anchor="t"/>
          <a:lstStyle/>
          <a:p>
            <a:pPr marL="176213" marR="0" lvl="0" indent="-176213" algn="just"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「働きがい」向上は、主体的なキャリア形成と能力開発・スキルアップの支援が鍵</a:t>
            </a:r>
          </a:p>
          <a:p>
            <a:pPr marL="176213" marR="0" lvl="0" indent="-176213" algn="just"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「働きやすさ」向上には、心身の健康確保施策、柔軟な働き方・職場環境の整備等が選択肢</a:t>
            </a:r>
          </a:p>
          <a:p>
            <a:pPr marL="176213" marR="0" lvl="0" indent="-176213" algn="just"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「担当業務との関連度合い」が高い知識の習得や能力開発のためのリカレント教育の実施などはもとより、今後のキャリアを見据えたスキルアップ支援も重要</a:t>
            </a:r>
          </a:p>
          <a:p>
            <a:pPr marL="176213" marR="0" lvl="0" indent="-176213" algn="just"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「対象とする社員」の観点では、「雇用形態」「能力の発揮度合い」「働き手のライフイベント」などに着目して、重点的な施策の検討が有益</a:t>
            </a:r>
          </a:p>
        </p:txBody>
      </p:sp>
      <p:pic>
        <p:nvPicPr>
          <p:cNvPr id="9" name="図 8">
            <a:extLst>
              <a:ext uri="{FF2B5EF4-FFF2-40B4-BE49-F238E27FC236}">
                <a16:creationId xmlns:a16="http://schemas.microsoft.com/office/drawing/2014/main" id="{DE6A9FB7-6D91-C6B9-971A-5341E9A5AB14}"/>
              </a:ext>
            </a:extLst>
          </p:cNvPr>
          <p:cNvPicPr>
            <a:picLocks noChangeAspect="1"/>
          </p:cNvPicPr>
          <p:nvPr/>
        </p:nvPicPr>
        <p:blipFill>
          <a:blip r:embed="rId4"/>
          <a:stretch>
            <a:fillRect/>
          </a:stretch>
        </p:blipFill>
        <p:spPr>
          <a:xfrm>
            <a:off x="864719" y="3447885"/>
            <a:ext cx="7414562" cy="3178983"/>
          </a:xfrm>
          <a:prstGeom prst="rect">
            <a:avLst/>
          </a:prstGeom>
        </p:spPr>
      </p:pic>
      <p:sp>
        <p:nvSpPr>
          <p:cNvPr id="4" name="正方形/長方形 3">
            <a:extLst>
              <a:ext uri="{FF2B5EF4-FFF2-40B4-BE49-F238E27FC236}">
                <a16:creationId xmlns:a16="http://schemas.microsoft.com/office/drawing/2014/main" id="{8068E0A1-25EB-3BF6-8D09-C1269E911CB5}"/>
              </a:ext>
            </a:extLst>
          </p:cNvPr>
          <p:cNvSpPr/>
          <p:nvPr/>
        </p:nvSpPr>
        <p:spPr bwMode="auto">
          <a:xfrm>
            <a:off x="528625" y="6552326"/>
            <a:ext cx="788847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注：各施策の位置はイメージであり、担当業務との関連度合いや対象とする社員の範囲を表してはいない。</a:t>
            </a:r>
            <a:endParaRPr kumimoji="0" lang="en-US" altLang="ja-JP" sz="1000" kern="0">
              <a:solidFill>
                <a:srgbClr val="000000"/>
              </a:solidFill>
              <a:latin typeface="+mn-ea"/>
            </a:endParaRPr>
          </a:p>
        </p:txBody>
      </p:sp>
    </p:spTree>
    <p:extLst>
      <p:ext uri="{BB962C8B-B14F-4D97-AF65-F5344CB8AC3E}">
        <p14:creationId xmlns:p14="http://schemas.microsoft.com/office/powerpoint/2010/main" val="784516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9AA1A21-90F8-36C9-49B6-94930F7F9F4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15" name="角丸四角形 6">
            <a:extLst>
              <a:ext uri="{FF2B5EF4-FFF2-40B4-BE49-F238E27FC236}">
                <a16:creationId xmlns:a16="http://schemas.microsoft.com/office/drawing/2014/main" id="{08969B20-D85B-7968-F016-0E25AD412027}"/>
              </a:ext>
            </a:extLst>
          </p:cNvPr>
          <p:cNvSpPr/>
          <p:nvPr/>
        </p:nvSpPr>
        <p:spPr>
          <a:xfrm>
            <a:off x="288000" y="2845469"/>
            <a:ext cx="8539150" cy="251901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集団的労使関係に加え、様々なレベルや階層、チャネルによる個別的労使関係にも配意したコミュニケーションの重要性が増大</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総合的な処遇改善・人材育成に関する事項は、労使委員会等を別途設置し、年間を通じた検討・協議によって、自社の諸課題を克服する最適解を共に導き出すことが望まれる</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角丸四角形 6">
            <a:extLst>
              <a:ext uri="{FF2B5EF4-FFF2-40B4-BE49-F238E27FC236}">
                <a16:creationId xmlns:a16="http://schemas.microsoft.com/office/drawing/2014/main" id="{63076BF4-AF57-3B40-7028-6EF6C7BDD807}"/>
              </a:ext>
            </a:extLst>
          </p:cNvPr>
          <p:cNvSpPr/>
          <p:nvPr/>
        </p:nvSpPr>
        <p:spPr>
          <a:xfrm>
            <a:off x="897940" y="4051109"/>
            <a:ext cx="7529780" cy="1090015"/>
          </a:xfrm>
          <a:prstGeom prst="roundRect">
            <a:avLst>
              <a:gd name="adj" fmla="val 17622"/>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わが国の労使関係は、戦後の大規模なストライキを経験し、長い時間をかけて協調路線を構築。幾多の困難に共に取り組み、克服してきた歴史を有する</a:t>
            </a: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良好で安定的な労使関係は、適切な緊張感と距離感の下、軽々に揺らぐものではないと確信</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endParaRPr>
          </a:p>
        </p:txBody>
      </p:sp>
      <p:sp>
        <p:nvSpPr>
          <p:cNvPr id="6" name="角丸四角形 5"/>
          <p:cNvSpPr/>
          <p:nvPr/>
        </p:nvSpPr>
        <p:spPr>
          <a:xfrm>
            <a:off x="215037" y="428400"/>
            <a:ext cx="820206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endPar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（６）未来を「協創」する労使関係</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Ⅱ</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184901" y="28919"/>
            <a:ext cx="2959100" cy="287656"/>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経労委報告</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126</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128</a:t>
            </a:r>
            <a:r>
              <a:rPr kumimoji="0" lang="ja-JP" altLang="en-US" sz="1100" b="0" i="0" u="none" strike="noStrike" kern="0" cap="none" spc="0" normalizeH="0" baseline="0" noProof="0">
                <a:ln>
                  <a:noFill/>
                </a:ln>
                <a:solidFill>
                  <a:prstClr val="black"/>
                </a:solidFill>
                <a:effectLst/>
                <a:uLnTx/>
                <a:uFillTx/>
                <a:latin typeface="ＭＳ Ｐゴシック"/>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スライド番号プレースホルダー 1">
            <a:extLst>
              <a:ext uri="{FF2B5EF4-FFF2-40B4-BE49-F238E27FC236}">
                <a16:creationId xmlns:a16="http://schemas.microsoft.com/office/drawing/2014/main" id="{F2872816-24EE-1F60-219B-9A0C89365322}"/>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baseline="0">
                <a:solidFill>
                  <a:schemeClr val="tx1">
                    <a:tint val="75000"/>
                  </a:schemeClr>
                </a:solidFill>
                <a:latin typeface="+mn-lt"/>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schemeClr val="tx1"/>
              </a:solidFill>
              <a:effectLst/>
              <a:uLnTx/>
              <a:uFillTx/>
              <a:latin typeface="Calibri" panose="020F0502020204030204"/>
              <a:ea typeface="メイリオ" panose="020B0604030504040204" pitchFamily="50" charset="-128"/>
            </a:endParaRPr>
          </a:p>
        </p:txBody>
      </p:sp>
      <p:sp>
        <p:nvSpPr>
          <p:cNvPr id="5" name="角丸四角形 6">
            <a:extLst>
              <a:ext uri="{FF2B5EF4-FFF2-40B4-BE49-F238E27FC236}">
                <a16:creationId xmlns:a16="http://schemas.microsoft.com/office/drawing/2014/main" id="{1DFF2B0C-FDAE-371A-9957-8665338F0665}"/>
              </a:ext>
            </a:extLst>
          </p:cNvPr>
          <p:cNvSpPr/>
          <p:nvPr/>
        </p:nvSpPr>
        <p:spPr>
          <a:xfrm>
            <a:off x="293914" y="1000992"/>
            <a:ext cx="8539150" cy="1844477"/>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「構造的な賃金引上げ」の実現に向けて、企業は生産性を改善・向上し、原資を継続的に確保して、賃金引上げのモメンタムの維持・強化を図ることが必要</a:t>
            </a: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賃金引上げと総合的な処遇改善・人材育成など「人への投資」を通じた「成長と分配の好循環」の形成が重要</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lang="en-US" altLang="ja-JP" sz="1600">
              <a:solidFill>
                <a:prstClr val="black"/>
              </a:solidFill>
              <a:latin typeface="メイリオ" panose="020B0604030504040204" pitchFamily="50" charset="-128"/>
              <a:ea typeface="メイリオ" panose="020B0604030504040204" pitchFamily="50" charset="-128"/>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角丸四角形 6">
            <a:extLst>
              <a:ext uri="{FF2B5EF4-FFF2-40B4-BE49-F238E27FC236}">
                <a16:creationId xmlns:a16="http://schemas.microsoft.com/office/drawing/2014/main" id="{93B871F2-C7B2-C59C-6C1C-3A38563042F2}"/>
              </a:ext>
            </a:extLst>
          </p:cNvPr>
          <p:cNvSpPr/>
          <p:nvPr/>
        </p:nvSpPr>
        <p:spPr>
          <a:xfrm>
            <a:off x="288000" y="5611599"/>
            <a:ext cx="8530639" cy="962262"/>
          </a:xfrm>
          <a:prstGeom prst="roundRect">
            <a:avLst>
              <a:gd name="adj" fmla="val 9994"/>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n-cs"/>
              </a:rPr>
              <a:t>労使は「闘争」関係ではなく、価値協創に取り組む「経営のパートナー」</a:t>
            </a:r>
            <a:endParaRPr kumimoji="1" lang="en-US" altLang="ja-JP" sz="1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n-cs"/>
              </a:rPr>
              <a:t>経団連は、わが国が抱える社会的課題の解決に向けて、</a:t>
            </a:r>
            <a:endParaRPr kumimoji="1" lang="en-US" altLang="ja-JP" sz="1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n-cs"/>
              </a:rPr>
              <a:t>未来を「協創」する労使関係を目指していく</a:t>
            </a:r>
          </a:p>
        </p:txBody>
      </p:sp>
      <p:sp>
        <p:nvSpPr>
          <p:cNvPr id="4" name="角丸四角形 6">
            <a:extLst>
              <a:ext uri="{FF2B5EF4-FFF2-40B4-BE49-F238E27FC236}">
                <a16:creationId xmlns:a16="http://schemas.microsoft.com/office/drawing/2014/main" id="{5CB23218-69ED-1674-A5A3-D72F0AF502E2}"/>
              </a:ext>
            </a:extLst>
          </p:cNvPr>
          <p:cNvSpPr/>
          <p:nvPr/>
        </p:nvSpPr>
        <p:spPr>
          <a:xfrm>
            <a:off x="331725" y="2288199"/>
            <a:ext cx="8475877" cy="672939"/>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重要なステークホルダーであり、経営のパートナーでもある</a:t>
            </a:r>
            <a:endParaRPr kumimoji="1" lang="en-US" altLang="ja-JP" sz="1800" b="1" i="0" u="sng"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働き手と労働組合の協力が不可欠</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endParaRPr>
          </a:p>
        </p:txBody>
      </p:sp>
      <p:sp>
        <p:nvSpPr>
          <p:cNvPr id="10" name="フローチャート: 抜出し 9">
            <a:extLst>
              <a:ext uri="{FF2B5EF4-FFF2-40B4-BE49-F238E27FC236}">
                <a16:creationId xmlns:a16="http://schemas.microsoft.com/office/drawing/2014/main" id="{6C44F3F1-2604-BCA3-D120-26722E406892}"/>
              </a:ext>
            </a:extLst>
          </p:cNvPr>
          <p:cNvSpPr/>
          <p:nvPr/>
        </p:nvSpPr>
        <p:spPr>
          <a:xfrm rot="10800000">
            <a:off x="2905719" y="5222480"/>
            <a:ext cx="3600000" cy="350623"/>
          </a:xfrm>
          <a:prstGeom prst="flowChartExtract">
            <a:avLst/>
          </a:prstGeom>
          <a:solidFill>
            <a:srgbClr val="A6D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532321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CC8468-9B65-61DF-89A4-D067FEDADB1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064"/>
            <a:ext cx="9144000" cy="287655"/>
          </a:xfrm>
          <a:prstGeom prst="rect">
            <a:avLst/>
          </a:prstGeom>
        </p:spPr>
      </p:pic>
      <p:pic>
        <p:nvPicPr>
          <p:cNvPr id="3" name="図 2">
            <a:extLst>
              <a:ext uri="{FF2B5EF4-FFF2-40B4-BE49-F238E27FC236}">
                <a16:creationId xmlns:a16="http://schemas.microsoft.com/office/drawing/2014/main" id="{3FCBE369-6B74-48E4-4305-5D5D3AF86B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428" y="4015346"/>
            <a:ext cx="7712947" cy="2448609"/>
          </a:xfrm>
          <a:prstGeom prst="rect">
            <a:avLst/>
          </a:prstGeom>
          <a:noFill/>
          <a:ln>
            <a:noFill/>
          </a:ln>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58</a:t>
            </a:fld>
            <a:endParaRPr lang="ja-JP" altLang="en-US"/>
          </a:p>
        </p:txBody>
      </p:sp>
      <p:sp>
        <p:nvSpPr>
          <p:cNvPr id="6" name="角丸四角形 5"/>
          <p:cNvSpPr/>
          <p:nvPr/>
        </p:nvSpPr>
        <p:spPr>
          <a:xfrm>
            <a:off x="215037" y="288000"/>
            <a:ext cx="6508492"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物価上昇局面における賃金引上げの動向</a:t>
            </a:r>
            <a:endParaRPr kumimoji="1" lang="en-US" altLang="ja-JP" sz="2000" b="1">
              <a:solidFill>
                <a:schemeClr val="tx1"/>
              </a:solidFill>
              <a:latin typeface="+mj-ea"/>
              <a:ea typeface="+mj-ea"/>
            </a:endParaRPr>
          </a:p>
        </p:txBody>
      </p:sp>
      <p:sp>
        <p:nvSpPr>
          <p:cNvPr id="7" name="角丸四角形 6"/>
          <p:cNvSpPr/>
          <p:nvPr/>
        </p:nvSpPr>
        <p:spPr>
          <a:xfrm>
            <a:off x="293915" y="687461"/>
            <a:ext cx="8539150" cy="3065674"/>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b="1">
                <a:solidFill>
                  <a:schemeClr val="tx1"/>
                </a:solidFill>
                <a:latin typeface="+mn-ea"/>
              </a:rPr>
              <a:t>第１次石油危機時（</a:t>
            </a:r>
            <a:r>
              <a:rPr kumimoji="1" lang="en-US" altLang="ja-JP" sz="1600" b="1">
                <a:solidFill>
                  <a:schemeClr val="tx1"/>
                </a:solidFill>
                <a:latin typeface="+mn-ea"/>
              </a:rPr>
              <a:t>1973</a:t>
            </a:r>
            <a:r>
              <a:rPr kumimoji="1" lang="ja-JP" altLang="en-US" sz="1600" b="1">
                <a:solidFill>
                  <a:schemeClr val="tx1"/>
                </a:solidFill>
                <a:latin typeface="+mn-ea"/>
              </a:rPr>
              <a:t>年秋に発生）</a:t>
            </a:r>
            <a:endParaRPr kumimoji="1" lang="en-US" altLang="ja-JP" sz="1600" b="1">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労使ともに、マクロ経済動向との整合性を重視した方針に転換したことで、</a:t>
            </a:r>
            <a:r>
              <a:rPr lang="en-US" altLang="ja-JP" sz="1600">
                <a:solidFill>
                  <a:schemeClr val="tx1"/>
                </a:solidFill>
                <a:latin typeface="+mn-ea"/>
              </a:rPr>
              <a:t>1975</a:t>
            </a:r>
            <a:r>
              <a:rPr lang="ja-JP" altLang="en-US" sz="1600">
                <a:solidFill>
                  <a:schemeClr val="tx1"/>
                </a:solidFill>
                <a:latin typeface="+mn-ea"/>
              </a:rPr>
              <a:t>年度は、月例賃金引上げ率＋</a:t>
            </a:r>
            <a:r>
              <a:rPr lang="en-US" altLang="ja-JP" sz="1600">
                <a:solidFill>
                  <a:schemeClr val="tx1"/>
                </a:solidFill>
                <a:latin typeface="+mn-ea"/>
              </a:rPr>
              <a:t>12.8</a:t>
            </a:r>
            <a:r>
              <a:rPr lang="ja-JP" altLang="en-US" sz="1600">
                <a:solidFill>
                  <a:schemeClr val="tx1"/>
                </a:solidFill>
                <a:latin typeface="+mn-ea"/>
              </a:rPr>
              <a:t>％（</a:t>
            </a:r>
            <a:r>
              <a:rPr lang="en-US" altLang="ja-JP" sz="1600">
                <a:solidFill>
                  <a:schemeClr val="tx1"/>
                </a:solidFill>
                <a:latin typeface="+mn-ea"/>
              </a:rPr>
              <a:t>1974</a:t>
            </a:r>
            <a:r>
              <a:rPr lang="ja-JP" altLang="en-US" sz="1600">
                <a:solidFill>
                  <a:schemeClr val="tx1"/>
                </a:solidFill>
                <a:latin typeface="+mn-ea"/>
              </a:rPr>
              <a:t>年度</a:t>
            </a:r>
            <a:r>
              <a:rPr lang="en-US" altLang="ja-JP" sz="1600">
                <a:solidFill>
                  <a:schemeClr val="tx1"/>
                </a:solidFill>
                <a:latin typeface="+mn-ea"/>
              </a:rPr>
              <a:t>+30.6</a:t>
            </a:r>
            <a:r>
              <a:rPr lang="ja-JP" altLang="en-US" sz="1600">
                <a:solidFill>
                  <a:schemeClr val="tx1"/>
                </a:solidFill>
                <a:latin typeface="+mn-ea"/>
              </a:rPr>
              <a:t>％）、消費者物価上昇率＋</a:t>
            </a:r>
            <a:r>
              <a:rPr lang="en-US" altLang="ja-JP" sz="1600">
                <a:solidFill>
                  <a:schemeClr val="tx1"/>
                </a:solidFill>
                <a:latin typeface="+mn-ea"/>
              </a:rPr>
              <a:t>10.4</a:t>
            </a:r>
            <a:r>
              <a:rPr lang="ja-JP" altLang="en-US" sz="1600">
                <a:solidFill>
                  <a:schemeClr val="tx1"/>
                </a:solidFill>
                <a:latin typeface="+mn-ea"/>
              </a:rPr>
              <a:t>％（同＋</a:t>
            </a:r>
            <a:r>
              <a:rPr lang="en-US" altLang="ja-JP" sz="1600">
                <a:solidFill>
                  <a:schemeClr val="tx1"/>
                </a:solidFill>
                <a:latin typeface="+mn-ea"/>
              </a:rPr>
              <a:t>21.8</a:t>
            </a:r>
            <a:r>
              <a:rPr lang="ja-JP" altLang="en-US" sz="1600">
                <a:solidFill>
                  <a:schemeClr val="tx1"/>
                </a:solidFill>
                <a:latin typeface="+mn-ea"/>
              </a:rPr>
              <a:t>％）となり、「狂乱物価」は収束</a:t>
            </a:r>
            <a:endParaRPr kumimoji="1" lang="en-US" altLang="ja-JP" sz="1600">
              <a:solidFill>
                <a:schemeClr val="tx1"/>
              </a:solidFill>
              <a:latin typeface="+mn-ea"/>
            </a:endParaRPr>
          </a:p>
          <a:p>
            <a:pPr algn="just"/>
            <a:r>
              <a:rPr lang="ja-JP" altLang="en-US" sz="1600" b="1">
                <a:solidFill>
                  <a:schemeClr val="tx1"/>
                </a:solidFill>
                <a:latin typeface="+mn-ea"/>
              </a:rPr>
              <a:t>第２次石油危機時（</a:t>
            </a:r>
            <a:r>
              <a:rPr lang="en-US" altLang="ja-JP" sz="1600" b="1">
                <a:solidFill>
                  <a:schemeClr val="tx1"/>
                </a:solidFill>
                <a:latin typeface="+mn-ea"/>
              </a:rPr>
              <a:t>1979</a:t>
            </a:r>
            <a:r>
              <a:rPr lang="ja-JP" altLang="en-US" sz="1600" b="1">
                <a:solidFill>
                  <a:schemeClr val="tx1"/>
                </a:solidFill>
                <a:latin typeface="+mn-ea"/>
              </a:rPr>
              <a:t>年に発生）</a:t>
            </a:r>
            <a:endParaRPr lang="en-US" altLang="ja-JP" sz="1600" b="1">
              <a:solidFill>
                <a:schemeClr val="tx1"/>
              </a:solidFill>
              <a:latin typeface="+mn-ea"/>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600">
                <a:solidFill>
                  <a:prstClr val="black"/>
                </a:solidFill>
                <a:latin typeface="メイリオ" panose="020B0604030504040204" pitchFamily="50" charset="-128"/>
                <a:ea typeface="メイリオ" panose="020B0604030504040204" pitchFamily="50" charset="-128"/>
              </a:rPr>
              <a:t>第１次石油危機時を経て、労使双方がマクロ経済動向と賃金引上げの整合性を重視。企業の将来に向けた投資等の原資というべき当期純利益を確保しながら、賃金引上げを実施。この結果、物価高騰は</a:t>
            </a:r>
            <a:r>
              <a:rPr lang="en-US" altLang="ja-JP" sz="1600">
                <a:solidFill>
                  <a:prstClr val="black"/>
                </a:solidFill>
                <a:latin typeface="メイリオ" panose="020B0604030504040204" pitchFamily="50" charset="-128"/>
                <a:ea typeface="メイリオ" panose="020B0604030504040204" pitchFamily="50" charset="-128"/>
              </a:rPr>
              <a:t>1981</a:t>
            </a:r>
            <a:r>
              <a:rPr lang="ja-JP" altLang="en-US" sz="1600">
                <a:solidFill>
                  <a:prstClr val="black"/>
                </a:solidFill>
                <a:latin typeface="メイリオ" panose="020B0604030504040204" pitchFamily="50" charset="-128"/>
                <a:ea typeface="メイリオ" panose="020B0604030504040204" pitchFamily="50" charset="-128"/>
              </a:rPr>
              <a:t>年度には収束（消費者物価上昇率＋</a:t>
            </a:r>
            <a:r>
              <a:rPr lang="en-US" altLang="ja-JP" sz="1600">
                <a:solidFill>
                  <a:prstClr val="black"/>
                </a:solidFill>
                <a:latin typeface="メイリオ" panose="020B0604030504040204" pitchFamily="50" charset="-128"/>
                <a:ea typeface="メイリオ" panose="020B0604030504040204" pitchFamily="50" charset="-128"/>
              </a:rPr>
              <a:t>4.0</a:t>
            </a:r>
            <a:r>
              <a:rPr lang="ja-JP" altLang="en-US" sz="1600">
                <a:solidFill>
                  <a:prstClr val="black"/>
                </a:solidFill>
                <a:latin typeface="メイリオ" panose="020B0604030504040204" pitchFamily="50" charset="-128"/>
                <a:ea typeface="メイリオ" panose="020B0604030504040204" pitchFamily="50" charset="-128"/>
              </a:rPr>
              <a:t>％）</a:t>
            </a:r>
            <a:endParaRPr lang="en-US" altLang="ja-JP" sz="1600">
              <a:solidFill>
                <a:prstClr val="black"/>
              </a:solidFill>
              <a:latin typeface="メイリオ" panose="020B0604030504040204" pitchFamily="50" charset="-128"/>
              <a:ea typeface="メイリオ" panose="020B0604030504040204" pitchFamily="50" charset="-128"/>
            </a:endParaRPr>
          </a:p>
          <a:p>
            <a:pPr marR="0" lvl="0" algn="just" defTabSz="914400" rtl="0" eaLnBrk="1" fontAlgn="auto" latinLnBrk="0" hangingPunct="1">
              <a:lnSpc>
                <a:spcPct val="100000"/>
              </a:lnSpc>
              <a:spcBef>
                <a:spcPts val="0"/>
              </a:spcBef>
              <a:spcAft>
                <a:spcPts val="0"/>
              </a:spcAft>
              <a:buClrTx/>
              <a:buSzTx/>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今後の物価上昇局面における検討</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600">
                <a:solidFill>
                  <a:prstClr val="black"/>
                </a:solidFill>
                <a:latin typeface="メイリオ" panose="020B0604030504040204" pitchFamily="50" charset="-128"/>
                <a:ea typeface="メイリオ" panose="020B0604030504040204" pitchFamily="50" charset="-128"/>
              </a:rPr>
              <a:t>過去２度にわたる石油危機時の物価上昇局面において、当時の労使が生産性の伸びに照らして賃金引上げにおいてどのような対応をしてきたかを知ることは、今後の中期的な検討における有益な示唆を含んでいるといえる</a:t>
            </a:r>
            <a:endParaRPr lang="en-US" altLang="ja-JP" sz="1600">
              <a:solidFill>
                <a:prstClr val="black"/>
              </a:solidFill>
              <a:latin typeface="メイリオ" panose="020B0604030504040204" pitchFamily="50" charset="-128"/>
              <a:ea typeface="メイリオ" panose="020B0604030504040204" pitchFamily="50" charset="-128"/>
            </a:endParaRPr>
          </a:p>
        </p:txBody>
      </p:sp>
      <p:sp>
        <p:nvSpPr>
          <p:cNvPr id="9" name="正方形/長方形 8"/>
          <p:cNvSpPr/>
          <p:nvPr/>
        </p:nvSpPr>
        <p:spPr bwMode="auto">
          <a:xfrm>
            <a:off x="528625" y="6475382"/>
            <a:ext cx="7888472"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注：月例賃金引上げ率は翌年の数値。</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：総務省「消費者物価指数」、経団連「春季労使交渉・大手企業業種別妥結結果」</a:t>
            </a:r>
            <a:endParaRPr kumimoji="0" lang="ja-JP" altLang="en-US" sz="1000" kern="0">
              <a:solidFill>
                <a:srgbClr val="000000"/>
              </a:solidFill>
              <a:latin typeface="+mn-ea"/>
            </a:endParaRPr>
          </a:p>
        </p:txBody>
      </p:sp>
      <p:sp>
        <p:nvSpPr>
          <p:cNvPr id="11" name="テキスト ボックス 35"/>
          <p:cNvSpPr txBox="1">
            <a:spLocks noChangeArrowheads="1"/>
          </p:cNvSpPr>
          <p:nvPr/>
        </p:nvSpPr>
        <p:spPr bwMode="auto">
          <a:xfrm>
            <a:off x="215037" y="3813849"/>
            <a:ext cx="6596071" cy="307777"/>
          </a:xfrm>
          <a:prstGeom prst="rect">
            <a:avLst/>
          </a:prstGeom>
          <a:noFill/>
          <a:ln w="9525">
            <a:noFill/>
            <a:miter lim="800000"/>
            <a:headEnd/>
            <a:tailEnd/>
          </a:ln>
        </p:spPr>
        <p:txBody>
          <a:bodyPr wrap="square">
            <a:spAutoFit/>
          </a:bodyPr>
          <a:lstStyle/>
          <a:p>
            <a:r>
              <a:rPr lang="ja-JP" altLang="en-US" sz="1400">
                <a:latin typeface="+mn-ea"/>
              </a:rPr>
              <a:t>■消費者物価上昇率と月例賃金引上げ率の推移（</a:t>
            </a:r>
            <a:r>
              <a:rPr lang="en-US" altLang="ja-JP" sz="1400">
                <a:latin typeface="+mn-ea"/>
              </a:rPr>
              <a:t>1966</a:t>
            </a:r>
            <a:r>
              <a:rPr lang="ja-JP" altLang="en-US" sz="1400">
                <a:latin typeface="+mn-ea"/>
              </a:rPr>
              <a:t>～</a:t>
            </a:r>
            <a:r>
              <a:rPr lang="en-US" altLang="ja-JP" sz="1400">
                <a:latin typeface="+mn-ea"/>
              </a:rPr>
              <a:t>1981</a:t>
            </a:r>
            <a:r>
              <a:rPr lang="ja-JP" altLang="en-US" sz="1400">
                <a:latin typeface="+mn-ea"/>
              </a:rPr>
              <a:t>年度）</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197601" y="18054"/>
            <a:ext cx="2946400" cy="298521"/>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129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132</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Tree>
    <p:extLst>
      <p:ext uri="{BB962C8B-B14F-4D97-AF65-F5344CB8AC3E}">
        <p14:creationId xmlns:p14="http://schemas.microsoft.com/office/powerpoint/2010/main" val="354849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DE0C449-7D34-23F5-E82A-57C99B50E861}"/>
              </a:ext>
            </a:extLst>
          </p:cNvPr>
          <p:cNvPicPr>
            <a:picLocks noChangeAspect="1"/>
          </p:cNvPicPr>
          <p:nvPr/>
        </p:nvPicPr>
        <p:blipFill>
          <a:blip r:embed="rId3"/>
          <a:stretch>
            <a:fillRect/>
          </a:stretch>
        </p:blipFill>
        <p:spPr>
          <a:xfrm>
            <a:off x="907401" y="3474366"/>
            <a:ext cx="6281969" cy="3224226"/>
          </a:xfrm>
          <a:prstGeom prst="rect">
            <a:avLst/>
          </a:prstGeom>
        </p:spPr>
      </p:pic>
      <p:pic>
        <p:nvPicPr>
          <p:cNvPr id="4" name="図 3">
            <a:extLst>
              <a:ext uri="{FF2B5EF4-FFF2-40B4-BE49-F238E27FC236}">
                <a16:creationId xmlns:a16="http://schemas.microsoft.com/office/drawing/2014/main" id="{83094B88-632F-4B1A-A5D3-013A81994B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a:t>
            </a:fld>
            <a:endParaRPr lang="ja-JP" altLang="en-US"/>
          </a:p>
        </p:txBody>
      </p:sp>
      <p:sp>
        <p:nvSpPr>
          <p:cNvPr id="5" name="タイトル 1"/>
          <p:cNvSpPr txBox="1">
            <a:spLocks/>
          </p:cNvSpPr>
          <p:nvPr/>
        </p:nvSpPr>
        <p:spPr bwMode="auto">
          <a:xfrm>
            <a:off x="5261318" y="36627"/>
            <a:ext cx="3924888" cy="247291"/>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経労委報告６～</a:t>
            </a:r>
            <a:r>
              <a:rPr kumimoji="1" lang="en-US" altLang="ja-JP" sz="1100" b="0" i="0" u="none" strike="noStrike" kern="0" cap="none" spc="0" normalizeH="0" baseline="0" noProof="0">
                <a:ln>
                  <a:noFill/>
                </a:ln>
                <a:effectLst/>
                <a:uLnTx/>
                <a:uFillTx/>
                <a:latin typeface="+mn-ea"/>
                <a:cs typeface="+mj-cs"/>
              </a:rPr>
              <a:t>10</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10</a:t>
            </a:r>
            <a:r>
              <a:rPr lang="ja-JP" altLang="en-US" sz="1100" kern="0">
                <a:latin typeface="+mn-ea"/>
                <a:cs typeface="+mj-cs"/>
              </a:rPr>
              <a:t>～</a:t>
            </a:r>
            <a:r>
              <a:rPr lang="en-US" altLang="ja-JP" sz="1100" kern="0">
                <a:latin typeface="+mn-ea"/>
                <a:cs typeface="+mj-cs"/>
              </a:rPr>
              <a:t>11</a:t>
            </a:r>
            <a:r>
              <a:rPr lang="ja-JP" altLang="en-US" sz="1100" kern="0">
                <a:latin typeface="+mn-ea"/>
                <a:cs typeface="+mj-cs"/>
              </a:rPr>
              <a:t>頁、</a:t>
            </a:r>
            <a:r>
              <a:rPr lang="en-US" altLang="ja-JP" sz="1100" kern="0">
                <a:latin typeface="+mn-ea"/>
                <a:cs typeface="+mj-cs"/>
              </a:rPr>
              <a:t>26</a:t>
            </a:r>
            <a:r>
              <a:rPr lang="ja-JP" altLang="en-US" sz="1100" kern="0">
                <a:latin typeface="+mn-ea"/>
                <a:cs typeface="+mj-cs"/>
              </a:rPr>
              <a:t>～</a:t>
            </a:r>
            <a:r>
              <a:rPr lang="en-US" altLang="ja-JP" sz="1100" kern="0">
                <a:latin typeface="+mn-ea"/>
                <a:cs typeface="+mj-cs"/>
              </a:rPr>
              <a:t>28</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7562" y="402454"/>
            <a:ext cx="946080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１．「働き方改革」と「ＤＥ＆Ｉ」のさらなる推進による生産性の改善・向上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（１）アウトプット（付加価値）の最大化 ①「働き方改革フェーズ</a:t>
            </a:r>
            <a:r>
              <a:rPr lang="en-US" altLang="ja-JP" sz="2000" b="1">
                <a:solidFill>
                  <a:schemeClr val="tx1"/>
                </a:solidFill>
                <a:latin typeface="+mj-ea"/>
                <a:ea typeface="+mj-ea"/>
              </a:rPr>
              <a:t>Ⅱ</a:t>
            </a:r>
            <a:r>
              <a:rPr lang="ja-JP" altLang="en-US" sz="2000" b="1">
                <a:solidFill>
                  <a:schemeClr val="tx1"/>
                </a:solidFill>
                <a:latin typeface="+mj-ea"/>
                <a:ea typeface="+mj-ea"/>
              </a:rPr>
              <a:t>」の深化</a:t>
            </a:r>
            <a:endParaRPr kumimoji="1" lang="ja-JP" altLang="en-US" sz="2000" b="1">
              <a:solidFill>
                <a:schemeClr val="tx1"/>
              </a:solidFill>
              <a:latin typeface="+mj-ea"/>
              <a:ea typeface="+mj-ea"/>
            </a:endParaRPr>
          </a:p>
        </p:txBody>
      </p:sp>
      <p:sp>
        <p:nvSpPr>
          <p:cNvPr id="8" name="角丸四角形 7"/>
          <p:cNvSpPr/>
          <p:nvPr/>
        </p:nvSpPr>
        <p:spPr>
          <a:xfrm>
            <a:off x="293914" y="1022524"/>
            <a:ext cx="8539150" cy="2106018"/>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メイリオ" panose="020B0604030504040204" pitchFamily="50" charset="-128"/>
              <a:buChar char="○"/>
            </a:pPr>
            <a:r>
              <a:rPr kumimoji="1" lang="ja-JP" altLang="en-US" sz="1600">
                <a:solidFill>
                  <a:schemeClr val="tx1"/>
                </a:solidFill>
                <a:latin typeface="+mn-ea"/>
              </a:rPr>
              <a:t>アウトプットの最大化には、働き方改革「フェーズ</a:t>
            </a:r>
            <a:r>
              <a:rPr kumimoji="1" lang="en-US" altLang="ja-JP" sz="1600">
                <a:solidFill>
                  <a:schemeClr val="tx1"/>
                </a:solidFill>
                <a:latin typeface="+mn-ea"/>
              </a:rPr>
              <a:t>Ⅱ</a:t>
            </a:r>
            <a:r>
              <a:rPr kumimoji="1" lang="ja-JP" altLang="en-US" sz="1600">
                <a:solidFill>
                  <a:schemeClr val="tx1"/>
                </a:solidFill>
                <a:latin typeface="+mn-ea"/>
              </a:rPr>
              <a:t>」を深化させ、ＤＸやＧＸ等に関するイノベーションを継続的に創出することが重要</a:t>
            </a:r>
            <a:endParaRPr kumimoji="1" lang="en-US" altLang="ja-JP" sz="1600">
              <a:solidFill>
                <a:schemeClr val="tx1"/>
              </a:solidFill>
              <a:latin typeface="+mn-ea"/>
            </a:endParaRPr>
          </a:p>
          <a:p>
            <a:pPr marL="285750" indent="-285750">
              <a:buFont typeface="メイリオ" panose="020B0604030504040204" pitchFamily="50" charset="-128"/>
              <a:buChar char="○"/>
            </a:pPr>
            <a:r>
              <a:rPr lang="ja-JP" altLang="en-US" sz="1600">
                <a:solidFill>
                  <a:schemeClr val="tx1"/>
                </a:solidFill>
                <a:latin typeface="+mn-ea"/>
              </a:rPr>
              <a:t>そのためには、働き手が高いエンゲージメントを保ちながら仕事に取り組み、組織としてのパフォーマンスを高めることが不可欠</a:t>
            </a:r>
            <a:endParaRPr lang="en-US" altLang="ja-JP" sz="1600">
              <a:solidFill>
                <a:schemeClr val="tx1"/>
              </a:solidFill>
              <a:latin typeface="+mn-ea"/>
            </a:endParaRPr>
          </a:p>
          <a:p>
            <a:pPr marL="285750" indent="-285750">
              <a:buFont typeface="メイリオ" panose="020B0604030504040204" pitchFamily="50" charset="-128"/>
              <a:buChar char="○"/>
            </a:pPr>
            <a:r>
              <a:rPr lang="ja-JP" altLang="en-US" sz="1600">
                <a:solidFill>
                  <a:schemeClr val="tx1"/>
                </a:solidFill>
                <a:latin typeface="+mn-ea"/>
              </a:rPr>
              <a:t>組織活性化に向けたマネジメントも有効な手段。企業内コミュニケーションの活性化や多様な働き手個々人に着目したマネジメントの個別化などに取り組むことが肝要</a:t>
            </a:r>
            <a:endParaRPr lang="en-US" altLang="ja-JP" sz="1600">
              <a:solidFill>
                <a:schemeClr val="tx1"/>
              </a:solidFill>
              <a:latin typeface="+mn-ea"/>
            </a:endParaRPr>
          </a:p>
          <a:p>
            <a:pPr marL="285750" indent="-285750">
              <a:buFont typeface="メイリオ" panose="020B0604030504040204" pitchFamily="50" charset="-128"/>
              <a:buChar char="○"/>
            </a:pPr>
            <a:r>
              <a:rPr lang="ja-JP" altLang="en-US" sz="1600">
                <a:solidFill>
                  <a:schemeClr val="tx1"/>
                </a:solidFill>
                <a:latin typeface="+mn-ea"/>
              </a:rPr>
              <a:t>現場業務を有する企業や中小企業においても、他社の好事例等を参考にした生産性の改善・向上に向けた自発的な取組みが必要</a:t>
            </a:r>
            <a:endParaRPr lang="en-US" altLang="ja-JP" sz="1600">
              <a:solidFill>
                <a:schemeClr val="tx1"/>
              </a:solidFill>
              <a:latin typeface="+mn-ea"/>
            </a:endParaRPr>
          </a:p>
        </p:txBody>
      </p:sp>
      <p:sp>
        <p:nvSpPr>
          <p:cNvPr id="10" name="正方形/長方形 9"/>
          <p:cNvSpPr/>
          <p:nvPr/>
        </p:nvSpPr>
        <p:spPr bwMode="auto">
          <a:xfrm>
            <a:off x="252198" y="6578713"/>
            <a:ext cx="5095979"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出典：経団連「</a:t>
            </a:r>
            <a:r>
              <a:rPr kumimoji="0" lang="en-US" altLang="ja-JP" sz="1000" kern="0">
                <a:solidFill>
                  <a:srgbClr val="000000"/>
                </a:solidFill>
                <a:latin typeface="+mn-ea"/>
              </a:rPr>
              <a:t>2023</a:t>
            </a:r>
            <a:r>
              <a:rPr kumimoji="0" lang="ja-JP" altLang="en-US" sz="1000" kern="0">
                <a:solidFill>
                  <a:srgbClr val="000000"/>
                </a:solidFill>
                <a:latin typeface="+mn-ea"/>
              </a:rPr>
              <a:t>年人事・労務に関するトップ・マネジメント調査」</a:t>
            </a:r>
          </a:p>
        </p:txBody>
      </p:sp>
      <p:sp>
        <p:nvSpPr>
          <p:cNvPr id="9" name="テキスト ボックス 35"/>
          <p:cNvSpPr txBox="1">
            <a:spLocks noChangeArrowheads="1"/>
          </p:cNvSpPr>
          <p:nvPr/>
        </p:nvSpPr>
        <p:spPr bwMode="auto">
          <a:xfrm>
            <a:off x="215037" y="3227789"/>
            <a:ext cx="7312434" cy="307777"/>
          </a:xfrm>
          <a:prstGeom prst="rect">
            <a:avLst/>
          </a:prstGeom>
          <a:noFill/>
          <a:ln w="9525">
            <a:noFill/>
            <a:miter lim="800000"/>
            <a:headEnd/>
            <a:tailEnd/>
          </a:ln>
        </p:spPr>
        <p:txBody>
          <a:bodyPr wrap="square">
            <a:spAutoFit/>
          </a:bodyPr>
          <a:lstStyle/>
          <a:p>
            <a:r>
              <a:rPr lang="ja-JP" altLang="en-US" sz="1400">
                <a:latin typeface="+mn-ea"/>
              </a:rPr>
              <a:t>■職場におけるコミュニケーション活性化施策として実施しているもの</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Tree>
    <p:extLst>
      <p:ext uri="{BB962C8B-B14F-4D97-AF65-F5344CB8AC3E}">
        <p14:creationId xmlns:p14="http://schemas.microsoft.com/office/powerpoint/2010/main" val="1313330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48D20A-DE72-3D4A-4A5F-47E714EA513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0060"/>
            <a:ext cx="9144000" cy="287655"/>
          </a:xfrm>
          <a:prstGeom prst="rect">
            <a:avLst/>
          </a:prstGeom>
        </p:spPr>
      </p:pic>
      <p:pic>
        <p:nvPicPr>
          <p:cNvPr id="31" name="図 30">
            <a:extLst>
              <a:ext uri="{FF2B5EF4-FFF2-40B4-BE49-F238E27FC236}">
                <a16:creationId xmlns:a16="http://schemas.microsoft.com/office/drawing/2014/main" id="{B02F9127-0BDD-394A-D568-F22A3BF6ABD3}"/>
              </a:ext>
            </a:extLst>
          </p:cNvPr>
          <p:cNvPicPr>
            <a:picLocks noChangeAspect="1"/>
          </p:cNvPicPr>
          <p:nvPr/>
        </p:nvPicPr>
        <p:blipFill>
          <a:blip r:embed="rId4"/>
          <a:stretch>
            <a:fillRect/>
          </a:stretch>
        </p:blipFill>
        <p:spPr>
          <a:xfrm>
            <a:off x="5430892" y="4807263"/>
            <a:ext cx="3494076" cy="1648552"/>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59</a:t>
            </a:fld>
            <a:endParaRPr lang="ja-JP" altLang="en-US"/>
          </a:p>
        </p:txBody>
      </p:sp>
      <p:sp>
        <p:nvSpPr>
          <p:cNvPr id="6" name="角丸四角形 5"/>
          <p:cNvSpPr/>
          <p:nvPr/>
        </p:nvSpPr>
        <p:spPr>
          <a:xfrm>
            <a:off x="215036" y="288000"/>
            <a:ext cx="892896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実質賃金に関する考察①</a:t>
            </a:r>
            <a:endParaRPr kumimoji="1" lang="en-US" altLang="ja-JP" sz="2000" b="1">
              <a:solidFill>
                <a:schemeClr val="tx1"/>
              </a:solidFill>
              <a:latin typeface="+mj-ea"/>
              <a:ea typeface="+mj-ea"/>
            </a:endParaRPr>
          </a:p>
        </p:txBody>
      </p:sp>
      <p:sp>
        <p:nvSpPr>
          <p:cNvPr id="7" name="角丸四角形 6"/>
          <p:cNvSpPr/>
          <p:nvPr/>
        </p:nvSpPr>
        <p:spPr>
          <a:xfrm>
            <a:off x="293915" y="647123"/>
            <a:ext cx="8539150" cy="1740213"/>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285750" indent="-285750" algn="just">
              <a:buFont typeface="メイリオ" panose="020B0604030504040204" pitchFamily="50" charset="-128"/>
              <a:buChar char="○"/>
            </a:pPr>
            <a:r>
              <a:rPr lang="ja-JP" altLang="en-US" sz="1600" dirty="0">
                <a:solidFill>
                  <a:schemeClr val="tx1"/>
                </a:solidFill>
                <a:latin typeface="+mn-ea"/>
              </a:rPr>
              <a:t>厚生労働省「毎月勤労統計調査」では、</a:t>
            </a:r>
            <a:r>
              <a:rPr kumimoji="1" lang="ja-JP" altLang="en-US" sz="1600" dirty="0">
                <a:solidFill>
                  <a:schemeClr val="tx1"/>
                </a:solidFill>
                <a:latin typeface="+mn-ea"/>
              </a:rPr>
              <a:t>「名目賃金」を「消費者物価指数（持家の帰属家賃を除く総合）」で除して「実質賃金」を算出</a:t>
            </a:r>
            <a:endParaRPr kumimoji="1" lang="en-US" altLang="ja-JP" sz="1600" dirty="0">
              <a:solidFill>
                <a:schemeClr val="tx1"/>
              </a:solidFill>
              <a:latin typeface="+mn-ea"/>
            </a:endParaRPr>
          </a:p>
          <a:p>
            <a:pPr marL="285750" indent="-285750" algn="just">
              <a:buFont typeface="メイリオ" panose="020B0604030504040204" pitchFamily="50" charset="-128"/>
              <a:buChar char="○"/>
            </a:pPr>
            <a:r>
              <a:rPr kumimoji="1" lang="ja-JP" altLang="en-US" sz="1600" dirty="0">
                <a:solidFill>
                  <a:schemeClr val="tx1"/>
                </a:solidFill>
                <a:latin typeface="+mn-ea"/>
              </a:rPr>
              <a:t>名目賃金は「現金給与総額の合計」を「常用労働者数の合計」で除して算出。ベースアップ分は数値に表れるが、定期昇給など制度昇給分は十分表れない可能性に留意</a:t>
            </a:r>
            <a:endParaRPr kumimoji="1" lang="en-US" altLang="ja-JP" sz="1600" dirty="0">
              <a:solidFill>
                <a:schemeClr val="tx1"/>
              </a:solidFill>
              <a:latin typeface="+mn-ea"/>
            </a:endParaRPr>
          </a:p>
          <a:p>
            <a:pPr marL="285750" indent="-285750" algn="just">
              <a:buFont typeface="メイリオ" panose="020B0604030504040204" pitchFamily="50" charset="-128"/>
              <a:buChar char="○"/>
            </a:pPr>
            <a:r>
              <a:rPr kumimoji="1" lang="ja-JP" altLang="en-US" sz="1600" dirty="0">
                <a:solidFill>
                  <a:schemeClr val="tx1"/>
                </a:solidFill>
                <a:latin typeface="+mn-ea"/>
              </a:rPr>
              <a:t>厚生労働省「賃金引上げ等の実態に関する調査」の「１人平均賃金の改定率」を用いて実質賃金を</a:t>
            </a:r>
            <a:r>
              <a:rPr lang="ja-JP" altLang="en-US" sz="1600" dirty="0">
                <a:solidFill>
                  <a:schemeClr val="tx1"/>
                </a:solidFill>
                <a:latin typeface="+mn-ea"/>
              </a:rPr>
              <a:t>試算</a:t>
            </a:r>
            <a:r>
              <a:rPr kumimoji="1" lang="ja-JP" altLang="en-US" sz="1600" dirty="0">
                <a:solidFill>
                  <a:schemeClr val="tx1"/>
                </a:solidFill>
                <a:latin typeface="+mn-ea"/>
              </a:rPr>
              <a:t>すると、ほとんどの年で実質賃金はプラスという結果。</a:t>
            </a:r>
            <a:r>
              <a:rPr kumimoji="1" lang="en-US" altLang="ja-JP" sz="1600" dirty="0">
                <a:solidFill>
                  <a:schemeClr val="tx1"/>
                </a:solidFill>
                <a:latin typeface="+mn-ea"/>
              </a:rPr>
              <a:t>2023</a:t>
            </a:r>
            <a:r>
              <a:rPr kumimoji="1" lang="ja-JP" altLang="en-US" sz="1600" dirty="0">
                <a:solidFill>
                  <a:schemeClr val="tx1"/>
                </a:solidFill>
                <a:latin typeface="+mn-ea"/>
              </a:rPr>
              <a:t>年では、毎月勤労統計（１月～</a:t>
            </a:r>
            <a:r>
              <a:rPr kumimoji="1" lang="en-US" altLang="ja-JP" sz="1600" dirty="0">
                <a:solidFill>
                  <a:schemeClr val="tx1"/>
                </a:solidFill>
                <a:latin typeface="+mn-ea"/>
              </a:rPr>
              <a:t>11</a:t>
            </a:r>
            <a:r>
              <a:rPr kumimoji="1" lang="ja-JP" altLang="en-US" sz="1600" dirty="0">
                <a:solidFill>
                  <a:schemeClr val="tx1"/>
                </a:solidFill>
                <a:latin typeface="+mn-ea"/>
              </a:rPr>
              <a:t>月平均▲</a:t>
            </a:r>
            <a:r>
              <a:rPr kumimoji="1" lang="en-US" altLang="ja-JP" sz="1600" dirty="0">
                <a:solidFill>
                  <a:schemeClr val="tx1"/>
                </a:solidFill>
                <a:latin typeface="+mn-ea"/>
              </a:rPr>
              <a:t>2.6</a:t>
            </a:r>
            <a:r>
              <a:rPr kumimoji="1" lang="ja-JP" altLang="en-US" sz="1600" dirty="0">
                <a:solidFill>
                  <a:schemeClr val="tx1"/>
                </a:solidFill>
                <a:latin typeface="+mn-ea"/>
              </a:rPr>
              <a:t>％）</a:t>
            </a:r>
            <a:r>
              <a:rPr kumimoji="1" lang="ja-JP" altLang="en-US" sz="1600">
                <a:solidFill>
                  <a:schemeClr val="tx1"/>
                </a:solidFill>
                <a:latin typeface="+mn-ea"/>
              </a:rPr>
              <a:t>と比べマイナス幅</a:t>
            </a:r>
            <a:r>
              <a:rPr kumimoji="1" lang="ja-JP" altLang="en-US" sz="1600" dirty="0">
                <a:solidFill>
                  <a:schemeClr val="tx1"/>
                </a:solidFill>
                <a:latin typeface="+mn-ea"/>
              </a:rPr>
              <a:t>（▲</a:t>
            </a:r>
            <a:r>
              <a:rPr kumimoji="1" lang="en-US" altLang="ja-JP" sz="1600" dirty="0">
                <a:solidFill>
                  <a:schemeClr val="tx1"/>
                </a:solidFill>
                <a:latin typeface="+mn-ea"/>
              </a:rPr>
              <a:t>0.7</a:t>
            </a:r>
            <a:r>
              <a:rPr kumimoji="1" lang="ja-JP" altLang="en-US" sz="1600" dirty="0">
                <a:solidFill>
                  <a:schemeClr val="tx1"/>
                </a:solidFill>
                <a:latin typeface="+mn-ea"/>
              </a:rPr>
              <a:t>％）が大幅に縮小</a:t>
            </a:r>
            <a:endParaRPr kumimoji="1" lang="en-US" altLang="ja-JP" sz="1600" dirty="0">
              <a:solidFill>
                <a:schemeClr val="tx1"/>
              </a:solidFill>
              <a:latin typeface="+mn-ea"/>
            </a:endParaRPr>
          </a:p>
        </p:txBody>
      </p:sp>
      <p:sp>
        <p:nvSpPr>
          <p:cNvPr id="11" name="テキスト ボックス 35"/>
          <p:cNvSpPr txBox="1">
            <a:spLocks noChangeArrowheads="1"/>
          </p:cNvSpPr>
          <p:nvPr/>
        </p:nvSpPr>
        <p:spPr bwMode="auto">
          <a:xfrm>
            <a:off x="268525" y="2406056"/>
            <a:ext cx="5333127" cy="307777"/>
          </a:xfrm>
          <a:prstGeom prst="rect">
            <a:avLst/>
          </a:prstGeom>
          <a:noFill/>
          <a:ln w="9525">
            <a:noFill/>
            <a:miter lim="800000"/>
            <a:headEnd/>
            <a:tailEnd/>
          </a:ln>
        </p:spPr>
        <p:txBody>
          <a:bodyPr wrap="square">
            <a:spAutoFit/>
          </a:bodyPr>
          <a:lstStyle/>
          <a:p>
            <a:r>
              <a:rPr lang="ja-JP" altLang="en-US" sz="1400">
                <a:latin typeface="+mn-ea"/>
              </a:rPr>
              <a:t>■毎月勤労統計調査における推移</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133</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138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15" name="テキスト ボックス 35">
            <a:extLst>
              <a:ext uri="{FF2B5EF4-FFF2-40B4-BE49-F238E27FC236}">
                <a16:creationId xmlns:a16="http://schemas.microsoft.com/office/drawing/2014/main" id="{97C6D22E-E272-2BB8-09C9-64CB9B4C17DC}"/>
              </a:ext>
            </a:extLst>
          </p:cNvPr>
          <p:cNvSpPr txBox="1">
            <a:spLocks noChangeArrowheads="1"/>
          </p:cNvSpPr>
          <p:nvPr/>
        </p:nvSpPr>
        <p:spPr bwMode="auto">
          <a:xfrm>
            <a:off x="5271841" y="2403404"/>
            <a:ext cx="3371227" cy="523220"/>
          </a:xfrm>
          <a:prstGeom prst="rect">
            <a:avLst/>
          </a:prstGeom>
          <a:noFill/>
          <a:ln w="9525">
            <a:noFill/>
            <a:miter lim="800000"/>
            <a:headEnd/>
            <a:tailEnd/>
          </a:ln>
        </p:spPr>
        <p:txBody>
          <a:bodyPr wrap="square">
            <a:spAutoFit/>
          </a:bodyPr>
          <a:lstStyle/>
          <a:p>
            <a:r>
              <a:rPr lang="ja-JP" altLang="en-US" sz="1400">
                <a:latin typeface="+mn-ea"/>
              </a:rPr>
              <a:t>■賃金総額の変動イメージ</a:t>
            </a:r>
            <a:endParaRPr lang="en-US" altLang="ja-JP" sz="1400">
              <a:latin typeface="+mn-ea"/>
            </a:endParaRPr>
          </a:p>
          <a:p>
            <a:r>
              <a:rPr lang="ja-JP" altLang="en-US" sz="1400">
                <a:latin typeface="+mn-ea"/>
              </a:rPr>
              <a:t>（労務構成の変化がない場合）</a:t>
            </a:r>
          </a:p>
        </p:txBody>
      </p:sp>
      <p:sp>
        <p:nvSpPr>
          <p:cNvPr id="16" name="テキスト ボックス 35">
            <a:extLst>
              <a:ext uri="{FF2B5EF4-FFF2-40B4-BE49-F238E27FC236}">
                <a16:creationId xmlns:a16="http://schemas.microsoft.com/office/drawing/2014/main" id="{15D22036-FF0F-2C2F-A239-22C18B627541}"/>
              </a:ext>
            </a:extLst>
          </p:cNvPr>
          <p:cNvSpPr txBox="1">
            <a:spLocks noChangeArrowheads="1"/>
          </p:cNvSpPr>
          <p:nvPr/>
        </p:nvSpPr>
        <p:spPr bwMode="auto">
          <a:xfrm>
            <a:off x="5254077" y="2844843"/>
            <a:ext cx="3030191" cy="276999"/>
          </a:xfrm>
          <a:prstGeom prst="rect">
            <a:avLst/>
          </a:prstGeom>
          <a:noFill/>
          <a:ln w="9525">
            <a:noFill/>
            <a:miter lim="800000"/>
            <a:headEnd/>
            <a:tailEnd/>
          </a:ln>
        </p:spPr>
        <p:txBody>
          <a:bodyPr wrap="square">
            <a:spAutoFit/>
          </a:bodyPr>
          <a:lstStyle/>
          <a:p>
            <a:r>
              <a:rPr lang="en-US" altLang="ja-JP" sz="1200">
                <a:latin typeface="+mn-ea"/>
              </a:rPr>
              <a:t>【</a:t>
            </a:r>
            <a:r>
              <a:rPr lang="ja-JP" altLang="en-US" sz="1200">
                <a:latin typeface="+mn-ea"/>
              </a:rPr>
              <a:t>定期昇給実施</a:t>
            </a:r>
            <a:r>
              <a:rPr lang="en-US" altLang="ja-JP" sz="1200">
                <a:latin typeface="+mn-ea"/>
              </a:rPr>
              <a:t>】</a:t>
            </a:r>
            <a:endParaRPr lang="ja-JP" altLang="en-US" sz="1200">
              <a:latin typeface="+mn-ea"/>
            </a:endParaRPr>
          </a:p>
        </p:txBody>
      </p:sp>
      <p:sp>
        <p:nvSpPr>
          <p:cNvPr id="17" name="テキスト ボックス 35">
            <a:extLst>
              <a:ext uri="{FF2B5EF4-FFF2-40B4-BE49-F238E27FC236}">
                <a16:creationId xmlns:a16="http://schemas.microsoft.com/office/drawing/2014/main" id="{76A9DD20-1E1D-AAF8-0E0C-CE225FC2B569}"/>
              </a:ext>
            </a:extLst>
          </p:cNvPr>
          <p:cNvSpPr txBox="1">
            <a:spLocks noChangeArrowheads="1"/>
          </p:cNvSpPr>
          <p:nvPr/>
        </p:nvSpPr>
        <p:spPr bwMode="auto">
          <a:xfrm>
            <a:off x="5254077" y="4606734"/>
            <a:ext cx="3371227" cy="276999"/>
          </a:xfrm>
          <a:prstGeom prst="rect">
            <a:avLst/>
          </a:prstGeom>
          <a:noFill/>
          <a:ln w="9525">
            <a:noFill/>
            <a:miter lim="800000"/>
            <a:headEnd/>
            <a:tailEnd/>
          </a:ln>
        </p:spPr>
        <p:txBody>
          <a:bodyPr wrap="square">
            <a:spAutoFit/>
          </a:bodyPr>
          <a:lstStyle/>
          <a:p>
            <a:r>
              <a:rPr lang="en-US" altLang="ja-JP" sz="1200">
                <a:latin typeface="+mn-ea"/>
              </a:rPr>
              <a:t>【</a:t>
            </a:r>
            <a:r>
              <a:rPr lang="ja-JP" altLang="en-US" sz="1200">
                <a:latin typeface="+mn-ea"/>
              </a:rPr>
              <a:t>定期昇給＋ベースアップ実施（２％）</a:t>
            </a:r>
            <a:r>
              <a:rPr lang="en-US" altLang="ja-JP" sz="1200">
                <a:latin typeface="+mn-ea"/>
              </a:rPr>
              <a:t>】</a:t>
            </a:r>
            <a:endParaRPr lang="ja-JP" altLang="en-US" sz="1200">
              <a:latin typeface="+mn-ea"/>
            </a:endParaRPr>
          </a:p>
        </p:txBody>
      </p:sp>
      <p:sp>
        <p:nvSpPr>
          <p:cNvPr id="23" name="テキスト ボックス 22">
            <a:extLst>
              <a:ext uri="{FF2B5EF4-FFF2-40B4-BE49-F238E27FC236}">
                <a16:creationId xmlns:a16="http://schemas.microsoft.com/office/drawing/2014/main" id="{263B3840-57C9-095D-D9D9-7D89BBC4BE48}"/>
              </a:ext>
            </a:extLst>
          </p:cNvPr>
          <p:cNvSpPr txBox="1"/>
          <p:nvPr/>
        </p:nvSpPr>
        <p:spPr>
          <a:xfrm>
            <a:off x="13479" y="6341062"/>
            <a:ext cx="8659433" cy="553998"/>
          </a:xfrm>
          <a:prstGeom prst="rect">
            <a:avLst/>
          </a:prstGeom>
          <a:noFill/>
        </p:spPr>
        <p:txBody>
          <a:bodyPr wrap="square">
            <a:spAutoFit/>
          </a:bodyPr>
          <a:lstStyle/>
          <a:p>
            <a:r>
              <a:rPr lang="ja-JP" altLang="en-US" sz="1000" dirty="0"/>
              <a:t>　注：実質賃金は、厚生労働省「賃金引上げ等の実態に関する調査」の１人平均賃金の改定率を、</a:t>
            </a:r>
            <a:r>
              <a:rPr lang="en-US" altLang="ja-JP" sz="1000" dirty="0"/>
              <a:t>2020</a:t>
            </a:r>
            <a:r>
              <a:rPr lang="ja-JP" altLang="en-US" sz="1000" dirty="0"/>
              <a:t>年基準で指数化し、消費者物価指数（持家の　</a:t>
            </a:r>
            <a:endParaRPr lang="en-US" altLang="ja-JP" sz="1000" dirty="0"/>
          </a:p>
          <a:p>
            <a:r>
              <a:rPr lang="ja-JP" altLang="en-US" sz="1000" dirty="0"/>
              <a:t>　　　帰属家賃を除く総合）で除して、経団連事務局が算出</a:t>
            </a:r>
          </a:p>
          <a:p>
            <a:r>
              <a:rPr lang="ja-JP" altLang="en-US" sz="1000" dirty="0"/>
              <a:t>出典：厚生労働省「毎月勤労統計調査」および「賃金引上げ等の実態に関する調査」、総務省「消費者物価指数」をもとに経団連事務局にて作成</a:t>
            </a:r>
          </a:p>
        </p:txBody>
      </p:sp>
      <p:sp>
        <p:nvSpPr>
          <p:cNvPr id="27" name="テキスト ボックス 35">
            <a:extLst>
              <a:ext uri="{FF2B5EF4-FFF2-40B4-BE49-F238E27FC236}">
                <a16:creationId xmlns:a16="http://schemas.microsoft.com/office/drawing/2014/main" id="{A9EC339B-3890-7945-D266-63351D1ABF4D}"/>
              </a:ext>
            </a:extLst>
          </p:cNvPr>
          <p:cNvSpPr txBox="1">
            <a:spLocks noChangeArrowheads="1"/>
          </p:cNvSpPr>
          <p:nvPr/>
        </p:nvSpPr>
        <p:spPr bwMode="auto">
          <a:xfrm>
            <a:off x="268526" y="4734389"/>
            <a:ext cx="5333127" cy="307777"/>
          </a:xfrm>
          <a:prstGeom prst="rect">
            <a:avLst/>
          </a:prstGeom>
          <a:noFill/>
          <a:ln w="9525">
            <a:noFill/>
            <a:miter lim="800000"/>
            <a:headEnd/>
            <a:tailEnd/>
          </a:ln>
        </p:spPr>
        <p:txBody>
          <a:bodyPr wrap="square">
            <a:spAutoFit/>
          </a:bodyPr>
          <a:lstStyle/>
          <a:p>
            <a:r>
              <a:rPr lang="ja-JP" altLang="en-US" sz="1400">
                <a:latin typeface="+mn-ea"/>
              </a:rPr>
              <a:t>■実質賃金伸び率（</a:t>
            </a:r>
            <a:r>
              <a:rPr lang="en-US" altLang="ja-JP" sz="1400">
                <a:latin typeface="+mn-ea"/>
              </a:rPr>
              <a:t>1</a:t>
            </a:r>
            <a:r>
              <a:rPr lang="ja-JP" altLang="en-US" sz="1400">
                <a:latin typeface="+mn-ea"/>
              </a:rPr>
              <a:t>人平均賃金の改定率）の試算</a:t>
            </a:r>
          </a:p>
        </p:txBody>
      </p:sp>
      <p:pic>
        <p:nvPicPr>
          <p:cNvPr id="30" name="図 29">
            <a:extLst>
              <a:ext uri="{FF2B5EF4-FFF2-40B4-BE49-F238E27FC236}">
                <a16:creationId xmlns:a16="http://schemas.microsoft.com/office/drawing/2014/main" id="{A87CF2DC-B6BE-ECFD-8B84-7ED9CDEEE68C}"/>
              </a:ext>
            </a:extLst>
          </p:cNvPr>
          <p:cNvPicPr>
            <a:picLocks noChangeAspect="1"/>
          </p:cNvPicPr>
          <p:nvPr/>
        </p:nvPicPr>
        <p:blipFill>
          <a:blip r:embed="rId5"/>
          <a:stretch>
            <a:fillRect/>
          </a:stretch>
        </p:blipFill>
        <p:spPr>
          <a:xfrm>
            <a:off x="5430892" y="3023163"/>
            <a:ext cx="3387572" cy="1591503"/>
          </a:xfrm>
          <a:prstGeom prst="rect">
            <a:avLst/>
          </a:prstGeom>
        </p:spPr>
      </p:pic>
      <p:sp>
        <p:nvSpPr>
          <p:cNvPr id="5" name="テキスト ボックス 4">
            <a:extLst>
              <a:ext uri="{FF2B5EF4-FFF2-40B4-BE49-F238E27FC236}">
                <a16:creationId xmlns:a16="http://schemas.microsoft.com/office/drawing/2014/main" id="{7B0927B2-5286-37E4-9ABF-CD3E6AA697C1}"/>
              </a:ext>
            </a:extLst>
          </p:cNvPr>
          <p:cNvSpPr txBox="1"/>
          <p:nvPr/>
        </p:nvSpPr>
        <p:spPr>
          <a:xfrm>
            <a:off x="-34129" y="4418476"/>
            <a:ext cx="4922457" cy="400110"/>
          </a:xfrm>
          <a:prstGeom prst="rect">
            <a:avLst/>
          </a:prstGeom>
          <a:noFill/>
        </p:spPr>
        <p:txBody>
          <a:bodyPr wrap="square">
            <a:spAutoFit/>
          </a:bodyPr>
          <a:lstStyle/>
          <a:p>
            <a:r>
              <a:rPr lang="ja-JP" altLang="en-US" sz="1000"/>
              <a:t>　出典：厚生労働省「毎月勤労統計調査」、総務省「消費者物価指数」をもとに</a:t>
            </a:r>
            <a:endParaRPr lang="en-US" altLang="ja-JP" sz="1000"/>
          </a:p>
          <a:p>
            <a:r>
              <a:rPr lang="ja-JP" altLang="en-US" sz="1000"/>
              <a:t>　　　　経団連事務局にて作成</a:t>
            </a:r>
          </a:p>
        </p:txBody>
      </p:sp>
      <p:pic>
        <p:nvPicPr>
          <p:cNvPr id="25" name="図 24">
            <a:extLst>
              <a:ext uri="{FF2B5EF4-FFF2-40B4-BE49-F238E27FC236}">
                <a16:creationId xmlns:a16="http://schemas.microsoft.com/office/drawing/2014/main" id="{560C270E-9E57-ADA3-D285-1CE1089B27F9}"/>
              </a:ext>
            </a:extLst>
          </p:cNvPr>
          <p:cNvPicPr>
            <a:picLocks noChangeAspect="1"/>
          </p:cNvPicPr>
          <p:nvPr/>
        </p:nvPicPr>
        <p:blipFill>
          <a:blip r:embed="rId6"/>
          <a:stretch>
            <a:fillRect/>
          </a:stretch>
        </p:blipFill>
        <p:spPr>
          <a:xfrm>
            <a:off x="97971" y="4912831"/>
            <a:ext cx="4922457" cy="1545394"/>
          </a:xfrm>
          <a:prstGeom prst="rect">
            <a:avLst/>
          </a:prstGeom>
        </p:spPr>
      </p:pic>
      <p:pic>
        <p:nvPicPr>
          <p:cNvPr id="26" name="図 25">
            <a:extLst>
              <a:ext uri="{FF2B5EF4-FFF2-40B4-BE49-F238E27FC236}">
                <a16:creationId xmlns:a16="http://schemas.microsoft.com/office/drawing/2014/main" id="{E3CE042D-DC79-9F19-ED45-CC40E4203D94}"/>
              </a:ext>
            </a:extLst>
          </p:cNvPr>
          <p:cNvPicPr>
            <a:picLocks noChangeAspect="1"/>
          </p:cNvPicPr>
          <p:nvPr/>
        </p:nvPicPr>
        <p:blipFill>
          <a:blip r:embed="rId7"/>
          <a:stretch>
            <a:fillRect/>
          </a:stretch>
        </p:blipFill>
        <p:spPr>
          <a:xfrm>
            <a:off x="89301" y="2632041"/>
            <a:ext cx="4805976" cy="1837686"/>
          </a:xfrm>
          <a:prstGeom prst="rect">
            <a:avLst/>
          </a:prstGeom>
        </p:spPr>
      </p:pic>
    </p:spTree>
    <p:extLst>
      <p:ext uri="{BB962C8B-B14F-4D97-AF65-F5344CB8AC3E}">
        <p14:creationId xmlns:p14="http://schemas.microsoft.com/office/powerpoint/2010/main" val="4205431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580522A-CE6C-4DC8-B101-BE2299FBE385}"/>
              </a:ext>
            </a:extLst>
          </p:cNvPr>
          <p:cNvSpPr>
            <a:spLocks noGrp="1"/>
          </p:cNvSpPr>
          <p:nvPr>
            <p:ph type="sldNum" sz="quarter" idx="12"/>
          </p:nvPr>
        </p:nvSpPr>
        <p:spPr>
          <a:xfrm>
            <a:off x="8383330" y="6352888"/>
            <a:ext cx="673247" cy="319087"/>
          </a:xfrm>
        </p:spPr>
        <p:txBody>
          <a:bodyPr/>
          <a:lstStyle/>
          <a:p>
            <a:pPr>
              <a:defRPr/>
            </a:pPr>
            <a:fld id="{098AA350-0E2B-42C2-B898-9064E49C8743}" type="slidenum">
              <a:rPr lang="ja-JP" altLang="en-US" smtClean="0"/>
              <a:pPr>
                <a:defRPr/>
              </a:pPr>
              <a:t>60</a:t>
            </a:fld>
            <a:endParaRPr lang="ja-JP" altLang="en-US" dirty="0"/>
          </a:p>
        </p:txBody>
      </p:sp>
      <p:sp>
        <p:nvSpPr>
          <p:cNvPr id="6" name="テキスト ボックス 10">
            <a:extLst>
              <a:ext uri="{FF2B5EF4-FFF2-40B4-BE49-F238E27FC236}">
                <a16:creationId xmlns:a16="http://schemas.microsoft.com/office/drawing/2014/main" id="{DA2BC2DB-00B4-0953-B890-B6FA311C7F48}"/>
              </a:ext>
            </a:extLst>
          </p:cNvPr>
          <p:cNvSpPr txBox="1">
            <a:spLocks noChangeArrowheads="1"/>
          </p:cNvSpPr>
          <p:nvPr/>
        </p:nvSpPr>
        <p:spPr bwMode="auto">
          <a:xfrm>
            <a:off x="312126" y="3149334"/>
            <a:ext cx="85197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31" rIns="3323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846"/>
              </a:lnSpc>
              <a:spcBef>
                <a:spcPct val="0"/>
              </a:spcBef>
              <a:buNone/>
            </a:pPr>
            <a:r>
              <a:rPr lang="en-US" altLang="ja-JP" sz="1846" dirty="0">
                <a:latin typeface="ＭＳ ゴシック" panose="020B0609070205080204" pitchFamily="49" charset="-128"/>
                <a:ea typeface="ＭＳ ゴシック" panose="020B0609070205080204" pitchFamily="49" charset="-128"/>
              </a:rPr>
              <a:t>2023</a:t>
            </a:r>
            <a:r>
              <a:rPr lang="ja-JP" altLang="en-US" sz="1846" dirty="0">
                <a:latin typeface="ＭＳ ゴシック" panose="020B0609070205080204" pitchFamily="49" charset="-128"/>
                <a:ea typeface="ＭＳ ゴシック" panose="020B0609070205080204" pitchFamily="49" charset="-128"/>
              </a:rPr>
              <a:t>年の賃金改定における妥結額</a:t>
            </a:r>
            <a:endParaRPr lang="en-US" altLang="ja-JP" sz="1662"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0C49C4D7-A6B0-07B4-DF59-9C26D805ED41}"/>
              </a:ext>
            </a:extLst>
          </p:cNvPr>
          <p:cNvSpPr txBox="1"/>
          <p:nvPr/>
        </p:nvSpPr>
        <p:spPr bwMode="auto">
          <a:xfrm>
            <a:off x="535262" y="5424987"/>
            <a:ext cx="7902818" cy="738664"/>
          </a:xfrm>
          <a:prstGeom prst="rect">
            <a:avLst/>
          </a:prstGeom>
          <a:noFill/>
          <a:ln w="9525">
            <a:noFill/>
            <a:miter lim="800000"/>
            <a:headEnd/>
            <a:tailEnd/>
          </a:ln>
        </p:spPr>
        <p:txBody>
          <a:bodyPr wrap="square" rtlCol="0">
            <a:spAutoFit/>
          </a:bodyPr>
          <a:lstStyle/>
          <a:p>
            <a:pPr marL="79756" indent="-79756"/>
            <a:r>
              <a:rPr lang="en-US" altLang="ja-JP" sz="1400" dirty="0">
                <a:latin typeface="ＭＳ ゴシック" pitchFamily="49" charset="-128"/>
                <a:ea typeface="ＭＳ ゴシック" pitchFamily="49" charset="-128"/>
              </a:rPr>
              <a:t>※</a:t>
            </a:r>
            <a:r>
              <a:rPr lang="ja-JP" altLang="en-US" sz="1400" dirty="0">
                <a:latin typeface="ＭＳ ゴシック" pitchFamily="49" charset="-128"/>
                <a:ea typeface="ＭＳ ゴシック" pitchFamily="49" charset="-128"/>
              </a:rPr>
              <a:t>月例賃金について、労働組合等の要求に対する回答または会社施策として実施を決定した項目で「定期昇給の実施、賃金体系の　維持」「基本給のベースアップ」と回答した企業が対象</a:t>
            </a:r>
            <a:endParaRPr lang="en-US" altLang="ja-JP" sz="1400" dirty="0">
              <a:latin typeface="ＭＳ ゴシック" pitchFamily="49" charset="-128"/>
              <a:ea typeface="ＭＳ ゴシック" pitchFamily="49" charset="-128"/>
            </a:endParaRPr>
          </a:p>
          <a:p>
            <a:pPr marL="79756" indent="-79756"/>
            <a:r>
              <a:rPr lang="en-US" altLang="ja-JP" sz="1400" dirty="0">
                <a:latin typeface="ＭＳ ゴシック" pitchFamily="49" charset="-128"/>
                <a:ea typeface="ＭＳ ゴシック" pitchFamily="49" charset="-128"/>
              </a:rPr>
              <a:t>※</a:t>
            </a:r>
            <a:r>
              <a:rPr lang="ja-JP" altLang="en-US" sz="1400" dirty="0">
                <a:latin typeface="ＭＳ ゴシック" pitchFamily="49" charset="-128"/>
                <a:ea typeface="ＭＳ ゴシック" pitchFamily="49" charset="-128"/>
              </a:rPr>
              <a:t>昇給とベースアップの区別のある企業を集計（単純平均）</a:t>
            </a:r>
            <a:endParaRPr lang="en-US" altLang="ja-JP" sz="1400" dirty="0">
              <a:latin typeface="ＭＳ ゴシック" pitchFamily="49" charset="-128"/>
              <a:ea typeface="ＭＳ ゴシック" pitchFamily="49" charset="-128"/>
            </a:endParaRPr>
          </a:p>
        </p:txBody>
      </p:sp>
      <p:sp>
        <p:nvSpPr>
          <p:cNvPr id="7" name="テキスト ボックス 6">
            <a:extLst>
              <a:ext uri="{FF2B5EF4-FFF2-40B4-BE49-F238E27FC236}">
                <a16:creationId xmlns:a16="http://schemas.microsoft.com/office/drawing/2014/main" id="{61E0D970-A954-A5C7-43F9-ED5EE9A1BCFF}"/>
              </a:ext>
            </a:extLst>
          </p:cNvPr>
          <p:cNvSpPr txBox="1"/>
          <p:nvPr/>
        </p:nvSpPr>
        <p:spPr bwMode="auto">
          <a:xfrm>
            <a:off x="6634735" y="4687771"/>
            <a:ext cx="1467368" cy="307777"/>
          </a:xfrm>
          <a:prstGeom prst="rect">
            <a:avLst/>
          </a:prstGeom>
          <a:noFill/>
          <a:ln w="9525">
            <a:noFill/>
            <a:miter lim="800000"/>
            <a:headEnd/>
            <a:tailEnd/>
          </a:ln>
        </p:spPr>
        <p:txBody>
          <a:bodyPr wrap="square" rtlCol="0">
            <a:spAutoFit/>
          </a:bodyPr>
          <a:lstStyle/>
          <a:p>
            <a:r>
              <a:rPr lang="en-US" altLang="ja-JP" sz="1400" dirty="0">
                <a:latin typeface="ＭＳ ゴシック" pitchFamily="49" charset="-128"/>
                <a:ea typeface="ＭＳ ゴシック" pitchFamily="49" charset="-128"/>
              </a:rPr>
              <a:t>n=215</a:t>
            </a:r>
          </a:p>
        </p:txBody>
      </p:sp>
      <p:graphicFrame>
        <p:nvGraphicFramePr>
          <p:cNvPr id="5" name="表 4">
            <a:extLst>
              <a:ext uri="{FF2B5EF4-FFF2-40B4-BE49-F238E27FC236}">
                <a16:creationId xmlns:a16="http://schemas.microsoft.com/office/drawing/2014/main" id="{E285F381-2F0E-D74E-58EA-1E17B0599885}"/>
              </a:ext>
            </a:extLst>
          </p:cNvPr>
          <p:cNvGraphicFramePr>
            <a:graphicFrameLocks noGrp="1"/>
          </p:cNvGraphicFramePr>
          <p:nvPr/>
        </p:nvGraphicFramePr>
        <p:xfrm>
          <a:off x="1263721" y="3447880"/>
          <a:ext cx="5371014" cy="1998437"/>
        </p:xfrm>
        <a:graphic>
          <a:graphicData uri="http://schemas.openxmlformats.org/drawingml/2006/table">
            <a:tbl>
              <a:tblPr firstRow="1" bandRow="1">
                <a:tableStyleId>{5C22544A-7EE6-4342-B048-85BDC9FD1C3A}</a:tableStyleId>
              </a:tblPr>
              <a:tblGrid>
                <a:gridCol w="2596884">
                  <a:extLst>
                    <a:ext uri="{9D8B030D-6E8A-4147-A177-3AD203B41FA5}">
                      <a16:colId xmlns:a16="http://schemas.microsoft.com/office/drawing/2014/main" val="2056301285"/>
                    </a:ext>
                  </a:extLst>
                </a:gridCol>
                <a:gridCol w="1387065">
                  <a:extLst>
                    <a:ext uri="{9D8B030D-6E8A-4147-A177-3AD203B41FA5}">
                      <a16:colId xmlns:a16="http://schemas.microsoft.com/office/drawing/2014/main" val="611302668"/>
                    </a:ext>
                  </a:extLst>
                </a:gridCol>
                <a:gridCol w="1387065">
                  <a:extLst>
                    <a:ext uri="{9D8B030D-6E8A-4147-A177-3AD203B41FA5}">
                      <a16:colId xmlns:a16="http://schemas.microsoft.com/office/drawing/2014/main" val="383407294"/>
                    </a:ext>
                  </a:extLst>
                </a:gridCol>
              </a:tblGrid>
              <a:tr h="490495">
                <a:tc>
                  <a:txBody>
                    <a:bodyPr/>
                    <a:lstStyle/>
                    <a:p>
                      <a:pPr algn="ctr" fontAlgn="ctr"/>
                      <a:endParaRPr lang="ja-JP" altLang="en-US" sz="17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3" algn="ctr" fontAlgn="b"/>
                      <a:r>
                        <a:rPr lang="ja-JP" altLang="en-US" sz="1700" b="0" i="0" u="none" strike="noStrike" dirty="0">
                          <a:solidFill>
                            <a:schemeClr val="tx1"/>
                          </a:solidFill>
                          <a:effectLst/>
                          <a:latin typeface="ＭＳ ゴシック" panose="020B0609070205080204" pitchFamily="49" charset="-128"/>
                          <a:ea typeface="ＭＳ ゴシック" panose="020B0609070205080204" pitchFamily="49" charset="-128"/>
                        </a:rPr>
                        <a:t>　妥結額（円）</a:t>
                      </a:r>
                      <a:endParaRPr lang="en-US" altLang="ja-JP" sz="17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8792" marR="9969"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3" algn="ctr" fontAlgn="b"/>
                      <a:r>
                        <a:rPr lang="ja-JP" altLang="en-US" sz="1700" b="0" i="0" u="none" strike="noStrike">
                          <a:solidFill>
                            <a:schemeClr val="tx1"/>
                          </a:solidFill>
                          <a:effectLst/>
                          <a:latin typeface="ＭＳ ゴシック" panose="020B0609070205080204" pitchFamily="49" charset="-128"/>
                          <a:ea typeface="ＭＳ ゴシック" panose="020B0609070205080204" pitchFamily="49" charset="-128"/>
                        </a:rPr>
                        <a:t>　率（％）</a:t>
                      </a:r>
                      <a:endParaRPr lang="en-US" altLang="ja-JP" sz="1700" b="0"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9969"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161978"/>
                  </a:ext>
                </a:extLst>
              </a:tr>
              <a:tr h="490495">
                <a:tc>
                  <a:txBody>
                    <a:bodyPr/>
                    <a:lstStyle/>
                    <a:p>
                      <a:pPr algn="ctr" fontAlgn="ctr"/>
                      <a:r>
                        <a:rPr lang="ja-JP" altLang="en-US" sz="1700" b="0" u="none" strike="noStrike">
                          <a:solidFill>
                            <a:schemeClr val="tx1"/>
                          </a:solidFill>
                          <a:effectLst/>
                          <a:latin typeface="ＭＳ ゴシック" panose="020B0609070205080204" pitchFamily="49" charset="-128"/>
                          <a:ea typeface="ＭＳ ゴシック" panose="020B0609070205080204" pitchFamily="49" charset="-128"/>
                        </a:rPr>
                        <a:t>　昇給分</a:t>
                      </a:r>
                      <a:endParaRPr lang="ja-JP" altLang="en-US" sz="1700" b="0"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288000" lvl="3" algn="ctr" fontAlgn="b"/>
                      <a:r>
                        <a:rPr lang="en-US" altLang="ja-JP" sz="1700" b="0" u="none" strike="noStrike">
                          <a:solidFill>
                            <a:schemeClr val="tx1"/>
                          </a:solidFill>
                          <a:effectLst/>
                          <a:latin typeface="ＭＳ ゴシック" panose="020B0609070205080204" pitchFamily="49" charset="-128"/>
                          <a:ea typeface="ＭＳ ゴシック" panose="020B0609070205080204" pitchFamily="49" charset="-128"/>
                        </a:rPr>
                        <a:t> 6,673</a:t>
                      </a:r>
                      <a:endParaRPr lang="en-US" altLang="ja-JP" sz="1700" b="0"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288000" lvl="3" algn="ctr" fontAlgn="b"/>
                      <a:r>
                        <a:rPr lang="en-US" altLang="ja-JP" sz="1700" b="0" i="0" u="none" strike="noStrike">
                          <a:solidFill>
                            <a:schemeClr val="tx1"/>
                          </a:solidFill>
                          <a:effectLst/>
                          <a:latin typeface="ＭＳ ゴシック" panose="020B0609070205080204" pitchFamily="49" charset="-128"/>
                          <a:ea typeface="ＭＳ ゴシック" panose="020B0609070205080204" pitchFamily="49" charset="-128"/>
                        </a:rPr>
                        <a:t>2.06</a:t>
                      </a: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896304951"/>
                  </a:ext>
                </a:extLst>
              </a:tr>
              <a:tr h="490495">
                <a:tc>
                  <a:txBody>
                    <a:bodyPr/>
                    <a:lstStyle/>
                    <a:p>
                      <a:pPr algn="ctr" fontAlgn="ctr"/>
                      <a:r>
                        <a:rPr lang="ja-JP" altLang="en-US" sz="1700" b="0" u="none" strike="noStrike" dirty="0">
                          <a:solidFill>
                            <a:schemeClr val="tx1"/>
                          </a:solidFill>
                          <a:effectLst/>
                          <a:latin typeface="ＭＳ ゴシック" panose="020B0609070205080204" pitchFamily="49" charset="-128"/>
                          <a:ea typeface="ＭＳ ゴシック" panose="020B0609070205080204" pitchFamily="49" charset="-128"/>
                        </a:rPr>
                        <a:t>　ベースアップ分</a:t>
                      </a:r>
                      <a:endParaRPr lang="ja-JP" altLang="en-US" sz="17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000" lvl="3" algn="ctr" fontAlgn="b"/>
                      <a:r>
                        <a:rPr lang="en-US" altLang="ja-JP" sz="1700" b="0" u="none" strike="noStrike">
                          <a:solidFill>
                            <a:schemeClr val="tx1"/>
                          </a:solidFill>
                          <a:effectLst/>
                          <a:latin typeface="ＭＳ ゴシック" panose="020B0609070205080204" pitchFamily="49" charset="-128"/>
                          <a:ea typeface="ＭＳ ゴシック" panose="020B0609070205080204" pitchFamily="49" charset="-128"/>
                        </a:rPr>
                        <a:t> 6,249</a:t>
                      </a:r>
                      <a:endParaRPr lang="en-US" altLang="ja-JP" sz="1700" b="0"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000" lvl="3" algn="ctr" fontAlgn="b"/>
                      <a:r>
                        <a:rPr lang="en-US" altLang="ja-JP" sz="1700" b="0" i="0" u="none" strike="noStrike">
                          <a:solidFill>
                            <a:schemeClr val="tx1"/>
                          </a:solidFill>
                          <a:effectLst/>
                          <a:latin typeface="ＭＳ ゴシック" panose="020B0609070205080204" pitchFamily="49" charset="-128"/>
                          <a:ea typeface="ＭＳ ゴシック" panose="020B0609070205080204" pitchFamily="49" charset="-128"/>
                        </a:rPr>
                        <a:t>1.93</a:t>
                      </a: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175158"/>
                  </a:ext>
                </a:extLst>
              </a:tr>
              <a:tr h="490495">
                <a:tc>
                  <a:txBody>
                    <a:bodyPr/>
                    <a:lstStyle/>
                    <a:p>
                      <a:pPr algn="ctr" fontAlgn="ctr"/>
                      <a:r>
                        <a:rPr lang="zh-TW" altLang="en-US" sz="1700" b="1" u="none" strike="noStrike">
                          <a:solidFill>
                            <a:schemeClr val="tx1"/>
                          </a:solidFill>
                          <a:effectLst/>
                          <a:latin typeface="ＭＳ ゴシック" panose="020B0609070205080204" pitchFamily="49" charset="-128"/>
                          <a:ea typeface="ＭＳ ゴシック" panose="020B0609070205080204" pitchFamily="49" charset="-128"/>
                        </a:rPr>
                        <a:t>　合計</a:t>
                      </a:r>
                      <a:endParaRPr lang="zh-TW" altLang="en-US" sz="1700" b="1"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8000" lvl="3" algn="ctr" fontAlgn="b"/>
                      <a:r>
                        <a:rPr lang="en-US" altLang="ja-JP" sz="1700" b="1" u="none" strike="noStrike">
                          <a:solidFill>
                            <a:schemeClr val="tx1"/>
                          </a:solidFill>
                          <a:effectLst/>
                          <a:latin typeface="ＭＳ ゴシック" panose="020B0609070205080204" pitchFamily="49" charset="-128"/>
                          <a:ea typeface="ＭＳ ゴシック" panose="020B0609070205080204" pitchFamily="49" charset="-128"/>
                        </a:rPr>
                        <a:t>12,922</a:t>
                      </a:r>
                      <a:endParaRPr lang="en-US" altLang="ja-JP" sz="1700" b="1" i="0" u="none" strike="noStrike">
                        <a:solidFill>
                          <a:schemeClr val="tx1"/>
                        </a:solidFill>
                        <a:effectLst/>
                        <a:latin typeface="ＭＳ ゴシック" panose="020B0609070205080204" pitchFamily="49" charset="-128"/>
                        <a:ea typeface="ＭＳ ゴシック" panose="020B0609070205080204" pitchFamily="49" charset="-128"/>
                      </a:endParaRP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8000" lvl="3" algn="ctr" fontAlgn="b"/>
                      <a:r>
                        <a:rPr lang="en-US" altLang="ja-JP" sz="1700" b="1" i="0" u="none" strike="noStrike" dirty="0">
                          <a:solidFill>
                            <a:schemeClr val="tx1"/>
                          </a:solidFill>
                          <a:effectLst/>
                          <a:latin typeface="ＭＳ ゴシック" panose="020B0609070205080204" pitchFamily="49" charset="-128"/>
                          <a:ea typeface="ＭＳ ゴシック" panose="020B0609070205080204" pitchFamily="49" charset="-128"/>
                        </a:rPr>
                        <a:t>3.99</a:t>
                      </a:r>
                    </a:p>
                  </a:txBody>
                  <a:tcPr marL="8792" marR="332308"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30214699"/>
                  </a:ext>
                </a:extLst>
              </a:tr>
            </a:tbl>
          </a:graphicData>
        </a:graphic>
      </p:graphicFrame>
      <p:sp>
        <p:nvSpPr>
          <p:cNvPr id="3" name="テキスト ボックス 10">
            <a:extLst>
              <a:ext uri="{FF2B5EF4-FFF2-40B4-BE49-F238E27FC236}">
                <a16:creationId xmlns:a16="http://schemas.microsoft.com/office/drawing/2014/main" id="{581529FB-7D38-1073-FB23-45BB0890BF58}"/>
              </a:ext>
            </a:extLst>
          </p:cNvPr>
          <p:cNvSpPr txBox="1">
            <a:spLocks noChangeArrowheads="1"/>
          </p:cNvSpPr>
          <p:nvPr/>
        </p:nvSpPr>
        <p:spPr bwMode="auto">
          <a:xfrm>
            <a:off x="535262" y="6163651"/>
            <a:ext cx="85197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31" rIns="3323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846"/>
              </a:lnSpc>
              <a:spcBef>
                <a:spcPct val="0"/>
              </a:spcBef>
              <a:buNone/>
            </a:pPr>
            <a:r>
              <a:rPr lang="ja-JP" altLang="en-US" sz="1600" dirty="0">
                <a:latin typeface="ＭＳ ゴシック" panose="020B0609070205080204" pitchFamily="49" charset="-128"/>
                <a:ea typeface="ＭＳ ゴシック" panose="020B0609070205080204" pitchFamily="49" charset="-128"/>
              </a:rPr>
              <a:t>出典：経団連「</a:t>
            </a:r>
            <a:r>
              <a:rPr lang="en-US" altLang="ja-JP" sz="1600" dirty="0">
                <a:latin typeface="ＭＳ ゴシック" panose="020B0609070205080204" pitchFamily="49" charset="-128"/>
                <a:ea typeface="ＭＳ ゴシック" panose="020B0609070205080204" pitchFamily="49" charset="-128"/>
              </a:rPr>
              <a:t>2023</a:t>
            </a:r>
            <a:r>
              <a:rPr lang="ja-JP" altLang="en-US" sz="1600" dirty="0">
                <a:latin typeface="ＭＳ ゴシック" panose="020B0609070205080204" pitchFamily="49" charset="-128"/>
                <a:ea typeface="ＭＳ ゴシック" panose="020B0609070205080204" pitchFamily="49" charset="-128"/>
              </a:rPr>
              <a:t>年人事・労務に関するトップ・マネジメント調査結果」</a:t>
            </a:r>
            <a:endParaRPr lang="en-US" altLang="ja-JP" sz="16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DB0E4EBA-701A-0C10-DDD7-435F976637E0}"/>
              </a:ext>
            </a:extLst>
          </p:cNvPr>
          <p:cNvSpPr txBox="1"/>
          <p:nvPr/>
        </p:nvSpPr>
        <p:spPr>
          <a:xfrm>
            <a:off x="226797" y="458182"/>
            <a:ext cx="8519747" cy="2585323"/>
          </a:xfrm>
          <a:prstGeom prst="rect">
            <a:avLst/>
          </a:prstGeom>
          <a:noFill/>
          <a:ln>
            <a:solidFill>
              <a:schemeClr val="accent1"/>
            </a:solidFill>
          </a:ln>
        </p:spPr>
        <p:txBody>
          <a:bodyPr wrap="square">
            <a:spAutoFit/>
          </a:bodyPr>
          <a:lstStyle/>
          <a:p>
            <a:r>
              <a:rPr lang="ja-JP" altLang="en-US" dirty="0">
                <a:latin typeface="+mn-ea"/>
              </a:rPr>
              <a:t>　</a:t>
            </a:r>
            <a:r>
              <a:rPr lang="ja-JP" altLang="en-US" sz="1600" dirty="0">
                <a:latin typeface="+mn-ea"/>
              </a:rPr>
              <a:t>厚生労働省が</a:t>
            </a:r>
            <a:r>
              <a:rPr lang="en-US" altLang="ja-JP" sz="1600" dirty="0">
                <a:latin typeface="+mn-ea"/>
              </a:rPr>
              <a:t>6</a:t>
            </a:r>
            <a:r>
              <a:rPr lang="ja-JP" altLang="en-US" sz="1600" dirty="0">
                <a:latin typeface="+mn-ea"/>
              </a:rPr>
              <a:t>日発表した</a:t>
            </a:r>
            <a:r>
              <a:rPr lang="en-US" altLang="ja-JP" sz="1600" dirty="0">
                <a:latin typeface="+mn-ea"/>
              </a:rPr>
              <a:t>2023</a:t>
            </a:r>
            <a:r>
              <a:rPr lang="ja-JP" altLang="en-US" sz="1600" dirty="0">
                <a:latin typeface="+mn-ea"/>
              </a:rPr>
              <a:t>年の毎月勤労統計調査（速報、従業員</a:t>
            </a:r>
            <a:r>
              <a:rPr lang="en-US" altLang="ja-JP" sz="1600" dirty="0">
                <a:latin typeface="+mn-ea"/>
              </a:rPr>
              <a:t>5</a:t>
            </a:r>
            <a:r>
              <a:rPr lang="ja-JP" altLang="en-US" sz="1600" dirty="0">
                <a:latin typeface="+mn-ea"/>
              </a:rPr>
              <a:t>人以上の事業所）によると、</a:t>
            </a:r>
            <a:r>
              <a:rPr lang="en-US" altLang="ja-JP" sz="1600" u="sng" dirty="0">
                <a:latin typeface="+mn-ea"/>
              </a:rPr>
              <a:t>1</a:t>
            </a:r>
            <a:r>
              <a:rPr lang="ja-JP" altLang="en-US" sz="1600" u="sng" dirty="0">
                <a:latin typeface="+mn-ea"/>
              </a:rPr>
              <a:t>人あたり賃金は物価を考慮した実質で前年比</a:t>
            </a:r>
            <a:r>
              <a:rPr lang="en-US" altLang="ja-JP" sz="1600" u="sng" dirty="0">
                <a:latin typeface="+mn-ea"/>
              </a:rPr>
              <a:t>2.5%</a:t>
            </a:r>
            <a:r>
              <a:rPr lang="ja-JP" altLang="en-US" sz="1600" u="sng" dirty="0">
                <a:latin typeface="+mn-ea"/>
              </a:rPr>
              <a:t>減った</a:t>
            </a:r>
            <a:r>
              <a:rPr lang="ja-JP" altLang="en-US" sz="1600" dirty="0">
                <a:latin typeface="+mn-ea"/>
              </a:rPr>
              <a:t>。</a:t>
            </a:r>
            <a:r>
              <a:rPr lang="en-US" altLang="ja-JP" sz="1600" dirty="0">
                <a:latin typeface="+mn-ea"/>
              </a:rPr>
              <a:t>2</a:t>
            </a:r>
            <a:r>
              <a:rPr lang="ja-JP" altLang="en-US" sz="1600" dirty="0">
                <a:latin typeface="+mn-ea"/>
              </a:rPr>
              <a:t>年連続で減少した。マイナス幅は</a:t>
            </a:r>
            <a:r>
              <a:rPr lang="en-US" altLang="ja-JP" sz="1600" dirty="0">
                <a:latin typeface="+mn-ea"/>
              </a:rPr>
              <a:t>1.0%</a:t>
            </a:r>
            <a:r>
              <a:rPr lang="ja-JP" altLang="en-US" sz="1600" dirty="0">
                <a:latin typeface="+mn-ea"/>
              </a:rPr>
              <a:t>減だった</a:t>
            </a:r>
            <a:r>
              <a:rPr lang="en-US" altLang="ja-JP" sz="1600" dirty="0">
                <a:latin typeface="+mn-ea"/>
              </a:rPr>
              <a:t>22</a:t>
            </a:r>
            <a:r>
              <a:rPr lang="ja-JP" altLang="en-US" sz="1600" dirty="0">
                <a:latin typeface="+mn-ea"/>
              </a:rPr>
              <a:t>年からさらに大きくなった。</a:t>
            </a:r>
          </a:p>
          <a:p>
            <a:r>
              <a:rPr lang="ja-JP" altLang="en-US" sz="1600" dirty="0">
                <a:latin typeface="+mn-ea"/>
              </a:rPr>
              <a:t>　</a:t>
            </a:r>
            <a:r>
              <a:rPr lang="en-US" altLang="ja-JP" sz="1600" dirty="0">
                <a:latin typeface="+mn-ea"/>
              </a:rPr>
              <a:t>20</a:t>
            </a:r>
            <a:r>
              <a:rPr lang="ja-JP" altLang="en-US" sz="1600" dirty="0">
                <a:latin typeface="+mn-ea"/>
              </a:rPr>
              <a:t>年を</a:t>
            </a:r>
            <a:r>
              <a:rPr lang="en-US" altLang="ja-JP" sz="1600" dirty="0">
                <a:latin typeface="+mn-ea"/>
              </a:rPr>
              <a:t>100</a:t>
            </a:r>
            <a:r>
              <a:rPr lang="ja-JP" altLang="en-US" sz="1600" dirty="0">
                <a:latin typeface="+mn-ea"/>
              </a:rPr>
              <a:t>とした指数で見ると</a:t>
            </a:r>
            <a:r>
              <a:rPr lang="en-US" altLang="ja-JP" sz="1600" dirty="0">
                <a:latin typeface="+mn-ea"/>
              </a:rPr>
              <a:t>97.1</a:t>
            </a:r>
            <a:r>
              <a:rPr lang="ja-JP" altLang="en-US" sz="1600" dirty="0">
                <a:latin typeface="+mn-ea"/>
              </a:rPr>
              <a:t>で、唯一</a:t>
            </a:r>
            <a:r>
              <a:rPr lang="en-US" altLang="ja-JP" sz="1600" dirty="0">
                <a:latin typeface="+mn-ea"/>
              </a:rPr>
              <a:t>100</a:t>
            </a:r>
            <a:r>
              <a:rPr lang="ja-JP" altLang="en-US" sz="1600" dirty="0">
                <a:latin typeface="+mn-ea"/>
              </a:rPr>
              <a:t>を下回った</a:t>
            </a:r>
            <a:r>
              <a:rPr lang="en-US" altLang="ja-JP" sz="1600" dirty="0">
                <a:latin typeface="+mn-ea"/>
              </a:rPr>
              <a:t>22</a:t>
            </a:r>
            <a:r>
              <a:rPr lang="ja-JP" altLang="en-US" sz="1600" dirty="0">
                <a:latin typeface="+mn-ea"/>
              </a:rPr>
              <a:t>年からさらに低下した。比較可能な</a:t>
            </a:r>
            <a:r>
              <a:rPr lang="en-US" altLang="ja-JP" sz="1600" dirty="0">
                <a:latin typeface="+mn-ea"/>
              </a:rPr>
              <a:t>1990</a:t>
            </a:r>
            <a:r>
              <a:rPr lang="ja-JP" altLang="en-US" sz="1600" dirty="0">
                <a:latin typeface="+mn-ea"/>
              </a:rPr>
              <a:t>年以降で最も低かった。</a:t>
            </a:r>
          </a:p>
          <a:p>
            <a:r>
              <a:rPr lang="ja-JP" altLang="en-US" sz="1600" dirty="0">
                <a:latin typeface="+mn-ea"/>
              </a:rPr>
              <a:t>　実際に支払われた額を示す</a:t>
            </a:r>
            <a:r>
              <a:rPr lang="ja-JP" altLang="en-US" sz="1600" u="sng" dirty="0">
                <a:latin typeface="+mn-ea"/>
              </a:rPr>
              <a:t>名目賃金はすべての月で増えたが、実質賃金は減った。</a:t>
            </a:r>
            <a:r>
              <a:rPr lang="ja-JP" altLang="en-US" sz="1600" dirty="0">
                <a:latin typeface="+mn-ea"/>
              </a:rPr>
              <a:t>マイナス幅が広がったのは、物価の変動を示す消費者物価指数（持ち家の帰属家賃を除く総合）の上昇率が</a:t>
            </a:r>
            <a:r>
              <a:rPr lang="en-US" altLang="ja-JP" sz="1600" dirty="0">
                <a:latin typeface="+mn-ea"/>
              </a:rPr>
              <a:t>3.8%</a:t>
            </a:r>
            <a:r>
              <a:rPr lang="ja-JP" altLang="en-US" sz="1600" dirty="0">
                <a:latin typeface="+mn-ea"/>
              </a:rPr>
              <a:t>と</a:t>
            </a:r>
            <a:r>
              <a:rPr lang="en-US" altLang="ja-JP" sz="1600" dirty="0">
                <a:latin typeface="+mn-ea"/>
              </a:rPr>
              <a:t>42</a:t>
            </a:r>
            <a:r>
              <a:rPr lang="ja-JP" altLang="en-US" sz="1600" dirty="0">
                <a:latin typeface="+mn-ea"/>
              </a:rPr>
              <a:t>年ぶりの高水準だったことが影響した。</a:t>
            </a:r>
            <a:endParaRPr lang="en-US" altLang="ja-JP" sz="1600" dirty="0">
              <a:latin typeface="+mn-ea"/>
            </a:endParaRPr>
          </a:p>
          <a:p>
            <a:r>
              <a:rPr lang="ja-JP" altLang="en-US" sz="1600" dirty="0">
                <a:latin typeface="+mn-ea"/>
              </a:rPr>
              <a:t>　厚労省が同日発表した</a:t>
            </a:r>
            <a:r>
              <a:rPr lang="en-US" altLang="ja-JP" sz="1600" dirty="0">
                <a:latin typeface="+mn-ea"/>
              </a:rPr>
              <a:t>23</a:t>
            </a:r>
            <a:r>
              <a:rPr lang="ja-JP" altLang="en-US" sz="1600" dirty="0">
                <a:latin typeface="+mn-ea"/>
              </a:rPr>
              <a:t>年</a:t>
            </a:r>
            <a:r>
              <a:rPr lang="en-US" altLang="ja-JP" sz="1600" dirty="0">
                <a:latin typeface="+mn-ea"/>
              </a:rPr>
              <a:t>12</a:t>
            </a:r>
            <a:r>
              <a:rPr lang="ja-JP" altLang="en-US" sz="1600" dirty="0">
                <a:latin typeface="+mn-ea"/>
              </a:rPr>
              <a:t>月の実質賃金は前年同月比で</a:t>
            </a:r>
            <a:r>
              <a:rPr lang="en-US" altLang="ja-JP" sz="1600" dirty="0">
                <a:latin typeface="+mn-ea"/>
              </a:rPr>
              <a:t>1.9%</a:t>
            </a:r>
            <a:r>
              <a:rPr lang="ja-JP" altLang="en-US" sz="1600" dirty="0">
                <a:latin typeface="+mn-ea"/>
              </a:rPr>
              <a:t>減だった。</a:t>
            </a:r>
            <a:r>
              <a:rPr lang="en-US" altLang="ja-JP" sz="1600" u="sng" dirty="0">
                <a:latin typeface="+mn-ea"/>
              </a:rPr>
              <a:t>21</a:t>
            </a:r>
            <a:r>
              <a:rPr lang="ja-JP" altLang="en-US" sz="1600" u="sng" dirty="0">
                <a:latin typeface="+mn-ea"/>
              </a:rPr>
              <a:t>カ月連続のマイナスだ。</a:t>
            </a:r>
            <a:r>
              <a:rPr lang="ja-JP" altLang="en-US" sz="1600" dirty="0">
                <a:latin typeface="+mn-ea"/>
              </a:rPr>
              <a:t>減少幅は</a:t>
            </a:r>
            <a:r>
              <a:rPr lang="en-US" altLang="ja-JP" sz="1600" dirty="0">
                <a:latin typeface="+mn-ea"/>
              </a:rPr>
              <a:t>6</a:t>
            </a:r>
            <a:r>
              <a:rPr lang="ja-JP" altLang="en-US" sz="1600" dirty="0">
                <a:latin typeface="+mn-ea"/>
              </a:rPr>
              <a:t>カ月ぶりに</a:t>
            </a:r>
            <a:r>
              <a:rPr lang="en-US" altLang="ja-JP" sz="1600" dirty="0">
                <a:latin typeface="+mn-ea"/>
              </a:rPr>
              <a:t>2%</a:t>
            </a:r>
            <a:r>
              <a:rPr lang="ja-JP" altLang="en-US" sz="1600" dirty="0">
                <a:latin typeface="+mn-ea"/>
              </a:rPr>
              <a:t>を下回ったが、プラスへの転換はまだ遠い。</a:t>
            </a:r>
          </a:p>
        </p:txBody>
      </p:sp>
      <p:sp>
        <p:nvSpPr>
          <p:cNvPr id="10" name="テキスト ボックス 10">
            <a:extLst>
              <a:ext uri="{FF2B5EF4-FFF2-40B4-BE49-F238E27FC236}">
                <a16:creationId xmlns:a16="http://schemas.microsoft.com/office/drawing/2014/main" id="{1A79D172-81FF-445F-9FEF-40A52700F0F2}"/>
              </a:ext>
            </a:extLst>
          </p:cNvPr>
          <p:cNvSpPr txBox="1">
            <a:spLocks noChangeArrowheads="1"/>
          </p:cNvSpPr>
          <p:nvPr/>
        </p:nvSpPr>
        <p:spPr bwMode="auto">
          <a:xfrm>
            <a:off x="226797" y="165973"/>
            <a:ext cx="85197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31" rIns="3323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846"/>
              </a:lnSpc>
              <a:spcBef>
                <a:spcPct val="0"/>
              </a:spcBef>
              <a:buNone/>
            </a:pPr>
            <a:r>
              <a:rPr lang="ja-JP" altLang="en-US" sz="1846" dirty="0">
                <a:latin typeface="ＭＳ ゴシック" panose="020B0609070205080204" pitchFamily="49" charset="-128"/>
                <a:ea typeface="ＭＳ ゴシック" panose="020B0609070205080204" pitchFamily="49" charset="-128"/>
              </a:rPr>
              <a:t>実質賃金に関する報道（</a:t>
            </a:r>
            <a:r>
              <a:rPr lang="en-US" altLang="ja-JP" sz="1846" dirty="0">
                <a:latin typeface="ＭＳ ゴシック" panose="020B0609070205080204" pitchFamily="49" charset="-128"/>
                <a:ea typeface="ＭＳ ゴシック" panose="020B0609070205080204" pitchFamily="49" charset="-128"/>
              </a:rPr>
              <a:t>2024</a:t>
            </a:r>
            <a:r>
              <a:rPr lang="ja-JP" altLang="en-US" sz="1846" dirty="0">
                <a:latin typeface="ＭＳ ゴシック" panose="020B0609070205080204" pitchFamily="49" charset="-128"/>
                <a:ea typeface="ＭＳ ゴシック" panose="020B0609070205080204" pitchFamily="49" charset="-128"/>
              </a:rPr>
              <a:t>年</a:t>
            </a:r>
            <a:r>
              <a:rPr lang="en-US" altLang="ja-JP" sz="1846" dirty="0">
                <a:latin typeface="ＭＳ ゴシック" panose="020B0609070205080204" pitchFamily="49" charset="-128"/>
                <a:ea typeface="ＭＳ ゴシック" panose="020B0609070205080204" pitchFamily="49" charset="-128"/>
              </a:rPr>
              <a:t>2</a:t>
            </a:r>
            <a:r>
              <a:rPr lang="ja-JP" altLang="en-US" sz="1846" dirty="0">
                <a:latin typeface="ＭＳ ゴシック" panose="020B0609070205080204" pitchFamily="49" charset="-128"/>
                <a:ea typeface="ＭＳ ゴシック" panose="020B0609070205080204" pitchFamily="49" charset="-128"/>
              </a:rPr>
              <a:t>月</a:t>
            </a:r>
            <a:r>
              <a:rPr lang="en-US" altLang="ja-JP" sz="1846" dirty="0">
                <a:latin typeface="ＭＳ ゴシック" panose="020B0609070205080204" pitchFamily="49" charset="-128"/>
                <a:ea typeface="ＭＳ ゴシック" panose="020B0609070205080204" pitchFamily="49" charset="-128"/>
              </a:rPr>
              <a:t>6</a:t>
            </a:r>
            <a:r>
              <a:rPr lang="ja-JP" altLang="en-US" sz="1846" dirty="0">
                <a:latin typeface="ＭＳ ゴシック" panose="020B0609070205080204" pitchFamily="49" charset="-128"/>
                <a:ea typeface="ＭＳ ゴシック" panose="020B0609070205080204" pitchFamily="49" charset="-128"/>
              </a:rPr>
              <a:t>日、日経）</a:t>
            </a:r>
            <a:endParaRPr lang="en-US" altLang="ja-JP" sz="1662"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5119618A-4873-5C8B-D550-D408E0529538}"/>
              </a:ext>
            </a:extLst>
          </p:cNvPr>
          <p:cNvSpPr txBox="1">
            <a:spLocks noChangeArrowheads="1"/>
          </p:cNvSpPr>
          <p:nvPr/>
        </p:nvSpPr>
        <p:spPr bwMode="auto">
          <a:xfrm>
            <a:off x="7849458" y="135018"/>
            <a:ext cx="10677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rIns="3323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846"/>
              </a:lnSpc>
              <a:spcBef>
                <a:spcPct val="0"/>
              </a:spcBef>
              <a:buNone/>
            </a:pPr>
            <a:r>
              <a:rPr lang="ja-JP" altLang="en-US" sz="1846" dirty="0">
                <a:latin typeface="ＭＳ ゴシック" panose="020B0609070205080204" pitchFamily="49" charset="-128"/>
                <a:ea typeface="ＭＳ ゴシック" panose="020B0609070205080204" pitchFamily="49" charset="-128"/>
              </a:rPr>
              <a:t>＜参考＞</a:t>
            </a:r>
            <a:endParaRPr lang="en-US" altLang="ja-JP" sz="1662"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72364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48D20A-DE72-3D4A-4A5F-47E714EA513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0060"/>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61</a:t>
            </a:fld>
            <a:endParaRPr lang="ja-JP" altLang="en-US"/>
          </a:p>
        </p:txBody>
      </p:sp>
      <p:sp>
        <p:nvSpPr>
          <p:cNvPr id="6" name="角丸四角形 5"/>
          <p:cNvSpPr/>
          <p:nvPr/>
        </p:nvSpPr>
        <p:spPr>
          <a:xfrm>
            <a:off x="215036" y="288000"/>
            <a:ext cx="892896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実質賃金に関する考察②</a:t>
            </a:r>
            <a:endParaRPr kumimoji="1" lang="en-US" altLang="ja-JP" sz="2000" b="1">
              <a:solidFill>
                <a:schemeClr val="tx1"/>
              </a:solidFill>
              <a:latin typeface="+mj-ea"/>
              <a:ea typeface="+mj-ea"/>
            </a:endParaRPr>
          </a:p>
        </p:txBody>
      </p:sp>
      <p:sp>
        <p:nvSpPr>
          <p:cNvPr id="7" name="角丸四角形 6"/>
          <p:cNvSpPr/>
          <p:nvPr/>
        </p:nvSpPr>
        <p:spPr>
          <a:xfrm>
            <a:off x="293915" y="715216"/>
            <a:ext cx="8539150" cy="103312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a:t>
            </a:r>
            <a:r>
              <a:rPr kumimoji="1" lang="ja-JP" altLang="en-US" sz="1600">
                <a:solidFill>
                  <a:schemeClr val="tx1"/>
                </a:solidFill>
                <a:latin typeface="+mn-ea"/>
              </a:rPr>
              <a:t>持家の帰属家賃を除く総合」は、他の消費者物価指数より高くなる可能性</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国際比較等で使用される「総合」、日本銀行が物価の見通し等で使用する「生鮮食品を除く総合」を用いて実質賃金を試算すると、マイナス幅は全体的に縮小</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物価と賃金の議論は、どのような集計方法によるデータなのかを精査することが必要</a:t>
            </a:r>
            <a:endParaRPr kumimoji="1" lang="en-US" altLang="ja-JP" sz="1600">
              <a:solidFill>
                <a:schemeClr val="tx1"/>
              </a:solidFill>
              <a:latin typeface="+mn-ea"/>
            </a:endParaRPr>
          </a:p>
        </p:txBody>
      </p:sp>
      <p:sp>
        <p:nvSpPr>
          <p:cNvPr id="11" name="テキスト ボックス 35"/>
          <p:cNvSpPr txBox="1">
            <a:spLocks noChangeArrowheads="1"/>
          </p:cNvSpPr>
          <p:nvPr/>
        </p:nvSpPr>
        <p:spPr bwMode="auto">
          <a:xfrm>
            <a:off x="293914" y="3988285"/>
            <a:ext cx="5333127" cy="307777"/>
          </a:xfrm>
          <a:prstGeom prst="rect">
            <a:avLst/>
          </a:prstGeom>
          <a:noFill/>
          <a:ln w="9525">
            <a:noFill/>
            <a:miter lim="800000"/>
            <a:headEnd/>
            <a:tailEnd/>
          </a:ln>
        </p:spPr>
        <p:txBody>
          <a:bodyPr wrap="square">
            <a:spAutoFit/>
          </a:bodyPr>
          <a:lstStyle/>
          <a:p>
            <a:r>
              <a:rPr lang="ja-JP" altLang="en-US" sz="1400">
                <a:latin typeface="+mn-ea"/>
              </a:rPr>
              <a:t>■実質賃金伸び率（総合、生鮮食品を除く総合）の試算</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133</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138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20" name="テキスト ボックス 19">
            <a:extLst>
              <a:ext uri="{FF2B5EF4-FFF2-40B4-BE49-F238E27FC236}">
                <a16:creationId xmlns:a16="http://schemas.microsoft.com/office/drawing/2014/main" id="{AE1F7418-1F36-39A7-E5D5-82E5A3877C5E}"/>
              </a:ext>
            </a:extLst>
          </p:cNvPr>
          <p:cNvSpPr txBox="1"/>
          <p:nvPr/>
        </p:nvSpPr>
        <p:spPr>
          <a:xfrm>
            <a:off x="293914" y="6339563"/>
            <a:ext cx="8539151" cy="553998"/>
          </a:xfrm>
          <a:prstGeom prst="rect">
            <a:avLst/>
          </a:prstGeom>
          <a:noFill/>
        </p:spPr>
        <p:txBody>
          <a:bodyPr wrap="square">
            <a:spAutoFit/>
          </a:bodyPr>
          <a:lstStyle/>
          <a:p>
            <a:pPr marL="361950" indent="-361950"/>
            <a:r>
              <a:rPr lang="ja-JP" altLang="en-US" sz="1000" dirty="0"/>
              <a:t>    注：「実質賃金伸び率（総合、生鮮食品を除く総合）」は、毎月勤労統計調査の「名目賃金指数（</a:t>
            </a:r>
            <a:r>
              <a:rPr lang="en-US" altLang="ja-JP" sz="1000" dirty="0"/>
              <a:t>2020</a:t>
            </a:r>
            <a:r>
              <a:rPr lang="ja-JP" altLang="en-US" sz="1000" dirty="0"/>
              <a:t>年基準）」を消費者物価指数（総合、生鮮食品を除く総合）で除して、経団連事務局が算出</a:t>
            </a:r>
          </a:p>
          <a:p>
            <a:r>
              <a:rPr lang="ja-JP" altLang="en-US" sz="1000" dirty="0"/>
              <a:t>出典：厚生労働省「毎月勤労統計調査」、総務省「消費者物価指数」をもとに経団連事務局にて作成</a:t>
            </a:r>
          </a:p>
        </p:txBody>
      </p:sp>
      <p:sp>
        <p:nvSpPr>
          <p:cNvPr id="27" name="テキスト ボックス 35">
            <a:extLst>
              <a:ext uri="{FF2B5EF4-FFF2-40B4-BE49-F238E27FC236}">
                <a16:creationId xmlns:a16="http://schemas.microsoft.com/office/drawing/2014/main" id="{A9EC339B-3890-7945-D266-63351D1ABF4D}"/>
              </a:ext>
            </a:extLst>
          </p:cNvPr>
          <p:cNvSpPr txBox="1">
            <a:spLocks noChangeArrowheads="1"/>
          </p:cNvSpPr>
          <p:nvPr/>
        </p:nvSpPr>
        <p:spPr bwMode="auto">
          <a:xfrm>
            <a:off x="293915" y="1766546"/>
            <a:ext cx="5333127" cy="307777"/>
          </a:xfrm>
          <a:prstGeom prst="rect">
            <a:avLst/>
          </a:prstGeom>
          <a:noFill/>
          <a:ln w="9525">
            <a:noFill/>
            <a:miter lim="800000"/>
            <a:headEnd/>
            <a:tailEnd/>
          </a:ln>
        </p:spPr>
        <p:txBody>
          <a:bodyPr wrap="square">
            <a:spAutoFit/>
          </a:bodyPr>
          <a:lstStyle/>
          <a:p>
            <a:r>
              <a:rPr lang="ja-JP" altLang="en-US" sz="1400">
                <a:latin typeface="+mn-ea"/>
              </a:rPr>
              <a:t>■各消費者物価指数における上昇率の推移</a:t>
            </a:r>
          </a:p>
        </p:txBody>
      </p:sp>
      <p:pic>
        <p:nvPicPr>
          <p:cNvPr id="4" name="図 3">
            <a:extLst>
              <a:ext uri="{FF2B5EF4-FFF2-40B4-BE49-F238E27FC236}">
                <a16:creationId xmlns:a16="http://schemas.microsoft.com/office/drawing/2014/main" id="{11D6E5DC-28A2-BE62-4EF1-0B46F70E2F45}"/>
              </a:ext>
            </a:extLst>
          </p:cNvPr>
          <p:cNvPicPr>
            <a:picLocks noChangeAspect="1"/>
          </p:cNvPicPr>
          <p:nvPr/>
        </p:nvPicPr>
        <p:blipFill>
          <a:blip r:embed="rId4"/>
          <a:stretch>
            <a:fillRect/>
          </a:stretch>
        </p:blipFill>
        <p:spPr>
          <a:xfrm>
            <a:off x="0" y="2000470"/>
            <a:ext cx="9144000" cy="2141703"/>
          </a:xfrm>
          <a:prstGeom prst="rect">
            <a:avLst/>
          </a:prstGeom>
        </p:spPr>
      </p:pic>
      <p:pic>
        <p:nvPicPr>
          <p:cNvPr id="5" name="図 4">
            <a:extLst>
              <a:ext uri="{FF2B5EF4-FFF2-40B4-BE49-F238E27FC236}">
                <a16:creationId xmlns:a16="http://schemas.microsoft.com/office/drawing/2014/main" id="{8CB8F649-2FA1-C53E-17C9-B03C09280336}"/>
              </a:ext>
            </a:extLst>
          </p:cNvPr>
          <p:cNvPicPr>
            <a:picLocks noChangeAspect="1"/>
          </p:cNvPicPr>
          <p:nvPr/>
        </p:nvPicPr>
        <p:blipFill>
          <a:blip r:embed="rId5"/>
          <a:stretch>
            <a:fillRect/>
          </a:stretch>
        </p:blipFill>
        <p:spPr>
          <a:xfrm>
            <a:off x="0" y="4172364"/>
            <a:ext cx="9144000" cy="2141703"/>
          </a:xfrm>
          <a:prstGeom prst="rect">
            <a:avLst/>
          </a:prstGeom>
        </p:spPr>
      </p:pic>
    </p:spTree>
    <p:extLst>
      <p:ext uri="{BB962C8B-B14F-4D97-AF65-F5344CB8AC3E}">
        <p14:creationId xmlns:p14="http://schemas.microsoft.com/office/powerpoint/2010/main" val="3354702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2231A062-9F6F-0AF9-5A84-EB4BD247202A}"/>
              </a:ext>
            </a:extLst>
          </p:cNvPr>
          <p:cNvPicPr>
            <a:picLocks noChangeAspect="1"/>
          </p:cNvPicPr>
          <p:nvPr/>
        </p:nvPicPr>
        <p:blipFill>
          <a:blip r:embed="rId3"/>
          <a:stretch>
            <a:fillRect/>
          </a:stretch>
        </p:blipFill>
        <p:spPr>
          <a:xfrm>
            <a:off x="4693012" y="4227081"/>
            <a:ext cx="2936682" cy="2086851"/>
          </a:xfrm>
          <a:prstGeom prst="rect">
            <a:avLst/>
          </a:prstGeom>
        </p:spPr>
      </p:pic>
      <p:pic>
        <p:nvPicPr>
          <p:cNvPr id="5" name="図 4">
            <a:extLst>
              <a:ext uri="{FF2B5EF4-FFF2-40B4-BE49-F238E27FC236}">
                <a16:creationId xmlns:a16="http://schemas.microsoft.com/office/drawing/2014/main" id="{13CC8468-9B65-61DF-89A4-D067FEDADB1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10060"/>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62</a:t>
            </a:fld>
            <a:endParaRPr lang="ja-JP" altLang="en-US"/>
          </a:p>
        </p:txBody>
      </p:sp>
      <p:sp>
        <p:nvSpPr>
          <p:cNvPr id="6" name="角丸四角形 5"/>
          <p:cNvSpPr/>
          <p:nvPr/>
        </p:nvSpPr>
        <p:spPr>
          <a:xfrm>
            <a:off x="215036" y="210273"/>
            <a:ext cx="6714681"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中小企業の賃金引上げに関する現状と課題</a:t>
            </a:r>
            <a:endParaRPr kumimoji="1" lang="en-US" altLang="ja-JP" sz="2000" b="1">
              <a:solidFill>
                <a:schemeClr val="tx1"/>
              </a:solidFill>
              <a:latin typeface="+mj-ea"/>
              <a:ea typeface="+mj-ea"/>
            </a:endParaRPr>
          </a:p>
        </p:txBody>
      </p:sp>
      <p:sp>
        <p:nvSpPr>
          <p:cNvPr id="7" name="角丸四角形 6"/>
          <p:cNvSpPr/>
          <p:nvPr/>
        </p:nvSpPr>
        <p:spPr>
          <a:xfrm>
            <a:off x="389814" y="641518"/>
            <a:ext cx="8539150" cy="3154267"/>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b="1">
                <a:solidFill>
                  <a:schemeClr val="tx1"/>
                </a:solidFill>
                <a:latin typeface="+mn-ea"/>
              </a:rPr>
              <a:t>中小企業の賃金等の状況</a:t>
            </a:r>
            <a:endParaRPr kumimoji="1" lang="en-US" altLang="ja-JP" sz="1600" b="1">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中小企業の賃金は大企業の概ね５割弱の水準、名目労働生産性は４割弱の水準</a:t>
            </a:r>
            <a:endParaRPr lang="en-US" altLang="ja-JP" sz="1600">
              <a:solidFill>
                <a:schemeClr val="tx1"/>
              </a:solidFill>
              <a:latin typeface="+mn-ea"/>
            </a:endParaRPr>
          </a:p>
          <a:p>
            <a:pPr algn="just"/>
            <a:r>
              <a:rPr kumimoji="1" lang="ja-JP" altLang="en-US" sz="1600" b="1">
                <a:solidFill>
                  <a:schemeClr val="tx1"/>
                </a:solidFill>
                <a:latin typeface="+mn-ea"/>
              </a:rPr>
              <a:t>中小企業・非製造業の労働生産性と就業数に関する分析</a:t>
            </a:r>
            <a:endParaRPr kumimoji="1" lang="en-US" altLang="ja-JP" sz="1600" b="1">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非製造業のうち、実質労働生産性が全産業を下回るのは、「運輸業、郵便業」「生活関連サービス業、娯楽業」「医療、福祉業」「宿泊業、飲食サービス業」</a:t>
            </a:r>
          </a:p>
          <a:p>
            <a:pPr marL="285750" indent="-285750" algn="just">
              <a:buFont typeface="メイリオ" panose="020B0604030504040204" pitchFamily="50" charset="-128"/>
              <a:buChar char="○"/>
            </a:pPr>
            <a:r>
              <a:rPr lang="ja-JP" altLang="en-US" sz="1600">
                <a:solidFill>
                  <a:schemeClr val="tx1"/>
                </a:solidFill>
                <a:latin typeface="+mn-ea"/>
              </a:rPr>
              <a:t>上記業種における就業者数の増加が、</a:t>
            </a:r>
            <a:r>
              <a:rPr kumimoji="1" lang="ja-JP" altLang="en-US" sz="1600">
                <a:solidFill>
                  <a:schemeClr val="tx1"/>
                </a:solidFill>
                <a:latin typeface="+mn-ea"/>
              </a:rPr>
              <a:t>実質労働生産性の低迷の一因。いずれの業種も、労働集約的な側面が強いと考えられ、かつ需要の増加が見込まれる</a:t>
            </a:r>
          </a:p>
          <a:p>
            <a:pPr marL="285750" indent="-285750" algn="just">
              <a:buFont typeface="メイリオ" panose="020B0604030504040204" pitchFamily="50" charset="-128"/>
              <a:buChar char="○"/>
            </a:pPr>
            <a:r>
              <a:rPr kumimoji="1" lang="ja-JP" altLang="en-US" sz="1600">
                <a:solidFill>
                  <a:schemeClr val="tx1"/>
                </a:solidFill>
                <a:latin typeface="+mn-ea"/>
              </a:rPr>
              <a:t>今後、実質労働生産性を着実に高め、働き手を確保することを通じて、同業種における付加価値額そのものが継続的に拡大していく成長産業化が喫緊の課題</a:t>
            </a:r>
            <a:endParaRPr kumimoji="1" lang="en-US" altLang="ja-JP" sz="1600">
              <a:solidFill>
                <a:schemeClr val="tx1"/>
              </a:solidFill>
              <a:latin typeface="+mn-ea"/>
            </a:endParaRPr>
          </a:p>
          <a:p>
            <a:pPr algn="just"/>
            <a:r>
              <a:rPr lang="ja-JP" altLang="en-US" sz="1600" b="1">
                <a:solidFill>
                  <a:schemeClr val="tx1"/>
                </a:solidFill>
                <a:latin typeface="+mn-ea"/>
              </a:rPr>
              <a:t>中小企業の価格転嫁の動向</a:t>
            </a:r>
            <a:endParaRPr lang="en-US" altLang="ja-JP" sz="1600" b="1">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価格転嫁の進捗状況（販売価格判断ＤＩと仕入価格判断ＤＩの差） をみると、中小企業は大企業より水準が低く、特に非製造業での差が顕著。価格転嫁が困難な状況</a:t>
            </a:r>
            <a:endParaRPr lang="en-US" altLang="ja-JP" sz="1600">
              <a:solidFill>
                <a:schemeClr val="tx1"/>
              </a:solidFill>
              <a:latin typeface="+mn-ea"/>
            </a:endParaRPr>
          </a:p>
        </p:txBody>
      </p:sp>
      <p:sp>
        <p:nvSpPr>
          <p:cNvPr id="9" name="正方形/長方形 8"/>
          <p:cNvSpPr/>
          <p:nvPr/>
        </p:nvSpPr>
        <p:spPr bwMode="auto">
          <a:xfrm>
            <a:off x="627762" y="6293001"/>
            <a:ext cx="7888472"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注１：各業種の「実質労働生産性」は、</a:t>
            </a:r>
            <a:r>
              <a:rPr kumimoji="0" lang="en-US" altLang="ja-JP" sz="1000" kern="0">
                <a:solidFill>
                  <a:srgbClr val="000000"/>
                </a:solidFill>
                <a:latin typeface="+mn-ea"/>
              </a:rPr>
              <a:t>2017</a:t>
            </a:r>
            <a:r>
              <a:rPr kumimoji="0" lang="ja-JP" altLang="en-US" sz="1000" kern="0">
                <a:solidFill>
                  <a:srgbClr val="000000"/>
                </a:solidFill>
                <a:latin typeface="+mn-ea"/>
              </a:rPr>
              <a:t>～</a:t>
            </a:r>
            <a:r>
              <a:rPr kumimoji="0" lang="en-US" altLang="ja-JP" sz="1000" kern="0">
                <a:solidFill>
                  <a:srgbClr val="000000"/>
                </a:solidFill>
                <a:latin typeface="+mn-ea"/>
              </a:rPr>
              <a:t>2021</a:t>
            </a:r>
            <a:r>
              <a:rPr kumimoji="0" lang="ja-JP" altLang="en-US" sz="1000" kern="0">
                <a:solidFill>
                  <a:srgbClr val="000000"/>
                </a:solidFill>
                <a:latin typeface="+mn-ea"/>
              </a:rPr>
              <a:t>年度の実質労働生産性の平均値。「就業者数」は</a:t>
            </a:r>
            <a:r>
              <a:rPr kumimoji="0" lang="en-US" altLang="ja-JP" sz="1000" kern="0">
                <a:solidFill>
                  <a:srgbClr val="000000"/>
                </a:solidFill>
                <a:latin typeface="+mn-ea"/>
              </a:rPr>
              <a:t>2021</a:t>
            </a:r>
            <a:r>
              <a:rPr kumimoji="0" lang="ja-JP" altLang="en-US" sz="1000" kern="0">
                <a:solidFill>
                  <a:srgbClr val="000000"/>
                </a:solidFill>
                <a:latin typeface="+mn-ea"/>
              </a:rPr>
              <a:t>年度の数値。</a:t>
            </a:r>
          </a:p>
          <a:p>
            <a:pPr fontAlgn="base">
              <a:spcBef>
                <a:spcPct val="0"/>
              </a:spcBef>
              <a:spcAft>
                <a:spcPct val="0"/>
              </a:spcAft>
              <a:defRPr/>
            </a:pPr>
            <a:r>
              <a:rPr kumimoji="0" lang="ja-JP" altLang="en-US" sz="1000" kern="0">
                <a:solidFill>
                  <a:srgbClr val="000000"/>
                </a:solidFill>
                <a:latin typeface="+mn-ea"/>
              </a:rPr>
              <a:t>注２：一部掲載していない業種があるため、製造業と非製造業における各業種の就業者数を合計しても全産業と一致しない。</a:t>
            </a:r>
          </a:p>
          <a:p>
            <a:pPr fontAlgn="base">
              <a:spcBef>
                <a:spcPct val="0"/>
              </a:spcBef>
              <a:spcAft>
                <a:spcPct val="0"/>
              </a:spcAft>
              <a:defRPr/>
            </a:pPr>
            <a:r>
              <a:rPr kumimoji="0" lang="ja-JP" altLang="en-US" sz="1000" kern="0">
                <a:solidFill>
                  <a:srgbClr val="000000"/>
                </a:solidFill>
                <a:latin typeface="+mn-ea"/>
              </a:rPr>
              <a:t>出典：財務省「法人企業統計」、内閣府「国民経済計算年次推計」をもとに経団連事務局にて作成</a:t>
            </a:r>
          </a:p>
        </p:txBody>
      </p:sp>
      <p:sp>
        <p:nvSpPr>
          <p:cNvPr id="11" name="テキスト ボックス 35"/>
          <p:cNvSpPr txBox="1">
            <a:spLocks noChangeArrowheads="1"/>
          </p:cNvSpPr>
          <p:nvPr/>
        </p:nvSpPr>
        <p:spPr bwMode="auto">
          <a:xfrm>
            <a:off x="389814" y="3873934"/>
            <a:ext cx="6871564" cy="307777"/>
          </a:xfrm>
          <a:prstGeom prst="rect">
            <a:avLst/>
          </a:prstGeom>
          <a:noFill/>
          <a:ln w="9525">
            <a:noFill/>
            <a:miter lim="800000"/>
            <a:headEnd/>
            <a:tailEnd/>
          </a:ln>
        </p:spPr>
        <p:txBody>
          <a:bodyPr wrap="square">
            <a:spAutoFit/>
          </a:bodyPr>
          <a:lstStyle/>
          <a:p>
            <a:r>
              <a:rPr lang="ja-JP" altLang="en-US" sz="1400">
                <a:latin typeface="+mn-ea"/>
              </a:rPr>
              <a:t>■中小企業の業種別の実質労働生産性および就業者数の状況</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108701" y="39575"/>
            <a:ext cx="3035300" cy="277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139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142</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pic>
        <p:nvPicPr>
          <p:cNvPr id="17" name="図 16">
            <a:extLst>
              <a:ext uri="{FF2B5EF4-FFF2-40B4-BE49-F238E27FC236}">
                <a16:creationId xmlns:a16="http://schemas.microsoft.com/office/drawing/2014/main" id="{318E347E-F96F-2579-C1FF-FA381B626C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296" r="48633"/>
          <a:stretch/>
        </p:blipFill>
        <p:spPr bwMode="auto">
          <a:xfrm>
            <a:off x="875063" y="4265166"/>
            <a:ext cx="3421858" cy="2034930"/>
          </a:xfrm>
          <a:prstGeom prst="rect">
            <a:avLst/>
          </a:prstGeom>
          <a:noFill/>
          <a:ln>
            <a:noFill/>
          </a:ln>
        </p:spPr>
      </p:pic>
      <p:sp>
        <p:nvSpPr>
          <p:cNvPr id="18" name="テキスト ボックス 35">
            <a:extLst>
              <a:ext uri="{FF2B5EF4-FFF2-40B4-BE49-F238E27FC236}">
                <a16:creationId xmlns:a16="http://schemas.microsoft.com/office/drawing/2014/main" id="{6FEE2300-346E-EF16-851A-512620D9312A}"/>
              </a:ext>
            </a:extLst>
          </p:cNvPr>
          <p:cNvSpPr txBox="1">
            <a:spLocks noChangeArrowheads="1"/>
          </p:cNvSpPr>
          <p:nvPr/>
        </p:nvSpPr>
        <p:spPr bwMode="auto">
          <a:xfrm>
            <a:off x="573972" y="4091656"/>
            <a:ext cx="6871564" cy="276999"/>
          </a:xfrm>
          <a:prstGeom prst="rect">
            <a:avLst/>
          </a:prstGeom>
          <a:noFill/>
          <a:ln w="9525">
            <a:noFill/>
            <a:miter lim="800000"/>
            <a:headEnd/>
            <a:tailEnd/>
          </a:ln>
        </p:spPr>
        <p:txBody>
          <a:bodyPr wrap="square">
            <a:spAutoFit/>
          </a:bodyPr>
          <a:lstStyle/>
          <a:p>
            <a:r>
              <a:rPr lang="ja-JP" altLang="en-US" sz="1200">
                <a:latin typeface="+mn-ea"/>
              </a:rPr>
              <a:t>①主要業種における実質労働生産性及び就業者数の状況</a:t>
            </a:r>
          </a:p>
        </p:txBody>
      </p:sp>
      <p:sp>
        <p:nvSpPr>
          <p:cNvPr id="19" name="テキスト ボックス 35">
            <a:extLst>
              <a:ext uri="{FF2B5EF4-FFF2-40B4-BE49-F238E27FC236}">
                <a16:creationId xmlns:a16="http://schemas.microsoft.com/office/drawing/2014/main" id="{41087DF9-A67F-0F47-1273-3CDC8B5291AB}"/>
              </a:ext>
            </a:extLst>
          </p:cNvPr>
          <p:cNvSpPr txBox="1">
            <a:spLocks noChangeArrowheads="1"/>
          </p:cNvSpPr>
          <p:nvPr/>
        </p:nvSpPr>
        <p:spPr bwMode="auto">
          <a:xfrm>
            <a:off x="4659389" y="4080009"/>
            <a:ext cx="6871564" cy="276999"/>
          </a:xfrm>
          <a:prstGeom prst="rect">
            <a:avLst/>
          </a:prstGeom>
          <a:noFill/>
          <a:ln w="9525">
            <a:noFill/>
            <a:miter lim="800000"/>
            <a:headEnd/>
            <a:tailEnd/>
          </a:ln>
        </p:spPr>
        <p:txBody>
          <a:bodyPr wrap="square">
            <a:spAutoFit/>
          </a:bodyPr>
          <a:lstStyle/>
          <a:p>
            <a:r>
              <a:rPr lang="ja-JP" altLang="en-US" sz="1200">
                <a:latin typeface="+mn-ea"/>
              </a:rPr>
              <a:t>②就業者数の推移</a:t>
            </a:r>
          </a:p>
        </p:txBody>
      </p:sp>
      <p:sp>
        <p:nvSpPr>
          <p:cNvPr id="20" name="テキスト ボックス 35">
            <a:extLst>
              <a:ext uri="{FF2B5EF4-FFF2-40B4-BE49-F238E27FC236}">
                <a16:creationId xmlns:a16="http://schemas.microsoft.com/office/drawing/2014/main" id="{DCD8F53F-BFAF-1840-1581-990A6E764E8E}"/>
              </a:ext>
            </a:extLst>
          </p:cNvPr>
          <p:cNvSpPr txBox="1">
            <a:spLocks noChangeArrowheads="1"/>
          </p:cNvSpPr>
          <p:nvPr/>
        </p:nvSpPr>
        <p:spPr bwMode="auto">
          <a:xfrm>
            <a:off x="7459344" y="5041984"/>
            <a:ext cx="1486690" cy="169277"/>
          </a:xfrm>
          <a:prstGeom prst="rect">
            <a:avLst/>
          </a:prstGeom>
          <a:noFill/>
          <a:ln w="9525">
            <a:noFill/>
            <a:miter lim="800000"/>
            <a:headEnd/>
            <a:tailEnd/>
          </a:ln>
        </p:spPr>
        <p:txBody>
          <a:bodyPr wrap="square">
            <a:spAutoFit/>
          </a:bodyPr>
          <a:lstStyle/>
          <a:p>
            <a:r>
              <a:rPr lang="ja-JP" altLang="en-US" sz="500">
                <a:latin typeface="+mn-ea"/>
              </a:rPr>
              <a:t>医療・福祉業</a:t>
            </a:r>
          </a:p>
        </p:txBody>
      </p:sp>
      <p:sp>
        <p:nvSpPr>
          <p:cNvPr id="21" name="テキスト ボックス 35">
            <a:extLst>
              <a:ext uri="{FF2B5EF4-FFF2-40B4-BE49-F238E27FC236}">
                <a16:creationId xmlns:a16="http://schemas.microsoft.com/office/drawing/2014/main" id="{395C3CC5-4EDF-D6B4-0577-F52FBFC3B5CD}"/>
              </a:ext>
            </a:extLst>
          </p:cNvPr>
          <p:cNvSpPr txBox="1">
            <a:spLocks noChangeArrowheads="1"/>
          </p:cNvSpPr>
          <p:nvPr/>
        </p:nvSpPr>
        <p:spPr bwMode="auto">
          <a:xfrm>
            <a:off x="7470495" y="5476449"/>
            <a:ext cx="1882622" cy="541174"/>
          </a:xfrm>
          <a:prstGeom prst="rect">
            <a:avLst/>
          </a:prstGeom>
          <a:noFill/>
          <a:ln w="9525">
            <a:noFill/>
            <a:miter lim="800000"/>
            <a:headEnd/>
            <a:tailEnd/>
          </a:ln>
        </p:spPr>
        <p:txBody>
          <a:bodyPr wrap="square">
            <a:spAutoFit/>
          </a:bodyPr>
          <a:lstStyle/>
          <a:p>
            <a:pPr>
              <a:lnSpc>
                <a:spcPts val="700"/>
              </a:lnSpc>
            </a:pPr>
            <a:r>
              <a:rPr lang="ja-JP" altLang="en-US" sz="500">
                <a:latin typeface="+mn-ea"/>
              </a:rPr>
              <a:t>運輸業、郵便業</a:t>
            </a:r>
            <a:endParaRPr lang="en-US" altLang="ja-JP" sz="500">
              <a:latin typeface="+mn-ea"/>
            </a:endParaRPr>
          </a:p>
          <a:p>
            <a:pPr>
              <a:lnSpc>
                <a:spcPts val="700"/>
              </a:lnSpc>
            </a:pPr>
            <a:r>
              <a:rPr lang="ja-JP" altLang="en-US" sz="500">
                <a:latin typeface="+mn-ea"/>
              </a:rPr>
              <a:t>宿泊業・飲食サービス業</a:t>
            </a:r>
            <a:endParaRPr lang="en-US" altLang="ja-JP" sz="500">
              <a:latin typeface="+mn-ea"/>
            </a:endParaRPr>
          </a:p>
          <a:p>
            <a:pPr>
              <a:lnSpc>
                <a:spcPts val="700"/>
              </a:lnSpc>
            </a:pPr>
            <a:r>
              <a:rPr lang="ja-JP" altLang="en-US" sz="500">
                <a:latin typeface="+mn-ea"/>
              </a:rPr>
              <a:t>全産業</a:t>
            </a:r>
            <a:endParaRPr lang="en-US" altLang="ja-JP" sz="500">
              <a:latin typeface="+mn-ea"/>
            </a:endParaRPr>
          </a:p>
          <a:p>
            <a:pPr>
              <a:lnSpc>
                <a:spcPts val="700"/>
              </a:lnSpc>
            </a:pPr>
            <a:r>
              <a:rPr lang="ja-JP" altLang="en-US" sz="500">
                <a:latin typeface="+mn-ea"/>
              </a:rPr>
              <a:t>生活関連サービス業、</a:t>
            </a:r>
            <a:endParaRPr lang="en-US" altLang="ja-JP" sz="500">
              <a:latin typeface="+mn-ea"/>
            </a:endParaRPr>
          </a:p>
          <a:p>
            <a:pPr>
              <a:lnSpc>
                <a:spcPts val="700"/>
              </a:lnSpc>
            </a:pPr>
            <a:r>
              <a:rPr lang="ja-JP" altLang="en-US" sz="500">
                <a:latin typeface="+mn-ea"/>
              </a:rPr>
              <a:t>娯楽業</a:t>
            </a:r>
          </a:p>
        </p:txBody>
      </p:sp>
    </p:spTree>
    <p:extLst>
      <p:ext uri="{BB962C8B-B14F-4D97-AF65-F5344CB8AC3E}">
        <p14:creationId xmlns:p14="http://schemas.microsoft.com/office/powerpoint/2010/main" val="2601275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B4DF8D-179E-6D87-BD8D-63DAAD839D9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63</a:t>
            </a:fld>
            <a:endParaRPr lang="ja-JP" altLang="en-US"/>
          </a:p>
        </p:txBody>
      </p:sp>
      <p:sp>
        <p:nvSpPr>
          <p:cNvPr id="6" name="角丸四角形 5"/>
          <p:cNvSpPr/>
          <p:nvPr/>
        </p:nvSpPr>
        <p:spPr>
          <a:xfrm>
            <a:off x="215037" y="288000"/>
            <a:ext cx="587199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kumimoji="1" lang="ja-JP" altLang="en-US" sz="2000" b="1">
                <a:solidFill>
                  <a:schemeClr val="tx1"/>
                </a:solidFill>
                <a:latin typeface="+mj-ea"/>
                <a:ea typeface="+mj-ea"/>
              </a:rPr>
              <a:t>労働分配率の動向</a:t>
            </a:r>
            <a:endParaRPr kumimoji="1" lang="en-US" altLang="ja-JP" sz="2000" b="1">
              <a:solidFill>
                <a:schemeClr val="tx1"/>
              </a:solidFill>
              <a:latin typeface="+mj-ea"/>
              <a:ea typeface="+mj-ea"/>
            </a:endParaRPr>
          </a:p>
        </p:txBody>
      </p:sp>
      <p:sp>
        <p:nvSpPr>
          <p:cNvPr id="7" name="角丸四角形 6"/>
          <p:cNvSpPr/>
          <p:nvPr/>
        </p:nvSpPr>
        <p:spPr>
          <a:xfrm>
            <a:off x="293915" y="730761"/>
            <a:ext cx="8539150" cy="218312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労働分配率</a:t>
            </a:r>
            <a:r>
              <a:rPr lang="ja-JP" altLang="en-US" sz="1600">
                <a:solidFill>
                  <a:schemeClr val="tx1"/>
                </a:solidFill>
                <a:latin typeface="+mn-ea"/>
              </a:rPr>
              <a:t>（付加価値に占める人件費の割合）は、わが国では景気と逆相関といわれる。長期的には、大企業（資本金</a:t>
            </a:r>
            <a:r>
              <a:rPr lang="en-US" altLang="ja-JP" sz="1600">
                <a:solidFill>
                  <a:schemeClr val="tx1"/>
                </a:solidFill>
                <a:latin typeface="+mn-ea"/>
              </a:rPr>
              <a:t>10</a:t>
            </a:r>
            <a:r>
              <a:rPr lang="ja-JP" altLang="en-US" sz="1600">
                <a:solidFill>
                  <a:schemeClr val="tx1"/>
                </a:solidFill>
                <a:latin typeface="+mn-ea"/>
              </a:rPr>
              <a:t>億円以上）を中心に、</a:t>
            </a:r>
            <a:r>
              <a:rPr lang="en-US" altLang="ja-JP" sz="1600">
                <a:solidFill>
                  <a:schemeClr val="tx1"/>
                </a:solidFill>
                <a:latin typeface="+mn-ea"/>
              </a:rPr>
              <a:t>2000</a:t>
            </a:r>
            <a:r>
              <a:rPr lang="ja-JP" altLang="en-US" sz="1600">
                <a:solidFill>
                  <a:schemeClr val="tx1"/>
                </a:solidFill>
                <a:latin typeface="+mn-ea"/>
              </a:rPr>
              <a:t>年代以降は総じて低下傾向</a:t>
            </a:r>
            <a:endParaRPr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資本装備率（１人当たりの固定資産額）が高い業種では</a:t>
            </a:r>
            <a:r>
              <a:rPr lang="ja-JP" altLang="en-US" sz="1600">
                <a:solidFill>
                  <a:schemeClr val="tx1"/>
                </a:solidFill>
                <a:latin typeface="+mn-ea"/>
              </a:rPr>
              <a:t>労働分配率は</a:t>
            </a:r>
            <a:r>
              <a:rPr kumimoji="1" lang="ja-JP" altLang="en-US" sz="1600">
                <a:solidFill>
                  <a:schemeClr val="tx1"/>
                </a:solidFill>
                <a:latin typeface="+mn-ea"/>
              </a:rPr>
              <a:t>低く、労働集約的な業種では高い傾向。企業規模別では、規模が小さいほど労働集約的であり水準が高い</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投資家と企業による対話の必要性の高まりなどを受け、配当金比率は上昇</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自社の労働分配率を労使交渉・協議における参考指標の</a:t>
            </a:r>
            <a:r>
              <a:rPr kumimoji="1" lang="en-US" altLang="ja-JP" sz="1600">
                <a:solidFill>
                  <a:schemeClr val="tx1"/>
                </a:solidFill>
                <a:latin typeface="+mn-ea"/>
              </a:rPr>
              <a:t>1</a:t>
            </a:r>
            <a:r>
              <a:rPr kumimoji="1" lang="ja-JP" altLang="en-US" sz="1600">
                <a:solidFill>
                  <a:schemeClr val="tx1"/>
                </a:solidFill>
                <a:latin typeface="+mn-ea"/>
              </a:rPr>
              <a:t>つとする際には、業種や企業規模による水準の違いに留意するとともに、自社の経営環境や事業内容、株主との対話の状況などを十分に踏まえた建設的な議論が必要</a:t>
            </a:r>
          </a:p>
        </p:txBody>
      </p:sp>
      <p:sp>
        <p:nvSpPr>
          <p:cNvPr id="9" name="正方形/長方形 8"/>
          <p:cNvSpPr/>
          <p:nvPr/>
        </p:nvSpPr>
        <p:spPr bwMode="auto">
          <a:xfrm>
            <a:off x="293915" y="6088665"/>
            <a:ext cx="7888472"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注：労働分配率＝人件費／付加価値、人件費＝役員給与＋役員賞与＋従業員給与＋従業員賞与＋福利厚生費、</a:t>
            </a:r>
          </a:p>
          <a:p>
            <a:pPr fontAlgn="base">
              <a:spcBef>
                <a:spcPct val="0"/>
              </a:spcBef>
              <a:spcAft>
                <a:spcPct val="0"/>
              </a:spcAft>
              <a:defRPr/>
            </a:pPr>
            <a:r>
              <a:rPr kumimoji="0" lang="ja-JP" altLang="en-US" sz="1000" kern="0">
                <a:solidFill>
                  <a:srgbClr val="000000"/>
                </a:solidFill>
                <a:latin typeface="+mn-ea"/>
              </a:rPr>
              <a:t>　　　付加価値＝人件費＋支払利息等＋動産・不動産賃借料＋租税公課＋営業純益。</a:t>
            </a:r>
          </a:p>
          <a:p>
            <a:pPr fontAlgn="base">
              <a:spcBef>
                <a:spcPct val="0"/>
              </a:spcBef>
              <a:spcAft>
                <a:spcPct val="0"/>
              </a:spcAft>
              <a:defRPr/>
            </a:pPr>
            <a:r>
              <a:rPr kumimoji="0" lang="ja-JP" altLang="en-US" sz="1000" kern="0">
                <a:solidFill>
                  <a:srgbClr val="000000"/>
                </a:solidFill>
                <a:latin typeface="+mn-ea"/>
              </a:rPr>
              <a:t>出典：財務省「法人企業統計」をもとに経団連事務局にて作成</a:t>
            </a:r>
          </a:p>
        </p:txBody>
      </p:sp>
      <p:sp>
        <p:nvSpPr>
          <p:cNvPr id="11" name="テキスト ボックス 35"/>
          <p:cNvSpPr txBox="1">
            <a:spLocks noChangeArrowheads="1"/>
          </p:cNvSpPr>
          <p:nvPr/>
        </p:nvSpPr>
        <p:spPr bwMode="auto">
          <a:xfrm>
            <a:off x="293915" y="3010315"/>
            <a:ext cx="7165664" cy="307777"/>
          </a:xfrm>
          <a:prstGeom prst="rect">
            <a:avLst/>
          </a:prstGeom>
          <a:noFill/>
          <a:ln w="9525">
            <a:noFill/>
            <a:miter lim="800000"/>
            <a:headEnd/>
            <a:tailEnd/>
          </a:ln>
        </p:spPr>
        <p:txBody>
          <a:bodyPr wrap="square">
            <a:spAutoFit/>
          </a:bodyPr>
          <a:lstStyle/>
          <a:p>
            <a:r>
              <a:rPr lang="ja-JP" altLang="en-US" sz="1400">
                <a:latin typeface="+mn-ea"/>
              </a:rPr>
              <a:t>■労働分配率（金融業、保険業除く全産業）の推移（</a:t>
            </a:r>
            <a:r>
              <a:rPr lang="en-US" altLang="ja-JP" sz="1400">
                <a:latin typeface="+mn-ea"/>
              </a:rPr>
              <a:t>1980</a:t>
            </a:r>
            <a:r>
              <a:rPr lang="ja-JP" altLang="en-US" sz="1400">
                <a:latin typeface="+mn-ea"/>
              </a:rPr>
              <a:t>～</a:t>
            </a:r>
            <a:r>
              <a:rPr lang="en-US" altLang="ja-JP" sz="1400">
                <a:latin typeface="+mn-ea"/>
              </a:rPr>
              <a:t>2022</a:t>
            </a:r>
            <a:r>
              <a:rPr lang="ja-JP" altLang="en-US" sz="1400">
                <a:latin typeface="+mn-ea"/>
              </a:rPr>
              <a:t>年度）</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5784736" y="37881"/>
            <a:ext cx="3359265" cy="278693"/>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ct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143</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145</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78</a:t>
            </a:r>
            <a:r>
              <a:rPr lang="ja-JP" altLang="en-US" sz="1100" kern="0">
                <a:latin typeface="+mn-ea"/>
                <a:cs typeface="+mj-cs"/>
              </a:rPr>
              <a:t>～</a:t>
            </a:r>
            <a:r>
              <a:rPr lang="en-US" altLang="ja-JP" sz="1100" kern="0">
                <a:latin typeface="+mn-ea"/>
                <a:cs typeface="+mj-cs"/>
              </a:rPr>
              <a:t>80</a:t>
            </a:r>
            <a:r>
              <a:rPr lang="ja-JP" altLang="en-US" sz="1100" kern="0">
                <a:latin typeface="+mn-ea"/>
                <a:cs typeface="+mj-cs"/>
              </a:rPr>
              <a:t>頁</a:t>
            </a:r>
            <a:r>
              <a:rPr lang="en-US" altLang="ja-JP" sz="1100" kern="0">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3" name="図 2">
            <a:extLst>
              <a:ext uri="{FF2B5EF4-FFF2-40B4-BE49-F238E27FC236}">
                <a16:creationId xmlns:a16="http://schemas.microsoft.com/office/drawing/2014/main" id="{B11985D5-A20D-49F0-A44C-839FC1EC4BD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3429000"/>
            <a:ext cx="9142475" cy="2619124"/>
          </a:xfrm>
          <a:prstGeom prst="rect">
            <a:avLst/>
          </a:prstGeom>
          <a:noFill/>
          <a:ln>
            <a:noFill/>
          </a:ln>
        </p:spPr>
      </p:pic>
    </p:spTree>
    <p:extLst>
      <p:ext uri="{BB962C8B-B14F-4D97-AF65-F5344CB8AC3E}">
        <p14:creationId xmlns:p14="http://schemas.microsoft.com/office/powerpoint/2010/main" val="452735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787233-6582-35F2-C7E1-DD47A54A99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64</a:t>
            </a:fld>
            <a:endParaRPr lang="ja-JP" altLang="en-US"/>
          </a:p>
        </p:txBody>
      </p:sp>
      <p:sp>
        <p:nvSpPr>
          <p:cNvPr id="6" name="角丸四角形 5"/>
          <p:cNvSpPr/>
          <p:nvPr/>
        </p:nvSpPr>
        <p:spPr>
          <a:xfrm>
            <a:off x="215037" y="288000"/>
            <a:ext cx="587199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kumimoji="1" lang="ja-JP" altLang="en-US" sz="2000" b="1">
                <a:solidFill>
                  <a:schemeClr val="tx1"/>
                </a:solidFill>
                <a:latin typeface="+mj-ea"/>
                <a:ea typeface="+mj-ea"/>
              </a:rPr>
              <a:t>内部留保のあり方</a:t>
            </a:r>
            <a:endParaRPr kumimoji="1" lang="en-US" altLang="ja-JP" sz="2000" b="1">
              <a:solidFill>
                <a:schemeClr val="tx1"/>
              </a:solidFill>
              <a:latin typeface="+mj-ea"/>
              <a:ea typeface="+mj-ea"/>
            </a:endParaRPr>
          </a:p>
        </p:txBody>
      </p:sp>
      <p:sp>
        <p:nvSpPr>
          <p:cNvPr id="7" name="角丸四角形 6"/>
          <p:cNvSpPr/>
          <p:nvPr/>
        </p:nvSpPr>
        <p:spPr>
          <a:xfrm>
            <a:off x="288516" y="718211"/>
            <a:ext cx="8539150" cy="315596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内部留保は、当期純利益から配当金等を控除した残高の累計（</a:t>
            </a:r>
            <a:r>
              <a:rPr kumimoji="1" lang="en-US" altLang="ja-JP" sz="1600">
                <a:solidFill>
                  <a:schemeClr val="tx1"/>
                </a:solidFill>
                <a:latin typeface="+mn-ea"/>
              </a:rPr>
              <a:t>B/S</a:t>
            </a:r>
            <a:r>
              <a:rPr kumimoji="1" lang="ja-JP" altLang="en-US" sz="1600">
                <a:solidFill>
                  <a:schemeClr val="tx1"/>
                </a:solidFill>
                <a:latin typeface="+mn-ea"/>
              </a:rPr>
              <a:t>上「利益剰余金」）</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わが国企業全体で</a:t>
            </a:r>
            <a:r>
              <a:rPr kumimoji="1" lang="en-US" altLang="ja-JP" sz="1600">
                <a:solidFill>
                  <a:schemeClr val="tx1"/>
                </a:solidFill>
                <a:latin typeface="+mn-ea"/>
              </a:rPr>
              <a:t>2022</a:t>
            </a:r>
            <a:r>
              <a:rPr kumimoji="1" lang="ja-JP" altLang="en-US" sz="1600">
                <a:solidFill>
                  <a:schemeClr val="tx1"/>
                </a:solidFill>
                <a:latin typeface="+mn-ea"/>
              </a:rPr>
              <a:t>年度と</a:t>
            </a:r>
            <a:r>
              <a:rPr kumimoji="1" lang="en-US" altLang="ja-JP" sz="1600">
                <a:solidFill>
                  <a:schemeClr val="tx1"/>
                </a:solidFill>
                <a:latin typeface="+mn-ea"/>
              </a:rPr>
              <a:t>10</a:t>
            </a:r>
            <a:r>
              <a:rPr kumimoji="1" lang="ja-JP" altLang="en-US" sz="1600">
                <a:solidFill>
                  <a:schemeClr val="tx1"/>
                </a:solidFill>
                <a:latin typeface="+mn-ea"/>
              </a:rPr>
              <a:t>年前の</a:t>
            </a:r>
            <a:r>
              <a:rPr kumimoji="1" lang="en-US" altLang="ja-JP" sz="1600">
                <a:solidFill>
                  <a:schemeClr val="tx1"/>
                </a:solidFill>
                <a:latin typeface="+mn-ea"/>
              </a:rPr>
              <a:t>2012</a:t>
            </a:r>
            <a:r>
              <a:rPr kumimoji="1" lang="ja-JP" altLang="en-US" sz="1600">
                <a:solidFill>
                  <a:schemeClr val="tx1"/>
                </a:solidFill>
                <a:latin typeface="+mn-ea"/>
              </a:rPr>
              <a:t>年度を比較すると、「現金・預金」のみならず、「その他流動資産」や「建物・設備等」「投資有価証券」なども大きく増加</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国内外における設備投資やＭ＆Ａなど、企業の成長に向けた資金として活用</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コロナ禍前の</a:t>
            </a:r>
            <a:r>
              <a:rPr kumimoji="1" lang="en-US" altLang="ja-JP" sz="1600">
                <a:solidFill>
                  <a:schemeClr val="tx1"/>
                </a:solidFill>
                <a:latin typeface="+mn-ea"/>
              </a:rPr>
              <a:t>2019</a:t>
            </a:r>
            <a:r>
              <a:rPr kumimoji="1" lang="ja-JP" altLang="en-US" sz="1600">
                <a:solidFill>
                  <a:schemeClr val="tx1"/>
                </a:solidFill>
                <a:latin typeface="+mn-ea"/>
              </a:rPr>
              <a:t>年度と</a:t>
            </a:r>
            <a:r>
              <a:rPr kumimoji="1" lang="en-US" altLang="ja-JP" sz="1600">
                <a:solidFill>
                  <a:schemeClr val="tx1"/>
                </a:solidFill>
                <a:latin typeface="+mn-ea"/>
              </a:rPr>
              <a:t>2022</a:t>
            </a:r>
            <a:r>
              <a:rPr kumimoji="1" lang="ja-JP" altLang="en-US" sz="1600">
                <a:solidFill>
                  <a:schemeClr val="tx1"/>
                </a:solidFill>
                <a:latin typeface="+mn-ea"/>
              </a:rPr>
              <a:t>年度を比較すると、「長期借入金」が</a:t>
            </a:r>
            <a:r>
              <a:rPr kumimoji="1" lang="en-US" altLang="ja-JP" sz="1600">
                <a:solidFill>
                  <a:schemeClr val="tx1"/>
                </a:solidFill>
                <a:latin typeface="+mn-ea"/>
              </a:rPr>
              <a:t>72.6</a:t>
            </a:r>
            <a:r>
              <a:rPr kumimoji="1" lang="ja-JP" altLang="en-US" sz="1600">
                <a:solidFill>
                  <a:schemeClr val="tx1"/>
                </a:solidFill>
                <a:latin typeface="+mn-ea"/>
              </a:rPr>
              <a:t>兆円増えた一方、「現金・預金」が同様の金額で増加（</a:t>
            </a:r>
            <a:r>
              <a:rPr kumimoji="1" lang="en-US" altLang="ja-JP" sz="1600">
                <a:solidFill>
                  <a:schemeClr val="tx1"/>
                </a:solidFill>
                <a:latin typeface="+mn-ea"/>
              </a:rPr>
              <a:t>73.8</a:t>
            </a:r>
            <a:r>
              <a:rPr kumimoji="1" lang="ja-JP" altLang="en-US" sz="1600">
                <a:solidFill>
                  <a:schemeClr val="tx1"/>
                </a:solidFill>
                <a:latin typeface="+mn-ea"/>
              </a:rPr>
              <a:t>兆円）</a:t>
            </a:r>
            <a:endParaRPr kumimoji="1"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コロナ禍で</a:t>
            </a:r>
            <a:r>
              <a:rPr kumimoji="1" lang="ja-JP" altLang="en-US" sz="1600">
                <a:solidFill>
                  <a:schemeClr val="tx1"/>
                </a:solidFill>
                <a:latin typeface="+mn-ea"/>
              </a:rPr>
              <a:t>売上が減少する中、金融機関等からの借入を増やし運転資金を確保し対応</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コロナ禍前の現金・預金のストックと利益剰余金の増加により、資金繰りは悪化せず、有利子負債比率も低位。コロナ禍における倒産の抑制と雇用情勢の悪化防止に寄与</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産業構造の変革に対応しながら、継続的なイノベーション創出を通じて生産性を改善・向上すべく、積極投資の重要性が増大。企業は、内部留保の意義・あり方について、ステークホルダーとの間で一層議論を深め、理解を求めていくことが必要</a:t>
            </a:r>
            <a:endParaRPr kumimoji="1" lang="en-US" altLang="ja-JP" sz="1600">
              <a:solidFill>
                <a:schemeClr val="tx1"/>
              </a:solidFill>
              <a:latin typeface="+mn-ea"/>
            </a:endParaRPr>
          </a:p>
        </p:txBody>
      </p:sp>
      <p:sp>
        <p:nvSpPr>
          <p:cNvPr id="9" name="正方形/長方形 8"/>
          <p:cNvSpPr/>
          <p:nvPr/>
        </p:nvSpPr>
        <p:spPr bwMode="auto">
          <a:xfrm>
            <a:off x="215037" y="6407523"/>
            <a:ext cx="7888472"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　注：企業規模計。金融業、保険業を除く全産業。</a:t>
            </a:r>
          </a:p>
          <a:p>
            <a:pPr fontAlgn="base">
              <a:spcBef>
                <a:spcPct val="0"/>
              </a:spcBef>
              <a:spcAft>
                <a:spcPct val="0"/>
              </a:spcAft>
              <a:defRPr/>
            </a:pPr>
            <a:r>
              <a:rPr kumimoji="0" lang="ja-JP" altLang="en-US" sz="1000" kern="0">
                <a:solidFill>
                  <a:srgbClr val="000000"/>
                </a:solidFill>
                <a:latin typeface="+mn-ea"/>
              </a:rPr>
              <a:t>出典：財務省「法人企業統計」をもとに経団連事務局にて作成</a:t>
            </a:r>
          </a:p>
        </p:txBody>
      </p:sp>
      <p:sp>
        <p:nvSpPr>
          <p:cNvPr id="11" name="テキスト ボックス 35"/>
          <p:cNvSpPr txBox="1">
            <a:spLocks noChangeArrowheads="1"/>
          </p:cNvSpPr>
          <p:nvPr/>
        </p:nvSpPr>
        <p:spPr bwMode="auto">
          <a:xfrm>
            <a:off x="215037" y="3957503"/>
            <a:ext cx="5681266" cy="307777"/>
          </a:xfrm>
          <a:prstGeom prst="rect">
            <a:avLst/>
          </a:prstGeom>
          <a:noFill/>
          <a:ln w="9525">
            <a:noFill/>
            <a:miter lim="800000"/>
            <a:headEnd/>
            <a:tailEnd/>
          </a:ln>
        </p:spPr>
        <p:txBody>
          <a:bodyPr wrap="square">
            <a:spAutoFit/>
          </a:bodyPr>
          <a:lstStyle/>
          <a:p>
            <a:r>
              <a:rPr lang="ja-JP" altLang="en-US" sz="1400">
                <a:latin typeface="+mn-ea"/>
              </a:rPr>
              <a:t>■わが国企業全体の貸借対照表の変化</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175187" y="26303"/>
            <a:ext cx="2968814" cy="290272"/>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146</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148</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5" name="図 4">
            <a:extLst>
              <a:ext uri="{FF2B5EF4-FFF2-40B4-BE49-F238E27FC236}">
                <a16:creationId xmlns:a16="http://schemas.microsoft.com/office/drawing/2014/main" id="{D59102A0-08C1-8EF0-C8B9-35AE49AE77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575" y="4077355"/>
            <a:ext cx="8798334" cy="2318136"/>
          </a:xfrm>
          <a:prstGeom prst="rect">
            <a:avLst/>
          </a:prstGeom>
          <a:noFill/>
          <a:ln>
            <a:noFill/>
          </a:ln>
        </p:spPr>
      </p:pic>
    </p:spTree>
    <p:extLst>
      <p:ext uri="{BB962C8B-B14F-4D97-AF65-F5344CB8AC3E}">
        <p14:creationId xmlns:p14="http://schemas.microsoft.com/office/powerpoint/2010/main" val="653579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22EAF7-3B8D-4D4D-0DF9-6D802758BC9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pic>
        <p:nvPicPr>
          <p:cNvPr id="15" name="図 14">
            <a:extLst>
              <a:ext uri="{FF2B5EF4-FFF2-40B4-BE49-F238E27FC236}">
                <a16:creationId xmlns:a16="http://schemas.microsoft.com/office/drawing/2014/main" id="{FE9667B0-B6DE-A0F0-8E46-ED2355CC8B7E}"/>
              </a:ext>
            </a:extLst>
          </p:cNvPr>
          <p:cNvPicPr>
            <a:picLocks noChangeAspect="1"/>
          </p:cNvPicPr>
          <p:nvPr/>
        </p:nvPicPr>
        <p:blipFill>
          <a:blip r:embed="rId4"/>
          <a:stretch>
            <a:fillRect/>
          </a:stretch>
        </p:blipFill>
        <p:spPr>
          <a:xfrm>
            <a:off x="4056189" y="3456593"/>
            <a:ext cx="4960925" cy="243667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65</a:t>
            </a:fld>
            <a:endParaRPr lang="ja-JP" altLang="en-US"/>
          </a:p>
        </p:txBody>
      </p:sp>
      <p:sp>
        <p:nvSpPr>
          <p:cNvPr id="5" name="タイトル 1"/>
          <p:cNvSpPr txBox="1">
            <a:spLocks/>
          </p:cNvSpPr>
          <p:nvPr/>
        </p:nvSpPr>
        <p:spPr bwMode="auto">
          <a:xfrm>
            <a:off x="6083301" y="8798"/>
            <a:ext cx="3060700"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149</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151</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配偶者手当の現状と課題</a:t>
            </a:r>
          </a:p>
        </p:txBody>
      </p:sp>
      <p:sp>
        <p:nvSpPr>
          <p:cNvPr id="8" name="角丸四角形 7"/>
          <p:cNvSpPr/>
          <p:nvPr/>
        </p:nvSpPr>
        <p:spPr>
          <a:xfrm>
            <a:off x="302425" y="821174"/>
            <a:ext cx="8539150" cy="207281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配偶者の収入による支給制限のある「配偶者手当」が、有期雇用等で働く労働者（特に配偶者のいる女性）の就業調整の一因と</a:t>
            </a:r>
            <a:r>
              <a:rPr lang="ja-JP" altLang="en-US" sz="1600">
                <a:solidFill>
                  <a:schemeClr val="tx1"/>
                </a:solidFill>
                <a:latin typeface="+mn-ea"/>
              </a:rPr>
              <a:t>の指摘</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配偶者手当の支給状況は、</a:t>
            </a:r>
            <a:r>
              <a:rPr lang="en-US" altLang="ja-JP" sz="1600">
                <a:solidFill>
                  <a:schemeClr val="tx1"/>
                </a:solidFill>
                <a:latin typeface="+mn-ea"/>
              </a:rPr>
              <a:t>74.7</a:t>
            </a:r>
            <a:r>
              <a:rPr lang="ja-JP" altLang="en-US" sz="1600">
                <a:solidFill>
                  <a:schemeClr val="tx1"/>
                </a:solidFill>
                <a:latin typeface="+mn-ea"/>
              </a:rPr>
              <a:t>％（</a:t>
            </a:r>
            <a:r>
              <a:rPr lang="en-US" altLang="ja-JP" sz="1600">
                <a:solidFill>
                  <a:schemeClr val="tx1"/>
                </a:solidFill>
                <a:latin typeface="+mn-ea"/>
              </a:rPr>
              <a:t>2009</a:t>
            </a:r>
            <a:r>
              <a:rPr lang="ja-JP" altLang="en-US" sz="1600">
                <a:solidFill>
                  <a:schemeClr val="tx1"/>
                </a:solidFill>
                <a:latin typeface="+mn-ea"/>
              </a:rPr>
              <a:t>年）から</a:t>
            </a:r>
            <a:r>
              <a:rPr lang="en-US" altLang="ja-JP" sz="1600">
                <a:solidFill>
                  <a:schemeClr val="tx1"/>
                </a:solidFill>
                <a:latin typeface="+mn-ea"/>
              </a:rPr>
              <a:t>55.1</a:t>
            </a:r>
            <a:r>
              <a:rPr lang="ja-JP" altLang="en-US" sz="1600">
                <a:solidFill>
                  <a:schemeClr val="tx1"/>
                </a:solidFill>
                <a:latin typeface="+mn-ea"/>
              </a:rPr>
              <a:t>％（</a:t>
            </a:r>
            <a:r>
              <a:rPr lang="en-US" altLang="ja-JP" sz="1600">
                <a:solidFill>
                  <a:schemeClr val="tx1"/>
                </a:solidFill>
                <a:latin typeface="+mn-ea"/>
              </a:rPr>
              <a:t>2022</a:t>
            </a:r>
            <a:r>
              <a:rPr lang="ja-JP" altLang="en-US" sz="1600">
                <a:solidFill>
                  <a:schemeClr val="tx1"/>
                </a:solidFill>
                <a:latin typeface="+mn-ea"/>
              </a:rPr>
              <a:t>年）に低下。雇用形態・就労ニーズの多様化や共働き世帯の増加などを背景に、企業における配偶者手当の見直し・検討は着実に進展</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配偶者手当の再確認等を行っていない企業は、そのあり方を含めて労使での議論が必要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配偶者手当を廃止・縮小した原資を活用し、他の手当の増額や手当の創設、基本給への一部組み入れを行った事例を参考に、自社に適した見直しを丁寧に検討することも有益</a:t>
            </a:r>
            <a:endParaRPr lang="en-US" altLang="ja-JP" sz="1600">
              <a:solidFill>
                <a:schemeClr val="tx1"/>
              </a:solidFill>
              <a:latin typeface="+mn-ea"/>
            </a:endParaRPr>
          </a:p>
        </p:txBody>
      </p:sp>
      <p:sp>
        <p:nvSpPr>
          <p:cNvPr id="9" name="テキスト ボックス 35"/>
          <p:cNvSpPr txBox="1">
            <a:spLocks noChangeArrowheads="1"/>
          </p:cNvSpPr>
          <p:nvPr/>
        </p:nvSpPr>
        <p:spPr bwMode="auto">
          <a:xfrm>
            <a:off x="302425" y="3088279"/>
            <a:ext cx="3810003" cy="307777"/>
          </a:xfrm>
          <a:prstGeom prst="rect">
            <a:avLst/>
          </a:prstGeom>
          <a:noFill/>
          <a:ln w="9525">
            <a:noFill/>
            <a:miter lim="800000"/>
            <a:headEnd/>
            <a:tailEnd/>
          </a:ln>
        </p:spPr>
        <p:txBody>
          <a:bodyPr wrap="square">
            <a:spAutoFit/>
          </a:bodyPr>
          <a:lstStyle/>
          <a:p>
            <a:r>
              <a:rPr lang="ja-JP" altLang="en-US" sz="1400">
                <a:latin typeface="+mn-ea"/>
              </a:rPr>
              <a:t>■家族手当・配偶者手当の支給状況の推移</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lang="en-US" altLang="ja-JP" sz="1200" kern="0">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　　</a:t>
            </a:r>
          </a:p>
        </p:txBody>
      </p:sp>
      <p:sp>
        <p:nvSpPr>
          <p:cNvPr id="3" name="テキスト ボックス 35">
            <a:extLst>
              <a:ext uri="{FF2B5EF4-FFF2-40B4-BE49-F238E27FC236}">
                <a16:creationId xmlns:a16="http://schemas.microsoft.com/office/drawing/2014/main" id="{87C1D037-7A9F-26AF-9017-459BBAF62AAC}"/>
              </a:ext>
            </a:extLst>
          </p:cNvPr>
          <p:cNvSpPr txBox="1">
            <a:spLocks noChangeArrowheads="1"/>
          </p:cNvSpPr>
          <p:nvPr/>
        </p:nvSpPr>
        <p:spPr bwMode="auto">
          <a:xfrm>
            <a:off x="4935336" y="3080429"/>
            <a:ext cx="3810003" cy="307777"/>
          </a:xfrm>
          <a:prstGeom prst="rect">
            <a:avLst/>
          </a:prstGeom>
          <a:noFill/>
          <a:ln w="9525">
            <a:noFill/>
            <a:miter lim="800000"/>
            <a:headEnd/>
            <a:tailEnd/>
          </a:ln>
        </p:spPr>
        <p:txBody>
          <a:bodyPr wrap="square">
            <a:spAutoFit/>
          </a:bodyPr>
          <a:lstStyle/>
          <a:p>
            <a:r>
              <a:rPr lang="ja-JP" altLang="en-US" sz="1400">
                <a:latin typeface="+mn-ea"/>
              </a:rPr>
              <a:t>■配偶者手当の見直しについて議論した結果</a:t>
            </a:r>
          </a:p>
        </p:txBody>
      </p:sp>
      <p:pic>
        <p:nvPicPr>
          <p:cNvPr id="4" name="図 3">
            <a:extLst>
              <a:ext uri="{FF2B5EF4-FFF2-40B4-BE49-F238E27FC236}">
                <a16:creationId xmlns:a16="http://schemas.microsoft.com/office/drawing/2014/main" id="{9EBEDA59-1607-0B16-BD8E-109AFEA5B881}"/>
              </a:ext>
            </a:extLst>
          </p:cNvPr>
          <p:cNvPicPr>
            <a:picLocks noChangeAspect="1"/>
          </p:cNvPicPr>
          <p:nvPr/>
        </p:nvPicPr>
        <p:blipFill>
          <a:blip r:embed="rId5"/>
          <a:stretch>
            <a:fillRect/>
          </a:stretch>
        </p:blipFill>
        <p:spPr>
          <a:xfrm>
            <a:off x="8571" y="3464443"/>
            <a:ext cx="4708678" cy="2976053"/>
          </a:xfrm>
          <a:prstGeom prst="rect">
            <a:avLst/>
          </a:prstGeom>
        </p:spPr>
      </p:pic>
      <p:sp>
        <p:nvSpPr>
          <p:cNvPr id="10" name="正方形/長方形 9"/>
          <p:cNvSpPr/>
          <p:nvPr/>
        </p:nvSpPr>
        <p:spPr bwMode="auto">
          <a:xfrm>
            <a:off x="126886" y="6229545"/>
            <a:ext cx="4472049"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0363" indent="-360363"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：人事院「職種別民間給与実態調査」をもとに経団連事務局にて作成</a:t>
            </a:r>
          </a:p>
        </p:txBody>
      </p:sp>
      <p:sp>
        <p:nvSpPr>
          <p:cNvPr id="14" name="正方形/長方形 13">
            <a:extLst>
              <a:ext uri="{FF2B5EF4-FFF2-40B4-BE49-F238E27FC236}">
                <a16:creationId xmlns:a16="http://schemas.microsoft.com/office/drawing/2014/main" id="{203EB9D1-9288-27D2-3BCC-BC709F8A1CEF}"/>
              </a:ext>
            </a:extLst>
          </p:cNvPr>
          <p:cNvSpPr/>
          <p:nvPr/>
        </p:nvSpPr>
        <p:spPr bwMode="auto">
          <a:xfrm>
            <a:off x="4744609" y="5933295"/>
            <a:ext cx="4472049"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1950" indent="-361950" fontAlgn="base">
              <a:spcBef>
                <a:spcPct val="0"/>
              </a:spcBef>
              <a:spcAft>
                <a:spcPct val="0"/>
              </a:spcAft>
              <a:defRPr/>
            </a:pPr>
            <a:r>
              <a:rPr kumimoji="0" lang="ja-JP" altLang="en-US" sz="1000" kern="0">
                <a:solidFill>
                  <a:srgbClr val="000000"/>
                </a:solidFill>
                <a:latin typeface="+mn-ea"/>
              </a:rPr>
              <a:t>　注：直近５年程度の間に労働組合等と配偶者手当の見直しを「議論した」と回答した企業（</a:t>
            </a:r>
            <a:r>
              <a:rPr kumimoji="0" lang="en-US" altLang="ja-JP" sz="1000" kern="0">
                <a:solidFill>
                  <a:srgbClr val="000000"/>
                </a:solidFill>
                <a:latin typeface="+mn-ea"/>
              </a:rPr>
              <a:t>78.6</a:t>
            </a:r>
            <a:r>
              <a:rPr kumimoji="0" lang="ja-JP" altLang="en-US" sz="1000" kern="0">
                <a:solidFill>
                  <a:srgbClr val="000000"/>
                </a:solidFill>
                <a:latin typeface="+mn-ea"/>
              </a:rPr>
              <a:t>％）が調査対象。</a:t>
            </a:r>
            <a:endParaRPr kumimoji="0" lang="en-US" altLang="ja-JP" sz="1000" kern="0">
              <a:solidFill>
                <a:srgbClr val="000000"/>
              </a:solidFill>
              <a:latin typeface="+mn-ea"/>
            </a:endParaRPr>
          </a:p>
          <a:p>
            <a:pPr marL="361950" indent="-361950"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：経団連</a:t>
            </a:r>
            <a:r>
              <a:rPr kumimoji="0" lang="en-US" altLang="ja-JP" sz="1000" kern="0">
                <a:solidFill>
                  <a:srgbClr val="000000"/>
                </a:solidFill>
                <a:latin typeface="+mn-ea"/>
                <a:sym typeface="Wingdings" panose="05000000000000000000" pitchFamily="2" charset="2"/>
              </a:rPr>
              <a:t>｢2023</a:t>
            </a:r>
            <a:r>
              <a:rPr kumimoji="0" lang="ja-JP" altLang="en-US" sz="1000" kern="0">
                <a:solidFill>
                  <a:srgbClr val="000000"/>
                </a:solidFill>
                <a:latin typeface="+mn-ea"/>
                <a:sym typeface="Wingdings" panose="05000000000000000000" pitchFamily="2" charset="2"/>
              </a:rPr>
              <a:t>年人事・労務に関するトップ・マネジメント調査結果</a:t>
            </a:r>
            <a:r>
              <a:rPr kumimoji="0" lang="en-US" altLang="ja-JP" sz="1000" kern="0">
                <a:solidFill>
                  <a:srgbClr val="000000"/>
                </a:solidFill>
                <a:latin typeface="+mn-ea"/>
                <a:sym typeface="Wingdings" panose="05000000000000000000" pitchFamily="2" charset="2"/>
              </a:rPr>
              <a:t>｣</a:t>
            </a:r>
            <a:endParaRPr kumimoji="0" lang="ja-JP" altLang="en-US" sz="1000" kern="0">
              <a:solidFill>
                <a:srgbClr val="000000"/>
              </a:solidFill>
              <a:latin typeface="+mn-ea"/>
            </a:endParaRPr>
          </a:p>
        </p:txBody>
      </p:sp>
    </p:spTree>
    <p:extLst>
      <p:ext uri="{BB962C8B-B14F-4D97-AF65-F5344CB8AC3E}">
        <p14:creationId xmlns:p14="http://schemas.microsoft.com/office/powerpoint/2010/main" val="1991003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DFF318-7345-30F0-E2C6-333FB0F7622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66</a:t>
            </a:fld>
            <a:endParaRPr lang="ja-JP" altLang="en-US"/>
          </a:p>
        </p:txBody>
      </p:sp>
      <p:sp>
        <p:nvSpPr>
          <p:cNvPr id="6" name="角丸四角形 5"/>
          <p:cNvSpPr/>
          <p:nvPr/>
        </p:nvSpPr>
        <p:spPr>
          <a:xfrm>
            <a:off x="215037" y="288000"/>
            <a:ext cx="8208000"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a:solidFill>
                  <a:schemeClr val="tx1"/>
                </a:solidFill>
                <a:latin typeface="+mj-ea"/>
                <a:ea typeface="+mj-ea"/>
              </a:rPr>
              <a:t>【TOPICS】</a:t>
            </a:r>
            <a:r>
              <a:rPr lang="ja-JP" altLang="en-US" sz="2000" b="1">
                <a:solidFill>
                  <a:schemeClr val="tx1"/>
                </a:solidFill>
                <a:latin typeface="+mj-ea"/>
                <a:ea typeface="+mj-ea"/>
              </a:rPr>
              <a:t>同一労働同一賃金法制と有期雇用等労働者の待遇改善</a:t>
            </a:r>
            <a:endParaRPr kumimoji="1" lang="en-US" altLang="ja-JP" sz="2000" b="1">
              <a:solidFill>
                <a:schemeClr val="tx1"/>
              </a:solidFill>
              <a:latin typeface="+mj-ea"/>
              <a:ea typeface="+mj-ea"/>
            </a:endParaRPr>
          </a:p>
        </p:txBody>
      </p:sp>
      <p:sp>
        <p:nvSpPr>
          <p:cNvPr id="7" name="角丸四角形 6"/>
          <p:cNvSpPr/>
          <p:nvPr/>
        </p:nvSpPr>
        <p:spPr>
          <a:xfrm>
            <a:off x="293915" y="754824"/>
            <a:ext cx="8539150" cy="2918681"/>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kumimoji="1" lang="ja-JP" altLang="en-US" sz="1600">
                <a:solidFill>
                  <a:schemeClr val="tx1"/>
                </a:solidFill>
                <a:latin typeface="+mn-ea"/>
              </a:rPr>
              <a:t>「分厚い中間層の形成」の実現に向けた重要な方策の１つは、雇用者数全体の約４割を占める有期雇用等労働者の待遇改善</a:t>
            </a:r>
            <a:r>
              <a:rPr lang="ja-JP" altLang="en-US" sz="1600">
                <a:solidFill>
                  <a:schemeClr val="tx1"/>
                </a:solidFill>
                <a:latin typeface="+mn-ea"/>
              </a:rPr>
              <a:t>。とりわけ、有期雇用等労働者の約６割を女性が占める中、男女間の賃金格差が生じる一因ともなっており、その解消が急務</a:t>
            </a:r>
            <a:endParaRPr kumimoji="1" lang="ja-JP" altLang="en-US"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同一労働同一賃金法制に基づき見直した待遇（複数回答）としては、「基本給」（</a:t>
            </a:r>
            <a:r>
              <a:rPr kumimoji="1" lang="en-US" altLang="ja-JP" sz="1600">
                <a:solidFill>
                  <a:schemeClr val="tx1"/>
                </a:solidFill>
                <a:latin typeface="+mn-ea"/>
              </a:rPr>
              <a:t>45.1</a:t>
            </a:r>
            <a:r>
              <a:rPr kumimoji="1" lang="ja-JP" altLang="en-US" sz="1600">
                <a:solidFill>
                  <a:schemeClr val="tx1"/>
                </a:solidFill>
                <a:latin typeface="+mn-ea"/>
              </a:rPr>
              <a:t>％）や「有給の休暇制度」（</a:t>
            </a:r>
            <a:r>
              <a:rPr kumimoji="1" lang="en-US" altLang="ja-JP" sz="1600">
                <a:solidFill>
                  <a:schemeClr val="tx1"/>
                </a:solidFill>
                <a:latin typeface="+mn-ea"/>
              </a:rPr>
              <a:t>35.3</a:t>
            </a:r>
            <a:r>
              <a:rPr kumimoji="1" lang="ja-JP" altLang="en-US" sz="1600">
                <a:solidFill>
                  <a:schemeClr val="tx1"/>
                </a:solidFill>
                <a:latin typeface="+mn-ea"/>
              </a:rPr>
              <a:t>％）、「賞与」（</a:t>
            </a:r>
            <a:r>
              <a:rPr kumimoji="1" lang="en-US" altLang="ja-JP" sz="1600">
                <a:solidFill>
                  <a:schemeClr val="tx1"/>
                </a:solidFill>
                <a:latin typeface="+mn-ea"/>
              </a:rPr>
              <a:t>26.0</a:t>
            </a:r>
            <a:r>
              <a:rPr kumimoji="1" lang="ja-JP" altLang="en-US" sz="1600">
                <a:solidFill>
                  <a:schemeClr val="tx1"/>
                </a:solidFill>
                <a:latin typeface="+mn-ea"/>
              </a:rPr>
              <a:t>％）が多い</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裁判所は、均衡待遇について、待遇ごとに趣旨と目的を踏まえて判断。例えば、家族手当や住宅手当では、相応に継続的勤務が見込まれる社員</a:t>
            </a:r>
            <a:r>
              <a:rPr lang="ja-JP" altLang="en-US" sz="1600">
                <a:solidFill>
                  <a:schemeClr val="tx1"/>
                </a:solidFill>
                <a:latin typeface="+mn-ea"/>
              </a:rPr>
              <a:t>や</a:t>
            </a:r>
            <a:r>
              <a:rPr kumimoji="1" lang="ja-JP" altLang="en-US" sz="1600">
                <a:solidFill>
                  <a:schemeClr val="tx1"/>
                </a:solidFill>
                <a:latin typeface="+mn-ea"/>
              </a:rPr>
              <a:t>無期転換したパートタイム社員と</a:t>
            </a:r>
            <a:r>
              <a:rPr lang="ja-JP" altLang="en-US" sz="1600">
                <a:solidFill>
                  <a:schemeClr val="tx1"/>
                </a:solidFill>
                <a:latin typeface="+mn-ea"/>
              </a:rPr>
              <a:t>正社員と</a:t>
            </a:r>
            <a:r>
              <a:rPr kumimoji="1" lang="ja-JP" altLang="en-US" sz="1600">
                <a:solidFill>
                  <a:schemeClr val="tx1"/>
                </a:solidFill>
                <a:latin typeface="+mn-ea"/>
              </a:rPr>
              <a:t>の待遇差は特に不合理と認められる可能性が高い。休暇では、</a:t>
            </a:r>
            <a:r>
              <a:rPr lang="ja-JP" altLang="en-US" sz="1600">
                <a:solidFill>
                  <a:schemeClr val="tx1"/>
                </a:solidFill>
                <a:latin typeface="+mn-ea"/>
              </a:rPr>
              <a:t>職務内容等よりも、</a:t>
            </a:r>
            <a:r>
              <a:rPr kumimoji="1" lang="ja-JP" altLang="en-US" sz="1600">
                <a:solidFill>
                  <a:schemeClr val="tx1"/>
                </a:solidFill>
                <a:latin typeface="+mn-ea"/>
              </a:rPr>
              <a:t>勤務時間や雇用の継続性を考慮して判断されていることに留意が必要</a:t>
            </a:r>
            <a:endParaRPr kumimoji="1" lang="en-US" altLang="ja-JP" sz="1600">
              <a:solidFill>
                <a:schemeClr val="tx1"/>
              </a:solidFill>
              <a:latin typeface="+mn-ea"/>
            </a:endParaRPr>
          </a:p>
          <a:p>
            <a:pPr marL="285750" indent="-285750" algn="just">
              <a:buFont typeface="メイリオ" panose="020B0604030504040204" pitchFamily="50" charset="-128"/>
              <a:buChar char="○"/>
            </a:pPr>
            <a:r>
              <a:rPr kumimoji="1" lang="ja-JP" altLang="en-US" sz="1600">
                <a:solidFill>
                  <a:schemeClr val="tx1"/>
                </a:solidFill>
                <a:latin typeface="+mn-ea"/>
              </a:rPr>
              <a:t>企業は、同一労働同一賃金ガイドラインや判例・裁判例を参考に、雇用区分ごとに職務内容、職務内容・配置の変更範囲の違いなどを説明できるようにすることが重要</a:t>
            </a:r>
          </a:p>
        </p:txBody>
      </p:sp>
      <p:sp>
        <p:nvSpPr>
          <p:cNvPr id="9" name="正方形/長方形 8"/>
          <p:cNvSpPr/>
          <p:nvPr/>
        </p:nvSpPr>
        <p:spPr bwMode="auto">
          <a:xfrm>
            <a:off x="528624" y="6239232"/>
            <a:ext cx="8043591" cy="553998"/>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360363" indent="-360363" fontAlgn="base">
              <a:spcBef>
                <a:spcPct val="0"/>
              </a:spcBef>
              <a:spcAft>
                <a:spcPct val="0"/>
              </a:spcAft>
              <a:defRPr/>
            </a:pPr>
            <a:r>
              <a:rPr kumimoji="0" lang="ja-JP" altLang="en-US" sz="1000" kern="0">
                <a:solidFill>
                  <a:srgbClr val="000000"/>
                </a:solidFill>
                <a:latin typeface="+mn-ea"/>
              </a:rPr>
              <a:t>   注：</a:t>
            </a:r>
            <a:r>
              <a:rPr kumimoji="0" lang="en-US" altLang="ja-JP" sz="1000" kern="0">
                <a:solidFill>
                  <a:srgbClr val="000000"/>
                </a:solidFill>
                <a:latin typeface="+mn-ea"/>
              </a:rPr>
              <a:t>[</a:t>
            </a:r>
            <a:r>
              <a:rPr kumimoji="0" lang="ja-JP" altLang="en-US" sz="1000" kern="0">
                <a:solidFill>
                  <a:srgbClr val="000000"/>
                </a:solidFill>
                <a:latin typeface="+mn-ea"/>
              </a:rPr>
              <a:t>　</a:t>
            </a:r>
            <a:r>
              <a:rPr kumimoji="0" lang="en-US" altLang="ja-JP" sz="1000" kern="0">
                <a:solidFill>
                  <a:srgbClr val="000000"/>
                </a:solidFill>
                <a:latin typeface="+mn-ea"/>
              </a:rPr>
              <a:t>]</a:t>
            </a:r>
            <a:r>
              <a:rPr kumimoji="0" lang="ja-JP" altLang="en-US" sz="1000" kern="0">
                <a:solidFill>
                  <a:srgbClr val="000000"/>
                </a:solidFill>
                <a:latin typeface="+mn-ea"/>
              </a:rPr>
              <a:t>は、正社員とパートタイム・有期雇用労働者の両方を雇用している企業を</a:t>
            </a:r>
            <a:r>
              <a:rPr kumimoji="0" lang="en-US" altLang="ja-JP" sz="1000" kern="0">
                <a:solidFill>
                  <a:srgbClr val="000000"/>
                </a:solidFill>
                <a:latin typeface="+mn-ea"/>
              </a:rPr>
              <a:t>100</a:t>
            </a:r>
            <a:r>
              <a:rPr kumimoji="0" lang="ja-JP" altLang="en-US" sz="1000" kern="0">
                <a:solidFill>
                  <a:srgbClr val="000000"/>
                </a:solidFill>
                <a:latin typeface="+mn-ea"/>
              </a:rPr>
              <a:t>としたパートタイム・有期雇用労働者の待遇の見直しを行った企業の割合。</a:t>
            </a:r>
            <a:endParaRPr kumimoji="0" lang="en-US" altLang="ja-JP" sz="1000" kern="0">
              <a:solidFill>
                <a:srgbClr val="000000"/>
              </a:solidFill>
              <a:latin typeface="+mn-ea"/>
            </a:endParaRPr>
          </a:p>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a:t>
            </a:r>
            <a:r>
              <a:rPr kumimoji="0" lang="ja-JP" altLang="en-US" sz="1000" kern="0">
                <a:solidFill>
                  <a:srgbClr val="000000"/>
                </a:solidFill>
                <a:latin typeface="+mn-ea"/>
              </a:rPr>
              <a:t>厚生労働省「令和３年パートタイム・有期雇用労働者総合実態調査」（</a:t>
            </a:r>
            <a:r>
              <a:rPr kumimoji="0" lang="en-US" altLang="ja-JP" sz="1000" kern="0">
                <a:solidFill>
                  <a:srgbClr val="000000"/>
                </a:solidFill>
                <a:latin typeface="+mn-ea"/>
              </a:rPr>
              <a:t>2022</a:t>
            </a:r>
            <a:r>
              <a:rPr kumimoji="0" lang="ja-JP" altLang="en-US" sz="1000" kern="0">
                <a:solidFill>
                  <a:srgbClr val="000000"/>
                </a:solidFill>
                <a:latin typeface="+mn-ea"/>
              </a:rPr>
              <a:t>年</a:t>
            </a:r>
            <a:r>
              <a:rPr kumimoji="0" lang="en-US" altLang="ja-JP" sz="1000" kern="0">
                <a:solidFill>
                  <a:srgbClr val="000000"/>
                </a:solidFill>
                <a:latin typeface="+mn-ea"/>
              </a:rPr>
              <a:t>11</a:t>
            </a:r>
            <a:r>
              <a:rPr kumimoji="0" lang="ja-JP" altLang="en-US" sz="1000" kern="0">
                <a:solidFill>
                  <a:srgbClr val="000000"/>
                </a:solidFill>
                <a:latin typeface="+mn-ea"/>
              </a:rPr>
              <a:t>月）</a:t>
            </a:r>
          </a:p>
        </p:txBody>
      </p:sp>
      <p:sp>
        <p:nvSpPr>
          <p:cNvPr id="11" name="テキスト ボックス 35"/>
          <p:cNvSpPr txBox="1">
            <a:spLocks noChangeArrowheads="1"/>
          </p:cNvSpPr>
          <p:nvPr/>
        </p:nvSpPr>
        <p:spPr bwMode="auto">
          <a:xfrm>
            <a:off x="215036" y="3719544"/>
            <a:ext cx="5832000" cy="523220"/>
          </a:xfrm>
          <a:prstGeom prst="rect">
            <a:avLst/>
          </a:prstGeom>
          <a:noFill/>
          <a:ln w="9525">
            <a:noFill/>
            <a:miter lim="800000"/>
            <a:headEnd/>
            <a:tailEnd/>
          </a:ln>
        </p:spPr>
        <p:txBody>
          <a:bodyPr wrap="square">
            <a:spAutoFit/>
          </a:bodyPr>
          <a:lstStyle/>
          <a:p>
            <a:r>
              <a:rPr lang="ja-JP" altLang="en-US" sz="1400">
                <a:latin typeface="+mn-ea"/>
              </a:rPr>
              <a:t>■パートタイム・有期雇用労働者の見直しを行った待遇</a:t>
            </a:r>
          </a:p>
        </p:txBody>
      </p:sp>
      <p:sp>
        <p:nvSpPr>
          <p:cNvPr id="8" name="タイトル 1">
            <a:extLst>
              <a:ext uri="{FF2B5EF4-FFF2-40B4-BE49-F238E27FC236}">
                <a16:creationId xmlns:a16="http://schemas.microsoft.com/office/drawing/2014/main" id="{ED554558-13CE-F47A-54C9-18FE420F3B5A}"/>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a:t>
            </a:r>
          </a:p>
        </p:txBody>
      </p:sp>
      <p:sp>
        <p:nvSpPr>
          <p:cNvPr id="12" name="タイトル 1">
            <a:extLst>
              <a:ext uri="{FF2B5EF4-FFF2-40B4-BE49-F238E27FC236}">
                <a16:creationId xmlns:a16="http://schemas.microsoft.com/office/drawing/2014/main" id="{FF36382D-978C-4AD1-6647-4C92DA541DAF}"/>
              </a:ext>
            </a:extLst>
          </p:cNvPr>
          <p:cNvSpPr txBox="1">
            <a:spLocks/>
          </p:cNvSpPr>
          <p:nvPr/>
        </p:nvSpPr>
        <p:spPr bwMode="auto">
          <a:xfrm>
            <a:off x="6600825" y="28575"/>
            <a:ext cx="2543175" cy="28800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152</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154</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pic>
        <p:nvPicPr>
          <p:cNvPr id="3" name="図 2">
            <a:extLst>
              <a:ext uri="{FF2B5EF4-FFF2-40B4-BE49-F238E27FC236}">
                <a16:creationId xmlns:a16="http://schemas.microsoft.com/office/drawing/2014/main" id="{8B4F4B18-16AD-235D-C01A-87B4D330AB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83" y="3917199"/>
            <a:ext cx="8000433" cy="2319505"/>
          </a:xfrm>
          <a:prstGeom prst="rect">
            <a:avLst/>
          </a:prstGeom>
          <a:noFill/>
          <a:ln>
            <a:noFill/>
          </a:ln>
        </p:spPr>
      </p:pic>
    </p:spTree>
    <p:extLst>
      <p:ext uri="{BB962C8B-B14F-4D97-AF65-F5344CB8AC3E}">
        <p14:creationId xmlns:p14="http://schemas.microsoft.com/office/powerpoint/2010/main" val="1672416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DEA894D-7B44-BC17-1DF1-C5339217342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18"/>
            <a:ext cx="9144000" cy="287655"/>
          </a:xfrm>
          <a:prstGeom prst="rect">
            <a:avLst/>
          </a:prstGeom>
        </p:spPr>
      </p:pic>
      <p:pic>
        <p:nvPicPr>
          <p:cNvPr id="3" name="Picture 1647782355">
            <a:extLst>
              <a:ext uri="{FF2B5EF4-FFF2-40B4-BE49-F238E27FC236}">
                <a16:creationId xmlns:a16="http://schemas.microsoft.com/office/drawing/2014/main" id="{39B60F53-A394-2575-FB20-F4BEB3F5FF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9439" y="3565026"/>
            <a:ext cx="4751683" cy="2921930"/>
          </a:xfrm>
          <a:prstGeom prst="rect">
            <a:avLst/>
          </a:prstGeom>
          <a:noFill/>
          <a:ln>
            <a:noFill/>
          </a:ln>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67</a:t>
            </a:fld>
            <a:endParaRPr lang="ja-JP" altLang="en-US"/>
          </a:p>
        </p:txBody>
      </p:sp>
      <p:sp>
        <p:nvSpPr>
          <p:cNvPr id="5" name="タイトル 1"/>
          <p:cNvSpPr txBox="1">
            <a:spLocks/>
          </p:cNvSpPr>
          <p:nvPr/>
        </p:nvSpPr>
        <p:spPr bwMode="auto">
          <a:xfrm>
            <a:off x="6159501" y="59831"/>
            <a:ext cx="2984500" cy="256744"/>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155</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158</a:t>
            </a:r>
            <a:r>
              <a:rPr kumimoji="0" lang="ja-JP" altLang="en-US" sz="1100" kern="0">
                <a:latin typeface="ＭＳ Ｐゴシック"/>
              </a:rPr>
              <a:t>頁</a:t>
            </a:r>
            <a:r>
              <a:rPr kumimoji="0" lang="en-US" altLang="ja-JP" sz="1100" kern="0">
                <a:latin typeface="ＭＳ Ｐゴシック"/>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215037" y="288000"/>
            <a:ext cx="6385788"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a:solidFill>
                  <a:schemeClr val="tx1"/>
                </a:solidFill>
                <a:latin typeface="+mj-ea"/>
                <a:ea typeface="+mj-ea"/>
              </a:rPr>
              <a:t>【TOPICS】</a:t>
            </a:r>
            <a:r>
              <a:rPr kumimoji="1" lang="ja-JP" altLang="en-US" sz="2000" b="1">
                <a:solidFill>
                  <a:schemeClr val="tx1"/>
                </a:solidFill>
                <a:latin typeface="+mj-ea"/>
                <a:ea typeface="+mj-ea"/>
              </a:rPr>
              <a:t>日本の労使関係</a:t>
            </a:r>
          </a:p>
        </p:txBody>
      </p:sp>
      <p:sp>
        <p:nvSpPr>
          <p:cNvPr id="10" name="正方形/長方形 9"/>
          <p:cNvSpPr/>
          <p:nvPr/>
        </p:nvSpPr>
        <p:spPr bwMode="auto">
          <a:xfrm>
            <a:off x="4563490" y="6427125"/>
            <a:ext cx="4357411"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：厚生労働省「労働争議統計調査」をもとに経団連事務局にて作成</a:t>
            </a:r>
            <a:endParaRPr kumimoji="0" lang="ja-JP" altLang="en-US" sz="1000" kern="0">
              <a:solidFill>
                <a:srgbClr val="000000"/>
              </a:solidFill>
              <a:latin typeface="+mn-ea"/>
            </a:endParaRPr>
          </a:p>
        </p:txBody>
      </p:sp>
      <p:sp>
        <p:nvSpPr>
          <p:cNvPr id="9" name="テキスト ボックス 35"/>
          <p:cNvSpPr txBox="1">
            <a:spLocks noChangeArrowheads="1"/>
          </p:cNvSpPr>
          <p:nvPr/>
        </p:nvSpPr>
        <p:spPr bwMode="auto">
          <a:xfrm>
            <a:off x="4563203" y="3290447"/>
            <a:ext cx="3810003" cy="307777"/>
          </a:xfrm>
          <a:prstGeom prst="rect">
            <a:avLst/>
          </a:prstGeom>
          <a:noFill/>
          <a:ln w="9525">
            <a:noFill/>
            <a:miter lim="800000"/>
            <a:headEnd/>
            <a:tailEnd/>
          </a:ln>
        </p:spPr>
        <p:txBody>
          <a:bodyPr wrap="square">
            <a:spAutoFit/>
          </a:bodyPr>
          <a:lstStyle/>
          <a:p>
            <a:r>
              <a:rPr lang="ja-JP" altLang="en-US" sz="1400">
                <a:latin typeface="+mn-ea"/>
              </a:rPr>
              <a:t>■労働争議件数の推移（</a:t>
            </a:r>
            <a:r>
              <a:rPr lang="en-US" altLang="ja-JP" sz="1400">
                <a:latin typeface="+mn-ea"/>
              </a:rPr>
              <a:t>1946</a:t>
            </a:r>
            <a:r>
              <a:rPr lang="ja-JP" altLang="en-US" sz="1400">
                <a:latin typeface="+mn-ea"/>
              </a:rPr>
              <a:t>年～</a:t>
            </a:r>
            <a:r>
              <a:rPr lang="en-US" altLang="ja-JP" sz="1400">
                <a:latin typeface="+mn-ea"/>
              </a:rPr>
              <a:t>2022</a:t>
            </a:r>
            <a:r>
              <a:rPr lang="ja-JP" altLang="en-US" sz="1400">
                <a:latin typeface="+mn-ea"/>
              </a:rPr>
              <a:t>年）</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lang="en-US" altLang="ja-JP" sz="1200" kern="0">
                <a:latin typeface="+mj-ea"/>
                <a:ea typeface="+mj-ea"/>
                <a:cs typeface="+mj-cs"/>
              </a:rPr>
              <a:t>Ⅱ</a:t>
            </a:r>
            <a:r>
              <a:rPr kumimoji="1" lang="ja-JP" altLang="en-US" sz="1200" b="0" i="0" u="none" strike="noStrike" kern="0" cap="none" spc="0" normalizeH="0" baseline="0" noProof="0">
                <a:ln>
                  <a:noFill/>
                </a:ln>
                <a:effectLst/>
                <a:uLnTx/>
                <a:uFillTx/>
                <a:latin typeface="+mj-ea"/>
                <a:ea typeface="+mj-ea"/>
                <a:cs typeface="+mj-cs"/>
              </a:rPr>
              <a:t>部　</a:t>
            </a:r>
            <a:r>
              <a:rPr kumimoji="1" lang="en-US" altLang="ja-JP" sz="1200" b="0" i="0" u="none" strike="noStrike" kern="0" cap="none" spc="0" normalizeH="0" baseline="0" noProof="0">
                <a:ln>
                  <a:noFill/>
                </a:ln>
                <a:effectLst/>
                <a:uLnTx/>
                <a:uFillTx/>
                <a:latin typeface="+mj-ea"/>
                <a:ea typeface="+mj-ea"/>
                <a:cs typeface="+mj-cs"/>
              </a:rPr>
              <a:t>2024</a:t>
            </a:r>
            <a:r>
              <a:rPr kumimoji="1" lang="ja-JP" altLang="en-US" sz="1200" b="0" i="0" u="none" strike="noStrike" kern="0" cap="none" spc="0" normalizeH="0" baseline="0" noProof="0">
                <a:ln>
                  <a:noFill/>
                </a:ln>
                <a:effectLst/>
                <a:uLnTx/>
                <a:uFillTx/>
                <a:latin typeface="+mj-ea"/>
                <a:ea typeface="+mj-ea"/>
                <a:cs typeface="+mj-cs"/>
              </a:rPr>
              <a:t>年春季労使交渉・協議における経営側の基本スタンス　　</a:t>
            </a:r>
          </a:p>
        </p:txBody>
      </p:sp>
      <p:pic>
        <p:nvPicPr>
          <p:cNvPr id="7" name="Picture 2122722907">
            <a:extLst>
              <a:ext uri="{FF2B5EF4-FFF2-40B4-BE49-F238E27FC236}">
                <a16:creationId xmlns:a16="http://schemas.microsoft.com/office/drawing/2014/main" id="{E41BBE28-1B8B-B2D3-CF83-9C3693C6C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545"/>
          <a:stretch/>
        </p:blipFill>
        <p:spPr bwMode="auto">
          <a:xfrm>
            <a:off x="126599" y="3565026"/>
            <a:ext cx="4202546" cy="2995249"/>
          </a:xfrm>
          <a:prstGeom prst="rect">
            <a:avLst/>
          </a:prstGeom>
          <a:noFill/>
          <a:ln>
            <a:noFill/>
          </a:ln>
          <a:extLst>
            <a:ext uri="{53640926-AAD7-44D8-BBD7-CCE9431645EC}">
              <a14:shadowObscured xmlns:a14="http://schemas.microsoft.com/office/drawing/2010/main"/>
            </a:ext>
          </a:extLst>
        </p:spPr>
      </p:pic>
      <p:sp>
        <p:nvSpPr>
          <p:cNvPr id="13" name="テキスト ボックス 35">
            <a:extLst>
              <a:ext uri="{FF2B5EF4-FFF2-40B4-BE49-F238E27FC236}">
                <a16:creationId xmlns:a16="http://schemas.microsoft.com/office/drawing/2014/main" id="{819B0B91-3896-B312-5133-352CC246CAE9}"/>
              </a:ext>
            </a:extLst>
          </p:cNvPr>
          <p:cNvSpPr txBox="1">
            <a:spLocks noChangeArrowheads="1"/>
          </p:cNvSpPr>
          <p:nvPr/>
        </p:nvSpPr>
        <p:spPr bwMode="auto">
          <a:xfrm>
            <a:off x="126599" y="3290446"/>
            <a:ext cx="3810003" cy="307777"/>
          </a:xfrm>
          <a:prstGeom prst="rect">
            <a:avLst/>
          </a:prstGeom>
          <a:noFill/>
          <a:ln w="9525">
            <a:noFill/>
            <a:miter lim="800000"/>
            <a:headEnd/>
            <a:tailEnd/>
          </a:ln>
        </p:spPr>
        <p:txBody>
          <a:bodyPr wrap="square">
            <a:spAutoFit/>
          </a:bodyPr>
          <a:lstStyle/>
          <a:p>
            <a:r>
              <a:rPr lang="ja-JP" altLang="en-US" sz="1400">
                <a:latin typeface="+mn-ea"/>
              </a:rPr>
              <a:t>■日本の労使関係における主な出来事</a:t>
            </a:r>
          </a:p>
        </p:txBody>
      </p:sp>
      <p:sp>
        <p:nvSpPr>
          <p:cNvPr id="15" name="角丸四角形 7">
            <a:extLst>
              <a:ext uri="{FF2B5EF4-FFF2-40B4-BE49-F238E27FC236}">
                <a16:creationId xmlns:a16="http://schemas.microsoft.com/office/drawing/2014/main" id="{FEA97488-38ED-DD3C-3DE0-E20C0A192FF0}"/>
              </a:ext>
            </a:extLst>
          </p:cNvPr>
          <p:cNvSpPr/>
          <p:nvPr/>
        </p:nvSpPr>
        <p:spPr>
          <a:xfrm>
            <a:off x="302425" y="761014"/>
            <a:ext cx="8539150" cy="2379843"/>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メイリオ" panose="020B0604030504040204" pitchFamily="50" charset="-128"/>
              <a:buChar char="○"/>
            </a:pPr>
            <a:r>
              <a:rPr lang="ja-JP" altLang="en-US" sz="1600">
                <a:solidFill>
                  <a:schemeClr val="tx1"/>
                </a:solidFill>
                <a:latin typeface="+mn-ea"/>
              </a:rPr>
              <a:t>日本の労使関係における大きな転換点は、①「三井三池闘争」（</a:t>
            </a:r>
            <a:r>
              <a:rPr lang="en-US" altLang="ja-JP" sz="1600">
                <a:solidFill>
                  <a:schemeClr val="tx1"/>
                </a:solidFill>
                <a:latin typeface="+mn-ea"/>
              </a:rPr>
              <a:t>1959</a:t>
            </a:r>
            <a:r>
              <a:rPr lang="ja-JP" altLang="en-US" sz="1600">
                <a:solidFill>
                  <a:schemeClr val="tx1"/>
                </a:solidFill>
                <a:latin typeface="+mn-ea"/>
              </a:rPr>
              <a:t>年～</a:t>
            </a:r>
            <a:r>
              <a:rPr lang="en-US" altLang="ja-JP" sz="1600">
                <a:solidFill>
                  <a:schemeClr val="tx1"/>
                </a:solidFill>
                <a:latin typeface="+mn-ea"/>
              </a:rPr>
              <a:t>1960</a:t>
            </a:r>
            <a:r>
              <a:rPr lang="ja-JP" altLang="en-US" sz="1600">
                <a:solidFill>
                  <a:schemeClr val="tx1"/>
                </a:solidFill>
                <a:latin typeface="+mn-ea"/>
              </a:rPr>
              <a:t>年）を契機とした労使協調路線への転換、②第一次オイルショック（</a:t>
            </a:r>
            <a:r>
              <a:rPr lang="en-US" altLang="ja-JP" sz="1600">
                <a:solidFill>
                  <a:schemeClr val="tx1"/>
                </a:solidFill>
                <a:latin typeface="+mn-ea"/>
              </a:rPr>
              <a:t>1973</a:t>
            </a:r>
            <a:r>
              <a:rPr lang="ja-JP" altLang="en-US" sz="1600">
                <a:solidFill>
                  <a:schemeClr val="tx1"/>
                </a:solidFill>
                <a:latin typeface="+mn-ea"/>
              </a:rPr>
              <a:t>年）における危機的なインフレを踏まえた経済整合性による賃金決定への転換、③プラザ合意（</a:t>
            </a:r>
            <a:r>
              <a:rPr lang="en-US" altLang="ja-JP" sz="1600">
                <a:solidFill>
                  <a:schemeClr val="tx1"/>
                </a:solidFill>
                <a:latin typeface="+mn-ea"/>
              </a:rPr>
              <a:t>1985</a:t>
            </a:r>
            <a:r>
              <a:rPr lang="ja-JP" altLang="en-US" sz="1600">
                <a:solidFill>
                  <a:schemeClr val="tx1"/>
                </a:solidFill>
                <a:latin typeface="+mn-ea"/>
              </a:rPr>
              <a:t>年）による円高不況に伴う労働条件や雇用維持など賃金以外の労働条件交渉の実施</a:t>
            </a:r>
          </a:p>
          <a:p>
            <a:pPr marL="285750" indent="-285750" algn="just">
              <a:buFont typeface="メイリオ" panose="020B0604030504040204" pitchFamily="50" charset="-128"/>
              <a:buChar char="○"/>
            </a:pPr>
            <a:r>
              <a:rPr lang="ja-JP" altLang="en-US" sz="1600">
                <a:solidFill>
                  <a:schemeClr val="tx1"/>
                </a:solidFill>
                <a:latin typeface="+mn-ea"/>
              </a:rPr>
              <a:t>その後も幾多の困難を労使で共に克服するなど、戦後からの長きにわたる紆余曲折を経て、総じて安定的で良好な労使関係を構築・維持</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その結果、「集団的労働紛争（労働争議）」の件数は大きく減少。一方、個々の働き手との「個別労働紛争」の件数は増加し、近年は高止まり状態</a:t>
            </a:r>
            <a:endParaRPr lang="en-US" altLang="ja-JP" sz="1600">
              <a:solidFill>
                <a:schemeClr val="tx1"/>
              </a:solidFill>
              <a:latin typeface="+mn-ea"/>
            </a:endParaRPr>
          </a:p>
          <a:p>
            <a:pPr marL="285750" indent="-285750" algn="just">
              <a:buFont typeface="メイリオ" panose="020B0604030504040204" pitchFamily="50" charset="-128"/>
              <a:buChar char="○"/>
            </a:pPr>
            <a:r>
              <a:rPr lang="ja-JP" altLang="en-US" sz="1600">
                <a:solidFill>
                  <a:schemeClr val="tx1"/>
                </a:solidFill>
                <a:latin typeface="+mn-ea"/>
              </a:rPr>
              <a:t>当事者間の合意による自主的な解決に向けて、労使コミュニケーションの実施が不可欠</a:t>
            </a:r>
            <a:endParaRPr lang="en-US" altLang="ja-JP" sz="1600">
              <a:solidFill>
                <a:schemeClr val="tx1"/>
              </a:solidFill>
              <a:latin typeface="+mn-ea"/>
            </a:endParaRPr>
          </a:p>
        </p:txBody>
      </p:sp>
    </p:spTree>
    <p:extLst>
      <p:ext uri="{BB962C8B-B14F-4D97-AF65-F5344CB8AC3E}">
        <p14:creationId xmlns:p14="http://schemas.microsoft.com/office/powerpoint/2010/main" val="3846469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494709356"/>
              </p:ext>
            </p:extLst>
          </p:nvPr>
        </p:nvGraphicFramePr>
        <p:xfrm>
          <a:off x="117986" y="330598"/>
          <a:ext cx="4251657" cy="6144416"/>
        </p:xfrm>
        <a:graphic>
          <a:graphicData uri="http://schemas.openxmlformats.org/drawingml/2006/table">
            <a:tbl>
              <a:tblPr firstRow="1" bandRow="1">
                <a:tableStyleId>{5C22544A-7EE6-4342-B048-85BDC9FD1C3A}</a:tableStyleId>
              </a:tblPr>
              <a:tblGrid>
                <a:gridCol w="1036124">
                  <a:extLst>
                    <a:ext uri="{9D8B030D-6E8A-4147-A177-3AD203B41FA5}">
                      <a16:colId xmlns:a16="http://schemas.microsoft.com/office/drawing/2014/main" val="20000"/>
                    </a:ext>
                  </a:extLst>
                </a:gridCol>
                <a:gridCol w="586670">
                  <a:extLst>
                    <a:ext uri="{9D8B030D-6E8A-4147-A177-3AD203B41FA5}">
                      <a16:colId xmlns:a16="http://schemas.microsoft.com/office/drawing/2014/main" val="20001"/>
                    </a:ext>
                  </a:extLst>
                </a:gridCol>
                <a:gridCol w="2628863">
                  <a:extLst>
                    <a:ext uri="{9D8B030D-6E8A-4147-A177-3AD203B41FA5}">
                      <a16:colId xmlns:a16="http://schemas.microsoft.com/office/drawing/2014/main" val="20002"/>
                    </a:ext>
                  </a:extLst>
                </a:gridCol>
              </a:tblGrid>
              <a:tr h="198296">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報告書名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副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20062">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大幅賃上げの行方研究委員会報告</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労使とも国民経済の立場で考え直そう</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8296">
                <a:tc rowSpan="4">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賃金問題研究</a:t>
                      </a:r>
                      <a:endParaRPr kumimoji="1" lang="en-US" altLang="zh-TW" sz="80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委員会報告</a:t>
                      </a:r>
                      <a:endParaRPr kumimoji="1" lang="ja-JP" altLang="en-US" sz="800">
                        <a:solidFill>
                          <a:schemeClr val="tx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1976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実質賃金と雇用の維持向上のため労使協力を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1977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インフレ防止と雇用拡大に労使の協力を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1978</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pPr>
                      <a:r>
                        <a:rPr kumimoji="1" lang="en-US" altLang="ja-JP" sz="800">
                          <a:solidFill>
                            <a:schemeClr val="tx1"/>
                          </a:solidFill>
                          <a:latin typeface="Meiryo UI" panose="020B0604030504040204" pitchFamily="50" charset="-128"/>
                          <a:ea typeface="Meiryo UI" panose="020B0604030504040204" pitchFamily="50" charset="-128"/>
                        </a:rPr>
                        <a:t>※</a:t>
                      </a:r>
                      <a:r>
                        <a:rPr kumimoji="1" lang="ja-JP" altLang="en-US" sz="800">
                          <a:solidFill>
                            <a:schemeClr val="tx1"/>
                          </a:solidFill>
                          <a:latin typeface="Meiryo UI" panose="020B0604030504040204" pitchFamily="50" charset="-128"/>
                          <a:ea typeface="Meiryo UI" panose="020B0604030504040204" pitchFamily="50" charset="-128"/>
                        </a:rPr>
                        <a:t>副題なし</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1979</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総力をあげて雇用問題の解決とインフレ防止へ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8296">
                <a:tc rowSpan="21">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労働問題研究</a:t>
                      </a:r>
                      <a:endParaRPr kumimoji="1" lang="en-US" altLang="zh-TW" sz="80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委員会報告</a:t>
                      </a:r>
                      <a:endParaRPr kumimoji="1" lang="ja-JP" altLang="en-US" sz="800">
                        <a:solidFill>
                          <a:schemeClr val="tx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インフレ再燃の防止と中高年齢層雇用問題の解決を </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006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生産性基準原理の徹底と官公部門の効率化を</a:t>
                      </a:r>
                      <a:endParaRPr kumimoji="1" lang="ja-JP" altLang="en-US" sz="85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先進国病に陥らないために</a:t>
                      </a:r>
                      <a:endParaRPr kumimoji="1" lang="ja-JP" altLang="en-US" sz="85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30107">
                <a:tc vMerge="1">
                  <a:txBody>
                    <a:bodyPr/>
                    <a:lstStyle/>
                    <a:p>
                      <a:endParaRPr kumimoji="1" lang="ja-JP" altLang="en-US"/>
                    </a:p>
                  </a:txBody>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山積する難問題の解決のために</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046567"/>
                  </a:ext>
                </a:extLst>
              </a:tr>
              <a:tr h="198296">
                <a:tc vMerge="1">
                  <a:txBody>
                    <a:bodyPr/>
                    <a:lstStyle/>
                    <a:p>
                      <a:endParaRPr kumimoji="1" lang="ja-JP" altLang="en-US"/>
                    </a:p>
                  </a:txBody>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雇用の確保とインフレ防止に労使の広範な協力を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749959"/>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活力ある社会をつくるために</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生産性基準原理を軸に活力と安定の確保を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産業の空洞化、雇用問題への対処について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1988</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真の先進国への脱皮を目指して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1989</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真の豊かさの実現のために</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政治、経済、社会の健全な発展を考える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新時代へのわが国の対応と経営者の選択</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982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新時代の経済・社会と労使関係を求めて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98296">
                <a:tc vMerge="1">
                  <a:txBody>
                    <a:bodyPr/>
                    <a:lstStyle/>
                    <a:p>
                      <a:endParaRPr kumimoji="1" lang="ja-JP" altLang="en-US"/>
                    </a:p>
                  </a:txBody>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新しい国際化時代における日本の労使の選択</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28403">
                <a:tc vMerge="1">
                  <a:txBody>
                    <a:bodyPr/>
                    <a:lstStyle/>
                    <a:p>
                      <a:endParaRPr kumimoji="1" lang="ja-JP" altLang="en-US"/>
                    </a:p>
                  </a:txBody>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深刻化する長期不況と雇用維持に向けての労使の対応</a:t>
                      </a:r>
                      <a:endParaRPr kumimoji="1" lang="ja-JP" altLang="en-US" sz="80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593209"/>
                  </a:ext>
                </a:extLst>
              </a:tr>
              <a:tr h="198296">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日本経済の再活性化と経営者、労使の課題</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209437">
                <a:tc vMerge="1">
                  <a:txBody>
                    <a:bodyPr/>
                    <a:lstStyle/>
                    <a:p>
                      <a:endParaRPr kumimoji="1" lang="ja-JP" altLang="en-US"/>
                    </a:p>
                  </a:txBody>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構造改革によるダイナミックな日本経済の実現に向けて</a:t>
                      </a:r>
                      <a:endParaRPr kumimoji="1" lang="ja-JP" altLang="en-US" sz="85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4659157"/>
                  </a:ext>
                </a:extLst>
              </a:tr>
              <a:tr h="198296">
                <a:tc vMerge="1">
                  <a:txBody>
                    <a:bodyPr/>
                    <a:lstStyle/>
                    <a:p>
                      <a:endParaRPr kumimoji="1" lang="ja-JP" altLang="en-US"/>
                    </a:p>
                  </a:txBody>
                  <a:tcPr/>
                </a:tc>
                <a:tc>
                  <a:txBody>
                    <a:bodyPr/>
                    <a:lstStyle/>
                    <a:p>
                      <a:pPr 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1997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kumimoji="1" lang="ja-JP" altLang="en-US" sz="80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雇用安定と国民生活の質的改善をめざす構造改革、</a:t>
                      </a:r>
                      <a:endParaRPr kumimoji="1" lang="en-US" altLang="ja-JP" sz="80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「第三の道」の模索</a:t>
                      </a:r>
                      <a:endParaRPr kumimoji="1" lang="ja-JP" altLang="en-US" sz="80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820721"/>
                  </a:ext>
                </a:extLst>
              </a:tr>
              <a:tr h="206820">
                <a:tc vMerge="1">
                  <a:txBody>
                    <a:bodyPr/>
                    <a:lstStyle/>
                    <a:p>
                      <a:endParaRPr lang="en-GB"/>
                    </a:p>
                  </a:txBody>
                  <a:tcPr/>
                </a:tc>
                <a:tc>
                  <a:txBody>
                    <a:bodyPr/>
                    <a:lstStyle/>
                    <a:p>
                      <a:pPr algn="ctr">
                        <a:lnSpc>
                          <a:spcPts val="1000"/>
                        </a:lnSpc>
                      </a:pPr>
                      <a:r>
                        <a:rPr kumimoji="1" lang="en-US" altLang="ja-JP" sz="800">
                          <a:latin typeface="Meiryo UI" panose="020B0604030504040204" pitchFamily="50" charset="-128"/>
                          <a:ea typeface="Meiryo UI" panose="020B0604030504040204" pitchFamily="50" charset="-128"/>
                        </a:rPr>
                        <a:t>1998</a:t>
                      </a:r>
                      <a:r>
                        <a:rPr kumimoji="1" lang="ja-JP" altLang="en-US" sz="800">
                          <a:latin typeface="Meiryo UI" panose="020B0604030504040204" pitchFamily="50" charset="-128"/>
                          <a:ea typeface="Meiryo UI" panose="020B0604030504040204" pitchFamily="50" charset="-128"/>
                        </a:rPr>
                        <a:t>年版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rPr>
                        <a:t>危機からの脱出　ー第３の道を求めて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646491"/>
                  </a:ext>
                </a:extLst>
              </a:tr>
              <a:tr h="270320">
                <a:tc vMerge="1">
                  <a:txBody>
                    <a:bodyPr/>
                    <a:lstStyle/>
                    <a:p>
                      <a:endParaRPr lang="en-GB"/>
                    </a:p>
                  </a:txBody>
                  <a:tcPr/>
                </a:tc>
                <a:tc>
                  <a:txBody>
                    <a:bodyPr/>
                    <a:lstStyle/>
                    <a:p>
                      <a:pPr algn="ctr">
                        <a:lnSpc>
                          <a:spcPts val="1000"/>
                        </a:lnSpc>
                      </a:pPr>
                      <a:r>
                        <a:rPr kumimoji="1" lang="en-US" altLang="ja-JP" sz="800">
                          <a:latin typeface="Meiryo UI" panose="020B0604030504040204" pitchFamily="50" charset="-128"/>
                          <a:ea typeface="Meiryo UI" panose="020B0604030504040204" pitchFamily="50" charset="-128"/>
                        </a:rPr>
                        <a:t>1999</a:t>
                      </a:r>
                      <a:r>
                        <a:rPr kumimoji="1" lang="ja-JP" altLang="en-US" sz="800">
                          <a:latin typeface="Meiryo UI" panose="020B0604030504040204" pitchFamily="50" charset="-128"/>
                          <a:ea typeface="Meiryo UI" panose="020B0604030504040204" pitchFamily="50" charset="-128"/>
                        </a:rPr>
                        <a:t>年版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rPr>
                        <a:t>ダイナミックで徳のある国をめざして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98039"/>
                  </a:ext>
                </a:extLst>
              </a:tr>
              <a:tr h="0">
                <a:tc vMerge="1">
                  <a:txBody>
                    <a:bodyPr/>
                    <a:lstStyle/>
                    <a:p>
                      <a:endParaRPr lang="en-GB"/>
                    </a:p>
                  </a:txBody>
                  <a:tcPr/>
                </a:tc>
                <a:tc>
                  <a:txBody>
                    <a:bodyPr/>
                    <a:lstStyle/>
                    <a:p>
                      <a:pPr algn="ctr">
                        <a:lnSpc>
                          <a:spcPts val="1000"/>
                        </a:lnSpc>
                      </a:pPr>
                      <a:r>
                        <a:rPr kumimoji="1" lang="en-US" altLang="ja-JP" sz="800">
                          <a:latin typeface="Meiryo UI" panose="020B0604030504040204" pitchFamily="50" charset="-128"/>
                          <a:ea typeface="Meiryo UI" panose="020B0604030504040204" pitchFamily="50" charset="-128"/>
                        </a:rPr>
                        <a:t>2000</a:t>
                      </a:r>
                      <a:r>
                        <a:rPr kumimoji="1" lang="ja-JP" altLang="en-US" sz="800">
                          <a:latin typeface="Meiryo UI" panose="020B0604030504040204" pitchFamily="50" charset="-128"/>
                          <a:ea typeface="Meiryo UI" panose="020B0604030504040204" pitchFamily="50" charset="-128"/>
                        </a:rPr>
                        <a:t>年版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「人間の顔をした市場経済」をめざして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7180598"/>
                  </a:ext>
                </a:extLst>
              </a:tr>
            </a:tbl>
          </a:graphicData>
        </a:graphic>
      </p:graphicFrame>
      <p:sp>
        <p:nvSpPr>
          <p:cNvPr id="7" name="角丸四角形 5">
            <a:extLst>
              <a:ext uri="{FF2B5EF4-FFF2-40B4-BE49-F238E27FC236}">
                <a16:creationId xmlns:a16="http://schemas.microsoft.com/office/drawing/2014/main" id="{48C4296D-C255-09A0-C7C7-9D9FDBADEBAE}"/>
              </a:ext>
            </a:extLst>
          </p:cNvPr>
          <p:cNvSpPr/>
          <p:nvPr/>
        </p:nvSpPr>
        <p:spPr>
          <a:xfrm>
            <a:off x="0" y="-24769"/>
            <a:ext cx="6738213" cy="376869"/>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「経労委報告」各年の副題一覧</a:t>
            </a:r>
            <a:endParaRPr kumimoji="1" lang="en-US" altLang="ja-JP" sz="20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18A06C2C-62A2-A133-E77A-B79A01E8FAC2}"/>
              </a:ext>
            </a:extLst>
          </p:cNvPr>
          <p:cNvGraphicFramePr>
            <a:graphicFrameLocks noGrp="1"/>
          </p:cNvGraphicFramePr>
          <p:nvPr>
            <p:extLst>
              <p:ext uri="{D42A27DB-BD31-4B8C-83A1-F6EECF244321}">
                <p14:modId xmlns:p14="http://schemas.microsoft.com/office/powerpoint/2010/main" val="3947295685"/>
              </p:ext>
            </p:extLst>
          </p:nvPr>
        </p:nvGraphicFramePr>
        <p:xfrm>
          <a:off x="4572000" y="330598"/>
          <a:ext cx="4451824" cy="5925245"/>
        </p:xfrm>
        <a:graphic>
          <a:graphicData uri="http://schemas.openxmlformats.org/drawingml/2006/table">
            <a:tbl>
              <a:tblPr firstRow="1" bandRow="1">
                <a:tableStyleId>{5C22544A-7EE6-4342-B048-85BDC9FD1C3A}</a:tableStyleId>
              </a:tblPr>
              <a:tblGrid>
                <a:gridCol w="1064358">
                  <a:extLst>
                    <a:ext uri="{9D8B030D-6E8A-4147-A177-3AD203B41FA5}">
                      <a16:colId xmlns:a16="http://schemas.microsoft.com/office/drawing/2014/main" val="20004"/>
                    </a:ext>
                  </a:extLst>
                </a:gridCol>
                <a:gridCol w="623738">
                  <a:extLst>
                    <a:ext uri="{9D8B030D-6E8A-4147-A177-3AD203B41FA5}">
                      <a16:colId xmlns:a16="http://schemas.microsoft.com/office/drawing/2014/main" val="20005"/>
                    </a:ext>
                  </a:extLst>
                </a:gridCol>
                <a:gridCol w="2763728">
                  <a:extLst>
                    <a:ext uri="{9D8B030D-6E8A-4147-A177-3AD203B41FA5}">
                      <a16:colId xmlns:a16="http://schemas.microsoft.com/office/drawing/2014/main" val="20006"/>
                    </a:ext>
                  </a:extLst>
                </a:gridCol>
              </a:tblGrid>
              <a:tr h="220640">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報告書名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ts val="1000"/>
                        </a:lnSpc>
                      </a:pPr>
                      <a:r>
                        <a:rPr kumimoji="1" lang="ja-JP" altLang="en-US" sz="800">
                          <a:solidFill>
                            <a:schemeClr val="bg1"/>
                          </a:solidFill>
                          <a:latin typeface="Meiryo UI" panose="020B0604030504040204" pitchFamily="50" charset="-128"/>
                          <a:ea typeface="Meiryo UI" panose="020B0604030504040204" pitchFamily="50" charset="-128"/>
                        </a:rPr>
                        <a:t>副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20640">
                <a:tc row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労働問題研究</a:t>
                      </a:r>
                      <a:endParaRPr kumimoji="1" lang="en-US" altLang="zh-TW" sz="80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委員会報告</a:t>
                      </a:r>
                      <a:endParaRPr kumimoji="1" lang="ja-JP" altLang="en-US" sz="80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多様な選択肢をもった経済社会の実現を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06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構造改革の推進によって危機の打開を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0640">
                <a:tc rowSpan="13">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経営労働政策</a:t>
                      </a:r>
                      <a:endParaRPr kumimoji="1" lang="en-US" altLang="zh-TW" sz="80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委員会報告</a:t>
                      </a:r>
                      <a:endParaRPr kumimoji="1" lang="ja-JP" altLang="en-US" sz="80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多様な価値観が生むダイナミズムと創造をめざして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5612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高付加価値経営と多様性人材立国への道</a:t>
                      </a:r>
                      <a:endParaRPr kumimoji="1" lang="en-US" altLang="ja-JP" sz="80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－今こそ求められる経営者の高い志と使命感</a:t>
                      </a:r>
                      <a:r>
                        <a:rPr kumimoji="1" lang="en-US" altLang="ja-JP" sz="800">
                          <a:solidFill>
                            <a:schemeClr val="tx1"/>
                          </a:solidFill>
                          <a:latin typeface="Meiryo UI" panose="020B0604030504040204" pitchFamily="50" charset="-128"/>
                          <a:ea typeface="Meiryo UI" panose="020B0604030504040204" pitchFamily="50" charset="-128"/>
                        </a:rPr>
                        <a:t>―</a:t>
                      </a:r>
                      <a:endParaRPr kumimoji="1" lang="ja-JP" altLang="en-US" sz="80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労使はいまこそさらなる改革を進めよう</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経営者よ　正しく　強かれ</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イノベーションを切り拓く新たな働き方の推進を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2008</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日本型雇用システムの新展開と課題</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2009</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労使一丸で難局を乗り越え、さらなる飛躍に挑戦を</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危機を克服し、新たな成長を切り拓く</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労使一体となってグローバル競争に打ち勝つ</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危機を乗り越え、労使で成長の道を切り拓く</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活力ある未来に向けて 労使一体となって危機に立ち向かう</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デフレからの脱却と持続的な成長の実現に向けて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06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生産性を高め、経済の好循環を目指す</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0640">
                <a:tc rowSpan="9">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kumimoji="1" lang="zh-TW" altLang="en-US" sz="800">
                          <a:solidFill>
                            <a:schemeClr val="tx1"/>
                          </a:solidFill>
                          <a:latin typeface="Meiryo UI" panose="020B0604030504040204" pitchFamily="50" charset="-128"/>
                          <a:ea typeface="Meiryo UI" panose="020B0604030504040204" pitchFamily="50" charset="-128"/>
                        </a:rPr>
                        <a:t>経営労働政策</a:t>
                      </a:r>
                      <a:endParaRPr kumimoji="1" lang="en-US" altLang="zh-TW" sz="80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特別</a:t>
                      </a:r>
                      <a:r>
                        <a:rPr kumimoji="1" lang="zh-TW" altLang="en-US" sz="800">
                          <a:solidFill>
                            <a:schemeClr val="tx1"/>
                          </a:solidFill>
                          <a:latin typeface="Meiryo UI" panose="020B0604030504040204" pitchFamily="50" charset="-128"/>
                          <a:ea typeface="Meiryo UI" panose="020B0604030504040204" pitchFamily="50" charset="-128"/>
                        </a:rPr>
                        <a:t>委員会報告</a:t>
                      </a:r>
                      <a:r>
                        <a:rPr kumimoji="1" lang="ja-JP" altLang="en-US" sz="800" baseline="0">
                          <a:solidFill>
                            <a:schemeClr val="tx1"/>
                          </a:solidFill>
                          <a:latin typeface="Meiryo UI" panose="020B0604030504040204" pitchFamily="50" charset="-128"/>
                          <a:ea typeface="Meiryo UI" panose="020B0604030504040204" pitchFamily="50" charset="-128"/>
                        </a:rPr>
                        <a:t> </a:t>
                      </a:r>
                      <a:endParaRPr kumimoji="1" lang="en-US" altLang="ja-JP" sz="80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人口減少下での経済の好循環と企業の持続的成長の実現</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0640">
                <a:tc vMerge="1">
                  <a:txBody>
                    <a:bodyPr/>
                    <a:lstStyle/>
                    <a:p>
                      <a:endParaRPr kumimoji="1" lang="ja-JP" altLang="en-US"/>
                    </a:p>
                  </a:txBody>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人口減少を好機に変える人材の活躍推進と生産性の向上</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22064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働きがいと生産性向上、イノベーションを生み出す働き方改革</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22064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000"/>
                        </a:lnSpc>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働きがい向上とイノベーション創出 </a:t>
                      </a:r>
                      <a:r>
                        <a:rPr kumimoji="1" lang="en-US" altLang="ja-JP" sz="800">
                          <a:solidFill>
                            <a:schemeClr val="tx1"/>
                          </a:solidFill>
                          <a:latin typeface="Meiryo UI" panose="020B0604030504040204" pitchFamily="50" charset="-128"/>
                          <a:ea typeface="Meiryo UI" panose="020B0604030504040204" pitchFamily="50" charset="-128"/>
                        </a:rPr>
                        <a:t>by Society 5.0</a:t>
                      </a:r>
                      <a:endParaRPr kumimoji="1" lang="ja-JP" altLang="en-US" sz="80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22343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5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en-US" altLang="ja-JP" sz="800">
                          <a:solidFill>
                            <a:schemeClr val="tx1"/>
                          </a:solidFill>
                          <a:latin typeface="Meiryo UI" panose="020B0604030504040204" pitchFamily="50" charset="-128"/>
                          <a:ea typeface="Meiryo UI" panose="020B0604030504040204" pitchFamily="50" charset="-128"/>
                        </a:rPr>
                        <a:t>Society 5.0</a:t>
                      </a:r>
                      <a:r>
                        <a:rPr kumimoji="1" lang="ja-JP" altLang="en-US" sz="800">
                          <a:solidFill>
                            <a:schemeClr val="tx1"/>
                          </a:solidFill>
                          <a:latin typeface="Meiryo UI" panose="020B0604030504040204" pitchFamily="50" charset="-128"/>
                          <a:ea typeface="Meiryo UI" panose="020B0604030504040204" pitchFamily="50" charset="-128"/>
                        </a:rPr>
                        <a:t>時代を切り拓くエンゲージメントと価値創造力の向上</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4659157"/>
                  </a:ext>
                </a:extLst>
              </a:tr>
              <a:tr h="356125">
                <a:tc vMerge="1">
                  <a:txBody>
                    <a:bodyPr/>
                    <a:lstStyle/>
                    <a:p>
                      <a:endParaRPr kumimoji="1" lang="ja-JP" altLang="en-US"/>
                    </a:p>
                  </a:txBody>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エンゲージメントを高めてウィズコロナ時代を乗り越え、</a:t>
                      </a:r>
                      <a:endParaRPr kumimoji="1" lang="en-US" altLang="ja-JP" sz="80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ts val="1000"/>
                        </a:lnSpc>
                        <a:spcBef>
                          <a:spcPts val="0"/>
                        </a:spcBef>
                        <a:spcAft>
                          <a:spcPts val="0"/>
                        </a:spcAft>
                        <a:buClrTx/>
                        <a:buSzTx/>
                        <a:buFontTx/>
                        <a:buNone/>
                        <a:tabLst/>
                        <a:defRPr/>
                      </a:pPr>
                      <a:r>
                        <a:rPr kumimoji="1" lang="en-US" altLang="ja-JP" sz="800">
                          <a:solidFill>
                            <a:schemeClr val="tx1"/>
                          </a:solidFill>
                          <a:latin typeface="Meiryo UI" panose="020B0604030504040204" pitchFamily="50" charset="-128"/>
                          <a:ea typeface="Meiryo UI" panose="020B0604030504040204" pitchFamily="50" charset="-128"/>
                        </a:rPr>
                        <a:t>Society5.0</a:t>
                      </a:r>
                      <a:r>
                        <a:rPr kumimoji="1" lang="ja-JP" altLang="en-US" sz="800">
                          <a:solidFill>
                            <a:schemeClr val="tx1"/>
                          </a:solidFill>
                          <a:latin typeface="Meiryo UI" panose="020B0604030504040204" pitchFamily="50" charset="-128"/>
                          <a:ea typeface="Meiryo UI" panose="020B0604030504040204" pitchFamily="50" charset="-128"/>
                        </a:rPr>
                        <a:t>の実現を目指す</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820721"/>
                  </a:ext>
                </a:extLst>
              </a:tr>
              <a:tr h="356125">
                <a:tc vMerge="1">
                  <a:txBody>
                    <a:bodyPr/>
                    <a:lstStyle/>
                    <a:p>
                      <a:endParaRPr kumimoji="1" lang="ja-JP" altLang="en-US"/>
                    </a:p>
                  </a:txBody>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ポストコロナに向けて、労使共同で持続的成長に結びつく</a:t>
                      </a:r>
                      <a:r>
                        <a:rPr kumimoji="1" lang="en-US" altLang="ja-JP" sz="800">
                          <a:solidFill>
                            <a:schemeClr val="tx1"/>
                          </a:solidFill>
                          <a:latin typeface="Meiryo UI" panose="020B0604030504040204" pitchFamily="50" charset="-128"/>
                          <a:ea typeface="Meiryo UI" panose="020B0604030504040204" pitchFamily="50" charset="-128"/>
                        </a:rPr>
                        <a:t>Society 5.0</a:t>
                      </a:r>
                      <a:r>
                        <a:rPr kumimoji="1" lang="ja-JP" altLang="en-US" sz="800">
                          <a:solidFill>
                            <a:schemeClr val="tx1"/>
                          </a:solidFill>
                          <a:latin typeface="Meiryo UI" panose="020B0604030504040204" pitchFamily="50" charset="-128"/>
                          <a:ea typeface="Meiryo UI" panose="020B0604030504040204" pitchFamily="50" charset="-128"/>
                        </a:rPr>
                        <a:t>の実現</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09788"/>
                  </a:ext>
                </a:extLst>
              </a:tr>
              <a:tr h="220640">
                <a:tc vMerge="1">
                  <a:txBody>
                    <a:bodyPr/>
                    <a:lstStyle/>
                    <a:p>
                      <a:endParaRPr kumimoji="1" lang="ja-JP" altLang="en-US"/>
                    </a:p>
                  </a:txBody>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2023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rPr>
                        <a:t>「人への投資」促進を通じたイノベーション創出と生産性向上の実現</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693888"/>
                  </a:ext>
                </a:extLst>
              </a:tr>
              <a:tr h="220640">
                <a:tc vMerge="1">
                  <a:txBody>
                    <a:bodyPr/>
                    <a:lstStyle/>
                    <a:p>
                      <a:endParaRPr lang="en-GB"/>
                    </a:p>
                  </a:txBody>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en-US" altLang="ja-JP" sz="800" b="0" i="0" u="none" strike="noStrike">
                          <a:solidFill>
                            <a:srgbClr val="000000"/>
                          </a:solidFill>
                          <a:effectLst/>
                          <a:latin typeface="Meiryo UI" panose="020B0604030504040204" pitchFamily="50" charset="-128"/>
                          <a:ea typeface="Meiryo UI" panose="020B0604030504040204" pitchFamily="50" charset="-128"/>
                        </a:rPr>
                        <a:t>2024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年版</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デフレ完全脱却に向けた「成長と分配の好循環」の加速</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974213"/>
                  </a:ext>
                </a:extLst>
              </a:tr>
            </a:tbl>
          </a:graphicData>
        </a:graphic>
      </p:graphicFrame>
      <p:sp>
        <p:nvSpPr>
          <p:cNvPr id="2" name="スライド番号プレースホルダー 1"/>
          <p:cNvSpPr>
            <a:spLocks noGrp="1"/>
          </p:cNvSpPr>
          <p:nvPr>
            <p:ph type="sldNum" sz="quarter" idx="12"/>
          </p:nvPr>
        </p:nvSpPr>
        <p:spPr>
          <a:xfrm>
            <a:off x="7012262" y="651899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362A8-9C72-451F-B3C7-A05A0702FA10}"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schemeClr val="tx1"/>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48758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6</a:t>
            </a:fld>
            <a:endParaRPr lang="ja-JP" altLang="en-US"/>
          </a:p>
        </p:txBody>
      </p:sp>
      <p:sp>
        <p:nvSpPr>
          <p:cNvPr id="5" name="タイトル 1"/>
          <p:cNvSpPr txBox="1">
            <a:spLocks/>
          </p:cNvSpPr>
          <p:nvPr/>
        </p:nvSpPr>
        <p:spPr bwMode="auto">
          <a:xfrm>
            <a:off x="5608158" y="79614"/>
            <a:ext cx="3535843" cy="236960"/>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r>
              <a:rPr lang="en-US" altLang="ja-JP" sz="1100" kern="0">
                <a:latin typeface="+mn-ea"/>
                <a:cs typeface="+mj-cs"/>
              </a:rPr>
              <a:t>【</a:t>
            </a:r>
            <a:r>
              <a:rPr lang="ja-JP" altLang="en-US" sz="1100" kern="0">
                <a:latin typeface="+mn-ea"/>
                <a:cs typeface="+mj-cs"/>
              </a:rPr>
              <a:t>手引き</a:t>
            </a:r>
            <a:r>
              <a:rPr lang="en-US" altLang="ja-JP" sz="1100" kern="0">
                <a:latin typeface="+mn-ea"/>
                <a:cs typeface="+mj-cs"/>
              </a:rPr>
              <a:t>13</a:t>
            </a:r>
            <a:r>
              <a:rPr lang="ja-JP" altLang="en-US" sz="1100" kern="0">
                <a:latin typeface="+mn-ea"/>
                <a:cs typeface="+mj-cs"/>
              </a:rPr>
              <a:t>～</a:t>
            </a:r>
            <a:r>
              <a:rPr lang="en-US" altLang="ja-JP" sz="1100" kern="0">
                <a:latin typeface="+mn-ea"/>
                <a:cs typeface="+mj-cs"/>
              </a:rPr>
              <a:t>14】</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73226" y="415333"/>
            <a:ext cx="9293979"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j-ea"/>
                <a:ea typeface="+mj-ea"/>
              </a:rPr>
              <a:t>１．</a:t>
            </a:r>
            <a:r>
              <a:rPr lang="ja-JP" altLang="en-US" sz="2000" b="1">
                <a:solidFill>
                  <a:schemeClr val="tx1"/>
                </a:solidFill>
                <a:latin typeface="+mj-ea"/>
                <a:ea typeface="+mj-ea"/>
              </a:rPr>
              <a:t> 「働き方改革」と「ＤＥ＆Ｉ」のさらなる推進による生産性の改善・向上</a:t>
            </a:r>
            <a:endParaRPr kumimoji="1" lang="en-US" altLang="ja-JP" sz="2000" b="1">
              <a:solidFill>
                <a:schemeClr val="tx1"/>
              </a:solidFill>
              <a:latin typeface="+mj-ea"/>
              <a:ea typeface="+mj-ea"/>
            </a:endParaRPr>
          </a:p>
          <a:p>
            <a:r>
              <a:rPr kumimoji="1" lang="ja-JP" altLang="en-US" sz="2000" b="1">
                <a:solidFill>
                  <a:schemeClr val="tx1"/>
                </a:solidFill>
                <a:latin typeface="+mj-ea"/>
                <a:ea typeface="+mj-ea"/>
              </a:rPr>
              <a:t>（１）アウトプット（付加価値）の最大化　②労働時間法制における環境整備</a:t>
            </a:r>
          </a:p>
        </p:txBody>
      </p:sp>
      <p:sp>
        <p:nvSpPr>
          <p:cNvPr id="8" name="角丸四角形 7"/>
          <p:cNvSpPr/>
          <p:nvPr/>
        </p:nvSpPr>
        <p:spPr>
          <a:xfrm>
            <a:off x="293915" y="1053054"/>
            <a:ext cx="8539150" cy="2259369"/>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メイリオ" panose="020B0604030504040204" pitchFamily="50" charset="-128"/>
              <a:buChar char="○"/>
            </a:pPr>
            <a:r>
              <a:rPr kumimoji="1" lang="ja-JP" altLang="en-US" sz="1600">
                <a:solidFill>
                  <a:schemeClr val="tx1"/>
                </a:solidFill>
                <a:latin typeface="+mn-ea"/>
              </a:rPr>
              <a:t>働き方改革「フェーズ</a:t>
            </a:r>
            <a:r>
              <a:rPr kumimoji="1" lang="en-US" altLang="ja-JP" sz="1600">
                <a:solidFill>
                  <a:schemeClr val="tx1"/>
                </a:solidFill>
                <a:latin typeface="+mn-ea"/>
              </a:rPr>
              <a:t>Ⅱ</a:t>
            </a:r>
            <a:r>
              <a:rPr kumimoji="1" lang="ja-JP" altLang="en-US" sz="1600">
                <a:solidFill>
                  <a:schemeClr val="tx1"/>
                </a:solidFill>
                <a:latin typeface="+mn-ea"/>
              </a:rPr>
              <a:t>」の実現に向けて、企業には、経済社会の変化や働き手の多様なニーズをとらえ、働き手が最大限能力を発揮できる環境づくりが不可欠</a:t>
            </a:r>
          </a:p>
          <a:p>
            <a:pPr marL="285750" indent="-285750">
              <a:buFont typeface="メイリオ" panose="020B0604030504040204" pitchFamily="50" charset="-128"/>
              <a:buChar char="○"/>
            </a:pPr>
            <a:r>
              <a:rPr kumimoji="1" lang="ja-JP" altLang="en-US" sz="1600">
                <a:solidFill>
                  <a:schemeClr val="tx1"/>
                </a:solidFill>
                <a:latin typeface="+mn-ea"/>
              </a:rPr>
              <a:t>政府は、働き手の健康確保を大前提に、「労働時間をベースとする処遇」と、裁量労働制等の「労働時間をベースとしない処遇」「仕事や役割・貢献度を基軸とする処遇」の組み合わせが可能な労働時間法制への見直しの検討が必要</a:t>
            </a:r>
            <a:endParaRPr kumimoji="1" lang="en-US" altLang="ja-JP" sz="1600">
              <a:solidFill>
                <a:schemeClr val="tx1"/>
              </a:solidFill>
              <a:latin typeface="+mn-ea"/>
            </a:endParaRPr>
          </a:p>
          <a:p>
            <a:pPr marL="285750" indent="-285750">
              <a:buFont typeface="メイリオ" panose="020B0604030504040204" pitchFamily="50" charset="-128"/>
              <a:buChar char="○"/>
            </a:pPr>
            <a:r>
              <a:rPr kumimoji="1" lang="ja-JP" altLang="en-US" sz="1600">
                <a:solidFill>
                  <a:schemeClr val="tx1"/>
                </a:solidFill>
                <a:latin typeface="+mn-ea"/>
              </a:rPr>
              <a:t>その際、一律・画一的な法制ではなく、過半数労働組合をはじめ、企業労使が積極的に話し合い、働き手の多様なニーズと自社の実態に応じた働き方が柔軟に選択できるような仕組みを検討することが望ましい</a:t>
            </a:r>
          </a:p>
        </p:txBody>
      </p:sp>
      <p:sp>
        <p:nvSpPr>
          <p:cNvPr id="9" name="テキスト ボックス 35"/>
          <p:cNvSpPr txBox="1">
            <a:spLocks noChangeArrowheads="1"/>
          </p:cNvSpPr>
          <p:nvPr/>
        </p:nvSpPr>
        <p:spPr bwMode="auto">
          <a:xfrm>
            <a:off x="215037" y="3488031"/>
            <a:ext cx="3810003" cy="307777"/>
          </a:xfrm>
          <a:prstGeom prst="rect">
            <a:avLst/>
          </a:prstGeom>
          <a:noFill/>
          <a:ln w="9525">
            <a:noFill/>
            <a:miter lim="800000"/>
            <a:headEnd/>
            <a:tailEnd/>
          </a:ln>
        </p:spPr>
        <p:txBody>
          <a:bodyPr wrap="square">
            <a:spAutoFit/>
          </a:bodyPr>
          <a:lstStyle/>
          <a:p>
            <a:r>
              <a:rPr lang="ja-JP" altLang="en-US" sz="1400">
                <a:latin typeface="+mn-ea"/>
              </a:rPr>
              <a:t>■</a:t>
            </a:r>
            <a:r>
              <a:rPr lang="ja-JP" altLang="en-US" sz="1400">
                <a:latin typeface="メイリオ" panose="020B0604030504040204" pitchFamily="50" charset="-128"/>
                <a:ea typeface="メイリオ" panose="020B0604030504040204" pitchFamily="50" charset="-128"/>
              </a:rPr>
              <a:t>現行の法制度と今後求められる姿</a:t>
            </a:r>
            <a:endParaRPr lang="ja-JP" altLang="en-US" sz="1400">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3" name="四角形: 角を丸くする 2">
            <a:extLst>
              <a:ext uri="{FF2B5EF4-FFF2-40B4-BE49-F238E27FC236}">
                <a16:creationId xmlns:a16="http://schemas.microsoft.com/office/drawing/2014/main" id="{2525187A-FA3D-7170-C526-1A82C98D6DF2}"/>
              </a:ext>
            </a:extLst>
          </p:cNvPr>
          <p:cNvSpPr/>
          <p:nvPr/>
        </p:nvSpPr>
        <p:spPr>
          <a:xfrm>
            <a:off x="293915" y="4196646"/>
            <a:ext cx="2353191" cy="17537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a:extLst>
              <a:ext uri="{FF2B5EF4-FFF2-40B4-BE49-F238E27FC236}">
                <a16:creationId xmlns:a16="http://schemas.microsoft.com/office/drawing/2014/main" id="{D36206B7-3185-7188-03BA-354A3F0334C0}"/>
              </a:ext>
            </a:extLst>
          </p:cNvPr>
          <p:cNvSpPr/>
          <p:nvPr/>
        </p:nvSpPr>
        <p:spPr>
          <a:xfrm>
            <a:off x="1041600" y="4212478"/>
            <a:ext cx="857820" cy="47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a:solidFill>
                  <a:schemeClr val="tx1"/>
                </a:solidFill>
                <a:latin typeface="+mn-ea"/>
              </a:rPr>
              <a:t>現状</a:t>
            </a:r>
          </a:p>
        </p:txBody>
      </p:sp>
      <p:sp>
        <p:nvSpPr>
          <p:cNvPr id="13" name="正方形/長方形 12">
            <a:extLst>
              <a:ext uri="{FF2B5EF4-FFF2-40B4-BE49-F238E27FC236}">
                <a16:creationId xmlns:a16="http://schemas.microsoft.com/office/drawing/2014/main" id="{D13E3364-0521-B96B-68B6-CE55B85FF47F}"/>
              </a:ext>
            </a:extLst>
          </p:cNvPr>
          <p:cNvSpPr/>
          <p:nvPr/>
        </p:nvSpPr>
        <p:spPr>
          <a:xfrm>
            <a:off x="555681" y="4654908"/>
            <a:ext cx="1829658" cy="1077218"/>
          </a:xfrm>
          <a:prstGeom prst="rect">
            <a:avLst/>
          </a:prstGeom>
          <a:solidFill>
            <a:schemeClr val="bg1"/>
          </a:solidFill>
        </p:spPr>
        <p:txBody>
          <a:bodyPr wrap="square">
            <a:spAutoFit/>
          </a:bodyPr>
          <a:lstStyle/>
          <a:p>
            <a:r>
              <a:rPr lang="ja-JP" altLang="en-US" sz="1600">
                <a:latin typeface="+mn-ea"/>
              </a:rPr>
              <a:t>労働時間と成果が比例する</a:t>
            </a:r>
            <a:r>
              <a:rPr lang="ja-JP" altLang="en-US" sz="1600" u="sng">
                <a:latin typeface="+mn-ea"/>
              </a:rPr>
              <a:t>工場勤務のような働き手を念頭</a:t>
            </a:r>
            <a:r>
              <a:rPr lang="ja-JP" altLang="en-US" sz="1600">
                <a:latin typeface="+mn-ea"/>
              </a:rPr>
              <a:t>に制定</a:t>
            </a:r>
            <a:endParaRPr lang="en-US" altLang="ja-JP" sz="1600">
              <a:latin typeface="+mn-ea"/>
            </a:endParaRPr>
          </a:p>
        </p:txBody>
      </p:sp>
      <p:sp>
        <p:nvSpPr>
          <p:cNvPr id="14" name="四角形: 角を丸くする 13">
            <a:extLst>
              <a:ext uri="{FF2B5EF4-FFF2-40B4-BE49-F238E27FC236}">
                <a16:creationId xmlns:a16="http://schemas.microsoft.com/office/drawing/2014/main" id="{F90FD5AA-6323-1B7F-935C-B5419488D9BC}"/>
              </a:ext>
            </a:extLst>
          </p:cNvPr>
          <p:cNvSpPr/>
          <p:nvPr/>
        </p:nvSpPr>
        <p:spPr>
          <a:xfrm>
            <a:off x="5292773" y="3829112"/>
            <a:ext cx="3540292" cy="28051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77D3CDE3-C3EC-005A-D909-0DF00A777582}"/>
              </a:ext>
            </a:extLst>
          </p:cNvPr>
          <p:cNvSpPr/>
          <p:nvPr/>
        </p:nvSpPr>
        <p:spPr>
          <a:xfrm>
            <a:off x="6009627" y="3678680"/>
            <a:ext cx="2106585" cy="927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a:solidFill>
                  <a:schemeClr val="tx1"/>
                </a:solidFill>
                <a:latin typeface="+mn-ea"/>
              </a:rPr>
              <a:t>今後求められる姿</a:t>
            </a:r>
          </a:p>
        </p:txBody>
      </p:sp>
      <p:sp>
        <p:nvSpPr>
          <p:cNvPr id="16" name="正方形/長方形 15">
            <a:extLst>
              <a:ext uri="{FF2B5EF4-FFF2-40B4-BE49-F238E27FC236}">
                <a16:creationId xmlns:a16="http://schemas.microsoft.com/office/drawing/2014/main" id="{46D35745-ECCA-E194-87AF-612B9D5223EE}"/>
              </a:ext>
            </a:extLst>
          </p:cNvPr>
          <p:cNvSpPr/>
          <p:nvPr/>
        </p:nvSpPr>
        <p:spPr>
          <a:xfrm>
            <a:off x="5608158" y="4448996"/>
            <a:ext cx="2909522" cy="1708160"/>
          </a:xfrm>
          <a:prstGeom prst="rect">
            <a:avLst/>
          </a:prstGeom>
          <a:solidFill>
            <a:schemeClr val="bg1"/>
          </a:solidFill>
        </p:spPr>
        <p:txBody>
          <a:bodyPr wrap="square">
            <a:spAutoFit/>
          </a:bodyPr>
          <a:lstStyle/>
          <a:p>
            <a:pPr algn="just"/>
            <a:r>
              <a:rPr lang="ja-JP" altLang="en-US" sz="1500">
                <a:latin typeface="+mn-ea"/>
              </a:rPr>
              <a:t>働き手の健康確保を大前提に、各企業が自社の実態に応じて、「労働時間をベースとする処遇」と「労働時間をベースとしない処遇」「仕事や役割・貢献度を基軸とする処遇」の組み合わせを可能に</a:t>
            </a:r>
            <a:endParaRPr lang="en-US" altLang="ja-JP" sz="1500">
              <a:latin typeface="+mn-ea"/>
            </a:endParaRPr>
          </a:p>
        </p:txBody>
      </p:sp>
      <p:sp>
        <p:nvSpPr>
          <p:cNvPr id="19" name="矢印: 右 18">
            <a:extLst>
              <a:ext uri="{FF2B5EF4-FFF2-40B4-BE49-F238E27FC236}">
                <a16:creationId xmlns:a16="http://schemas.microsoft.com/office/drawing/2014/main" id="{BA34C1A3-6226-137E-2C7E-68D9A0FB6D1C}"/>
              </a:ext>
            </a:extLst>
          </p:cNvPr>
          <p:cNvSpPr/>
          <p:nvPr/>
        </p:nvSpPr>
        <p:spPr>
          <a:xfrm>
            <a:off x="2957684" y="4883285"/>
            <a:ext cx="2134712" cy="4343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FC72743-4473-EFB8-6925-FE953F1153C9}"/>
              </a:ext>
            </a:extLst>
          </p:cNvPr>
          <p:cNvSpPr txBox="1"/>
          <p:nvPr/>
        </p:nvSpPr>
        <p:spPr>
          <a:xfrm>
            <a:off x="2717730" y="4196646"/>
            <a:ext cx="2614620" cy="584775"/>
          </a:xfrm>
          <a:prstGeom prst="rect">
            <a:avLst/>
          </a:prstGeom>
          <a:noFill/>
        </p:spPr>
        <p:txBody>
          <a:bodyPr wrap="square">
            <a:spAutoFit/>
          </a:bodyPr>
          <a:lstStyle/>
          <a:p>
            <a:pPr algn="ctr"/>
            <a:r>
              <a:rPr lang="ja-JP" altLang="en-US" sz="1600">
                <a:latin typeface="+mn-ea"/>
              </a:rPr>
              <a:t>経済社会の変化や</a:t>
            </a:r>
            <a:endParaRPr lang="en-US" altLang="ja-JP" sz="1600">
              <a:latin typeface="+mn-ea"/>
            </a:endParaRPr>
          </a:p>
          <a:p>
            <a:pPr algn="ctr"/>
            <a:r>
              <a:rPr lang="ja-JP" altLang="en-US" sz="1600">
                <a:latin typeface="+mn-ea"/>
              </a:rPr>
              <a:t>労働者のニーズの多様化</a:t>
            </a:r>
            <a:endParaRPr lang="en-US" altLang="ja-JP" sz="1600">
              <a:latin typeface="+mn-ea"/>
            </a:endParaRPr>
          </a:p>
        </p:txBody>
      </p:sp>
    </p:spTree>
    <p:extLst>
      <p:ext uri="{BB962C8B-B14F-4D97-AF65-F5344CB8AC3E}">
        <p14:creationId xmlns:p14="http://schemas.microsoft.com/office/powerpoint/2010/main" val="159539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各年版経労委報告における「経営側のスタンス」（抜粋）</a:t>
            </a:r>
          </a:p>
        </p:txBody>
      </p:sp>
      <p:graphicFrame>
        <p:nvGraphicFramePr>
          <p:cNvPr id="3" name="表 2">
            <a:extLst>
              <a:ext uri="{FF2B5EF4-FFF2-40B4-BE49-F238E27FC236}">
                <a16:creationId xmlns:a16="http://schemas.microsoft.com/office/drawing/2014/main" id="{D7E8DC18-67BF-85D1-5874-9BC9866F1E71}"/>
              </a:ext>
            </a:extLst>
          </p:cNvPr>
          <p:cNvGraphicFramePr>
            <a:graphicFrameLocks noGrp="1"/>
          </p:cNvGraphicFramePr>
          <p:nvPr/>
        </p:nvGraphicFramePr>
        <p:xfrm>
          <a:off x="167951" y="697831"/>
          <a:ext cx="8808098" cy="5795042"/>
        </p:xfrm>
        <a:graphic>
          <a:graphicData uri="http://schemas.openxmlformats.org/drawingml/2006/table">
            <a:tbl>
              <a:tblPr firstRow="1" bandRow="1">
                <a:tableStyleId>{5C22544A-7EE6-4342-B048-85BDC9FD1C3A}</a:tableStyleId>
              </a:tblPr>
              <a:tblGrid>
                <a:gridCol w="981393">
                  <a:extLst>
                    <a:ext uri="{9D8B030D-6E8A-4147-A177-3AD203B41FA5}">
                      <a16:colId xmlns:a16="http://schemas.microsoft.com/office/drawing/2014/main" val="18091851"/>
                    </a:ext>
                  </a:extLst>
                </a:gridCol>
                <a:gridCol w="7826705">
                  <a:extLst>
                    <a:ext uri="{9D8B030D-6E8A-4147-A177-3AD203B41FA5}">
                      <a16:colId xmlns:a16="http://schemas.microsoft.com/office/drawing/2014/main" val="2217003575"/>
                    </a:ext>
                  </a:extLst>
                </a:gridCol>
              </a:tblGrid>
              <a:tr h="2897521">
                <a:tc>
                  <a:txBody>
                    <a:bodyPr/>
                    <a:lstStyle/>
                    <a:p>
                      <a:pPr algn="ctr"/>
                      <a:r>
                        <a:rPr kumimoji="1" lang="en-US" altLang="ja-JP" sz="1300" b="0">
                          <a:solidFill>
                            <a:schemeClr val="tx1"/>
                          </a:solidFill>
                          <a:latin typeface="Meiryo UI" panose="020B0604030504040204" pitchFamily="50" charset="-128"/>
                          <a:ea typeface="Meiryo UI" panose="020B0604030504040204" pitchFamily="50" charset="-128"/>
                        </a:rPr>
                        <a:t>2023</a:t>
                      </a:r>
                      <a:r>
                        <a:rPr kumimoji="1" lang="ja-JP" altLang="en-US" sz="1300" b="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今回の物価上昇を契機に、デフレマインドを払拭し、賃金と物価が適切に上昇する「賃金と物価の好循環」を形成していくことが必要。中期的な観点から、賃金引上げの機運をさらに醸成し、「構造的な賃金引上げ」「分厚い中間層の形成」につなげることが望まれる。</a:t>
                      </a:r>
                    </a:p>
                    <a:p>
                      <a:pPr marL="285750" indent="-285750">
                        <a:buFont typeface="Meiryo UI" panose="020B0604030504040204" pitchFamily="50" charset="-128"/>
                        <a:buChar char="○"/>
                      </a:pPr>
                      <a:r>
                        <a:rPr kumimoji="1" lang="en-US" altLang="ja-JP" sz="1300" b="0">
                          <a:solidFill>
                            <a:schemeClr val="tx1"/>
                          </a:solidFill>
                          <a:latin typeface="Meiryo UI" panose="020B0604030504040204" pitchFamily="50" charset="-128"/>
                          <a:ea typeface="Meiryo UI" panose="020B0604030504040204" pitchFamily="50" charset="-128"/>
                        </a:rPr>
                        <a:t>2023</a:t>
                      </a:r>
                      <a:r>
                        <a:rPr kumimoji="1" lang="ja-JP" altLang="en-US" sz="1300" b="0">
                          <a:solidFill>
                            <a:schemeClr val="tx1"/>
                          </a:solidFill>
                          <a:latin typeface="Meiryo UI" panose="020B0604030504040204" pitchFamily="50" charset="-128"/>
                          <a:ea typeface="Meiryo UI" panose="020B0604030504040204" pitchFamily="50" charset="-128"/>
                        </a:rPr>
                        <a:t>年の春季労使交渉においても、「賃金決定の大原則」に則って検討する方針は堅持。その上で、経団連は、様々な考慮要素のうち「物価動向」を特に重視しながら、企業の社会的責務として、賃金引上げのモメンタムの維持・強化に向けた積極的な対応を呼びかけていく。</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「人への投資」として「賃金引上げ」と「総合的な処遇改善・人材育成」を積極的に検討し、成長の果実を働き手に適切に分配することが必要。</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賃金引上げ」では、月例賃金や諸手当、賞与・一時金を柱として自社に適した方法の検討・実施、「総合的な処遇改善・人材育成」では、エンゲージメント向上を軸に「働きがい」と「働きやすさ」に資する諸施策の導入・拡充が重要。</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労使は「闘争」関係ではなく、価値協創に取り組む経営のパートナーとの認識の下、経団連は、わが国が抱える社会的課題の解決に向けて、未来を「協創」する労使関係を目指していく。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25617"/>
                  </a:ext>
                </a:extLst>
              </a:tr>
              <a:tr h="2897521">
                <a:tc>
                  <a:txBody>
                    <a:bodyPr/>
                    <a:lstStyle/>
                    <a:p>
                      <a:pPr algn="ctr"/>
                      <a:r>
                        <a:rPr kumimoji="1" lang="en-US" altLang="ja-JP" sz="1300">
                          <a:solidFill>
                            <a:schemeClr val="tx1"/>
                          </a:solidFill>
                          <a:latin typeface="Meiryo UI" panose="020B0604030504040204" pitchFamily="50" charset="-128"/>
                          <a:ea typeface="Meiryo UI" panose="020B0604030504040204" pitchFamily="50" charset="-128"/>
                        </a:rPr>
                        <a:t>2022</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「賃金決定の大原則」に則り、「賃金引上げ」と「総合的な処遇改善」に取り組んでいくことに変わりはない。</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「働き手」との価値協創によって生み出された収益・成果の適切な分配により、賃金引上げのモメンタムを維持していくことが重要。</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生産性向上の果実を、「賃金引上げ」とともに「総合的な処遇改善」によって適切に還元・活用していくことが、働き手のエンゲージメントを高め、さらなる生産性の向上につながる「社内の好循環」の実現をもたらす。</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「成長と分配の好循環」実現への社会的な期待や、賃金引上げの環境整備に向けた政府の支援策も考慮した検討が望まれる。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総合的な処遇改善は、企業が働き手と協創した成果を分配する主要な方策であり、さらなる成長をもたらす「人への投資」となり得る重要な施策。労使で認識を共有しながら、総合的な処遇改善に向けた職場環境の見直しが肝要であ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企業の発展と働き手の成長を共に実現するには、労使協働が不可欠。様々なレベル・チャネルを通じて労使コミュニケーションを活性化させ、「社会の安定帯」としての役割を協調しながら果たすことで、未来志向の労使関係を目指していくことが望ま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843339"/>
                  </a:ext>
                </a:extLst>
              </a:tr>
            </a:tbl>
          </a:graphicData>
        </a:graphic>
      </p:graphicFrame>
    </p:spTree>
    <p:extLst>
      <p:ext uri="{BB962C8B-B14F-4D97-AF65-F5344CB8AC3E}">
        <p14:creationId xmlns:p14="http://schemas.microsoft.com/office/powerpoint/2010/main" val="3712748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各年版経労委報告における「経営側のスタンス」（抜粋）</a:t>
            </a:r>
          </a:p>
        </p:txBody>
      </p:sp>
      <p:graphicFrame>
        <p:nvGraphicFramePr>
          <p:cNvPr id="3" name="表 2">
            <a:extLst>
              <a:ext uri="{FF2B5EF4-FFF2-40B4-BE49-F238E27FC236}">
                <a16:creationId xmlns:a16="http://schemas.microsoft.com/office/drawing/2014/main" id="{D7E8DC18-67BF-85D1-5874-9BC9866F1E71}"/>
              </a:ext>
            </a:extLst>
          </p:cNvPr>
          <p:cNvGraphicFramePr>
            <a:graphicFrameLocks noGrp="1"/>
          </p:cNvGraphicFramePr>
          <p:nvPr>
            <p:extLst>
              <p:ext uri="{D42A27DB-BD31-4B8C-83A1-F6EECF244321}">
                <p14:modId xmlns:p14="http://schemas.microsoft.com/office/powerpoint/2010/main" val="2440255827"/>
              </p:ext>
            </p:extLst>
          </p:nvPr>
        </p:nvGraphicFramePr>
        <p:xfrm>
          <a:off x="167951" y="585454"/>
          <a:ext cx="8808098" cy="6019800"/>
        </p:xfrm>
        <a:graphic>
          <a:graphicData uri="http://schemas.openxmlformats.org/drawingml/2006/table">
            <a:tbl>
              <a:tblPr firstRow="1" bandRow="1">
                <a:tableStyleId>{5C22544A-7EE6-4342-B048-85BDC9FD1C3A}</a:tableStyleId>
              </a:tblPr>
              <a:tblGrid>
                <a:gridCol w="981393">
                  <a:extLst>
                    <a:ext uri="{9D8B030D-6E8A-4147-A177-3AD203B41FA5}">
                      <a16:colId xmlns:a16="http://schemas.microsoft.com/office/drawing/2014/main" val="18091851"/>
                    </a:ext>
                  </a:extLst>
                </a:gridCol>
                <a:gridCol w="7826705">
                  <a:extLst>
                    <a:ext uri="{9D8B030D-6E8A-4147-A177-3AD203B41FA5}">
                      <a16:colId xmlns:a16="http://schemas.microsoft.com/office/drawing/2014/main" val="2217003575"/>
                    </a:ext>
                  </a:extLst>
                </a:gridCol>
              </a:tblGrid>
              <a:tr h="1791035">
                <a:tc>
                  <a:txBody>
                    <a:bodyPr/>
                    <a:lstStyle/>
                    <a:p>
                      <a:pPr algn="ctr"/>
                      <a:r>
                        <a:rPr kumimoji="1" lang="en-US" altLang="ja-JP" sz="1300" b="0">
                          <a:solidFill>
                            <a:schemeClr val="tx1"/>
                          </a:solidFill>
                          <a:latin typeface="Meiryo UI" panose="020B0604030504040204" pitchFamily="50" charset="-128"/>
                          <a:ea typeface="Meiryo UI" panose="020B0604030504040204" pitchFamily="50" charset="-128"/>
                        </a:rPr>
                        <a:t>2021</a:t>
                      </a:r>
                      <a:r>
                        <a:rPr kumimoji="1" lang="ja-JP" altLang="en-US" sz="1300" b="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コロナ禍により企業を取り巻く経営環境が激変し、先行き不透明感が一層強まっていることから、適切な総額人件費管理の下、自社の支払能力を踏まえ、労使の議論を経て企業が決定する「賃金決定の大原則」の堅持が例年に増して重要となる。</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厳しい経営環境の下、「社員の雇用を守ることの大切さ」を労使で再認識することが前提となる。</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コロナ禍で業績はまだら模様であり、業種横並びや各社一律の賃金引上げを検討することは現実的ではない。</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企業労使は、自社の事業活動へのコロナ禍の影響に関する情報を正しく共有し、当面の業績見通し等についてもできる限り認識を合わせた上で、十分に議論を尽くし、基本給、諸手当、賞与・一時金など自社の実情に適した賃金決定を行うことが重要。</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ウィズコロナ時代の円滑な事業運営を見据え、エンゲージメント向上と人材への投資の観点から、「働きやすさ」と「働きがい」を高める施策について議論・検討を深めていくことが求められる。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25617"/>
                  </a:ext>
                </a:extLst>
              </a:tr>
              <a:tr h="1791035">
                <a:tc>
                  <a:txBody>
                    <a:bodyPr/>
                    <a:lstStyle/>
                    <a:p>
                      <a:pPr algn="ctr"/>
                      <a:r>
                        <a:rPr kumimoji="1" lang="en-US" altLang="ja-JP" sz="1300">
                          <a:solidFill>
                            <a:schemeClr val="tx1"/>
                          </a:solidFill>
                          <a:latin typeface="Meiryo UI" panose="020B0604030504040204" pitchFamily="50" charset="-128"/>
                          <a:ea typeface="Meiryo UI" panose="020B0604030504040204" pitchFamily="50" charset="-128"/>
                        </a:rPr>
                        <a:t>2020</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競争力強化と収益拡大を図り、生み出された成果を様々な形での処遇改善に活用することで、働き手のエンゲージメントを一層高め、さらなる生産性向上へとつなげていく「社内の好循環」をしっかりと回していくことが求められ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生産性向上による収益拡大を社員へ還元する「賃金引上げ」と、働き手の職場環境整備や能力開発に資する「総合的な処遇改善」を車の両輪と位置づけ、多様な選択肢の中から自社に適した方法・施策を検討・実施することが重要。</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賃金引上げへの社会的な期待も考慮しつつ、賃金引上げのモメンタムの維持に向けて、各社一律ではなく、自社の実情に応じた前向きな検討が基本となる。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これまで導入・拡充が進んできた様々な施策について、実際にエンゲージメントの向上につながっているのかを含めて、企業労使であらためて徹底的に議論し、自社の経営戦略と社員のニーズの双方に合致させていくことが望まし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843339"/>
                  </a:ext>
                </a:extLst>
              </a:tr>
              <a:tr h="179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a:solidFill>
                            <a:schemeClr val="tx1"/>
                          </a:solidFill>
                          <a:latin typeface="Meiryo UI" panose="020B0604030504040204" pitchFamily="50" charset="-128"/>
                          <a:ea typeface="Meiryo UI" panose="020B0604030504040204" pitchFamily="50" charset="-128"/>
                        </a:rPr>
                        <a:t>2019</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企業収益の拡大を背景とした賃金引上げのモメンタムを維持することで、経済の好循環に引き続き寄与していくことが期待される。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生産性向上による収益拡大の還元としての「賃金引上げ」と、働くための環境の整備である「総合的な処遇改善」は車の両輪として共に重要である。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賃金決定の大原則」に則り、自社の状況に見合った賃金引上げ方法について、労使で徹底的に議論して検討することが基本。とりわけ、収益が拡大した企業等は、賃金引上げへの社会的な期待を考慮しながら、多様な方法による年収ベースの賃金引上げや総合的な処遇改善への対応が求められ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生産性の向上や収益拡大の成果を、総合的な処遇改善によって社員に還元することは、働きがいを高め、</a:t>
                      </a:r>
                      <a:r>
                        <a:rPr kumimoji="1" lang="en-US" altLang="ja-JP" sz="1300" dirty="0">
                          <a:solidFill>
                            <a:schemeClr val="tx1"/>
                          </a:solidFill>
                          <a:latin typeface="Meiryo UI" panose="020B0604030504040204" pitchFamily="50" charset="-128"/>
                          <a:ea typeface="Meiryo UI" panose="020B0604030504040204" pitchFamily="50" charset="-128"/>
                        </a:rPr>
                        <a:t>Society5.0</a:t>
                      </a:r>
                      <a:r>
                        <a:rPr kumimoji="1" lang="ja-JP" altLang="en-US" sz="1300" dirty="0">
                          <a:solidFill>
                            <a:schemeClr val="tx1"/>
                          </a:solidFill>
                          <a:latin typeface="Meiryo UI" panose="020B0604030504040204" pitchFamily="50" charset="-128"/>
                          <a:ea typeface="Meiryo UI" panose="020B0604030504040204" pitchFamily="50" charset="-128"/>
                        </a:rPr>
                        <a:t>時代を視野に入れたイノベーティブな働き方の実現に寄与する。自社の実情と社員のニーズを踏まえ、多種多様な方策を検討。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300028"/>
                  </a:ext>
                </a:extLst>
              </a:tr>
            </a:tbl>
          </a:graphicData>
        </a:graphic>
      </p:graphicFrame>
    </p:spTree>
    <p:extLst>
      <p:ext uri="{BB962C8B-B14F-4D97-AF65-F5344CB8AC3E}">
        <p14:creationId xmlns:p14="http://schemas.microsoft.com/office/powerpoint/2010/main" val="635628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813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各年版経労委報告における「経営側のスタンス」（抜粋）</a:t>
            </a:r>
          </a:p>
        </p:txBody>
      </p:sp>
      <p:graphicFrame>
        <p:nvGraphicFramePr>
          <p:cNvPr id="3" name="表 2">
            <a:extLst>
              <a:ext uri="{FF2B5EF4-FFF2-40B4-BE49-F238E27FC236}">
                <a16:creationId xmlns:a16="http://schemas.microsoft.com/office/drawing/2014/main" id="{D7E8DC18-67BF-85D1-5874-9BC9866F1E71}"/>
              </a:ext>
            </a:extLst>
          </p:cNvPr>
          <p:cNvGraphicFramePr>
            <a:graphicFrameLocks noGrp="1"/>
          </p:cNvGraphicFramePr>
          <p:nvPr>
            <p:extLst>
              <p:ext uri="{D42A27DB-BD31-4B8C-83A1-F6EECF244321}">
                <p14:modId xmlns:p14="http://schemas.microsoft.com/office/powerpoint/2010/main" val="3525506186"/>
              </p:ext>
            </p:extLst>
          </p:nvPr>
        </p:nvGraphicFramePr>
        <p:xfrm>
          <a:off x="167951" y="598421"/>
          <a:ext cx="8808098" cy="6077016"/>
        </p:xfrm>
        <a:graphic>
          <a:graphicData uri="http://schemas.openxmlformats.org/drawingml/2006/table">
            <a:tbl>
              <a:tblPr firstRow="1" bandRow="1">
                <a:tableStyleId>{5C22544A-7EE6-4342-B048-85BDC9FD1C3A}</a:tableStyleId>
              </a:tblPr>
              <a:tblGrid>
                <a:gridCol w="981393">
                  <a:extLst>
                    <a:ext uri="{9D8B030D-6E8A-4147-A177-3AD203B41FA5}">
                      <a16:colId xmlns:a16="http://schemas.microsoft.com/office/drawing/2014/main" val="18091851"/>
                    </a:ext>
                  </a:extLst>
                </a:gridCol>
                <a:gridCol w="7826705">
                  <a:extLst>
                    <a:ext uri="{9D8B030D-6E8A-4147-A177-3AD203B41FA5}">
                      <a16:colId xmlns:a16="http://schemas.microsoft.com/office/drawing/2014/main" val="2217003575"/>
                    </a:ext>
                  </a:extLst>
                </a:gridCol>
              </a:tblGrid>
              <a:tr h="1435768">
                <a:tc>
                  <a:txBody>
                    <a:bodyPr/>
                    <a:lstStyle/>
                    <a:p>
                      <a:pPr algn="ctr"/>
                      <a:r>
                        <a:rPr kumimoji="1" lang="en-US" altLang="ja-JP" sz="1300" b="0">
                          <a:solidFill>
                            <a:schemeClr val="tx1"/>
                          </a:solidFill>
                          <a:latin typeface="Meiryo UI" panose="020B0604030504040204" pitchFamily="50" charset="-128"/>
                          <a:ea typeface="Meiryo UI" panose="020B0604030504040204" pitchFamily="50" charset="-128"/>
                        </a:rPr>
                        <a:t>2018</a:t>
                      </a:r>
                      <a:r>
                        <a:rPr kumimoji="1" lang="ja-JP" altLang="en-US" sz="1300" b="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賃金決定の大原則に則り、「３％の賃金引上げ」との社会的期待を意識しながら、自社の収益に見合った前向きな検討が望まれる。とりわけ、収益が拡大あるいは高水準で推移している企業等においては、多様な方法による年収ベースの賃金引上げを基本としながら、月例賃金や総合的な処遇改善への積極的な対応を求める。</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基本給変更を伴わない所定労働時間の短縮や、育児・介護施策の充実、福利厚生面での拡充など、総合的な処遇改善について、多様な方策から検討。</a:t>
                      </a:r>
                    </a:p>
                    <a:p>
                      <a:pPr marL="285750" indent="-285750">
                        <a:buFont typeface="Meiryo UI" panose="020B0604030504040204" pitchFamily="50" charset="-128"/>
                        <a:buChar char="○"/>
                      </a:pPr>
                      <a:r>
                        <a:rPr kumimoji="1" lang="ja-JP" altLang="en-US" sz="1300" b="0">
                          <a:solidFill>
                            <a:schemeClr val="tx1"/>
                          </a:solidFill>
                          <a:latin typeface="Meiryo UI" panose="020B0604030504040204" pitchFamily="50" charset="-128"/>
                          <a:ea typeface="Meiryo UI" panose="020B0604030504040204" pitchFamily="50" charset="-128"/>
                        </a:rPr>
                        <a:t>働き方改革推進の一環として労働生産性が向上し、時間外手当が減少した場合には、社員の健康増進への助成や、賞与・一時金の増額、手当の創設・引上げなど、社員の処遇改善へつなげていく方針を明らかにすることが望ま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25617"/>
                  </a:ext>
                </a:extLst>
              </a:tr>
              <a:tr h="648033">
                <a:tc>
                  <a:txBody>
                    <a:bodyPr/>
                    <a:lstStyle/>
                    <a:p>
                      <a:pPr algn="ctr"/>
                      <a:r>
                        <a:rPr kumimoji="1" lang="en-US" altLang="ja-JP" sz="1300">
                          <a:solidFill>
                            <a:schemeClr val="tx1"/>
                          </a:solidFill>
                          <a:latin typeface="Meiryo UI" panose="020B0604030504040204" pitchFamily="50" charset="-128"/>
                          <a:ea typeface="Meiryo UI" panose="020B0604030504040204" pitchFamily="50" charset="-128"/>
                        </a:rPr>
                        <a:t>2017</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経済の好循環を力強く回すための取組みをさらに進めるため、賃金引上げのモメンタムを継続していくことが必要。</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賃金は、さまざまな考慮要素を勘案しつつ、自社の支払能力を踏まえ、労使の議論を経て、企業が決定することが大原則。</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収益が拡大した企業や、収益体質が改善している企業について、「年収ベースの賃金引上げ」の前向きな検討を求める。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年収ベースの賃金引上げは、自社の実情に適した方法を多様な選択肢から見出していくことが必要。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843339"/>
                  </a:ext>
                </a:extLst>
              </a:tr>
              <a:tr h="1209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a:solidFill>
                            <a:schemeClr val="tx1"/>
                          </a:solidFill>
                          <a:latin typeface="Meiryo UI" panose="020B0604030504040204" pitchFamily="50" charset="-128"/>
                          <a:ea typeface="Meiryo UI" panose="020B0604030504040204" pitchFamily="50" charset="-128"/>
                        </a:rPr>
                        <a:t>2016</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労使交渉・協議で重視すべき考慮要素として、経済の好循環を回すという社会的要請がある。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収益が拡大した企業において、</a:t>
                      </a:r>
                      <a:r>
                        <a:rPr kumimoji="1" lang="en-US" altLang="ja-JP" sz="1300">
                          <a:solidFill>
                            <a:schemeClr val="tx1"/>
                          </a:solidFill>
                          <a:latin typeface="Meiryo UI" panose="020B0604030504040204" pitchFamily="50" charset="-128"/>
                          <a:ea typeface="Meiryo UI" panose="020B0604030504040204" pitchFamily="50" charset="-128"/>
                        </a:rPr>
                        <a:t>2015</a:t>
                      </a:r>
                      <a:r>
                        <a:rPr kumimoji="1" lang="ja-JP" altLang="en-US" sz="1300">
                          <a:solidFill>
                            <a:schemeClr val="tx1"/>
                          </a:solidFill>
                          <a:latin typeface="Meiryo UI" panose="020B0604030504040204" pitchFamily="50" charset="-128"/>
                          <a:ea typeface="Meiryo UI" panose="020B0604030504040204" pitchFamily="50" charset="-128"/>
                        </a:rPr>
                        <a:t>年を上回る「年収ベースの賃金引上げ」について前向きで踏み込んだ検討が望まれる。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経営環境や業績の状況は各社各様であり、自社の実情に適った年収ベースの賃金引上げの方法を多様な選択肢（全体的ベースアップ、重点的ベースアップ、賞与・一時金の増額、各種手当の見直し等）から見出していくことが重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300028"/>
                  </a:ext>
                </a:extLst>
              </a:tr>
              <a:tr h="920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a:solidFill>
                            <a:schemeClr val="tx1"/>
                          </a:solidFill>
                          <a:latin typeface="Meiryo UI" panose="020B0604030504040204" pitchFamily="50" charset="-128"/>
                          <a:ea typeface="Meiryo UI" panose="020B0604030504040204" pitchFamily="50" charset="-128"/>
                        </a:rPr>
                        <a:t>2015</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企業労使は、デフレ脱却に向けたマクロ的認識や、社会的な期待の大きさを踏まえる必要がある。</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収益が拡大している企業は、設備投資や研究開発投資、雇用の拡大とあわせ、賃金の引上げを前向きに検討することを強く期待。</a:t>
                      </a:r>
                    </a:p>
                    <a:p>
                      <a:pPr marL="285750" indent="-285750">
                        <a:buFont typeface="Meiryo UI" panose="020B0604030504040204" pitchFamily="50" charset="-128"/>
                        <a:buChar char="○"/>
                      </a:pPr>
                      <a:r>
                        <a:rPr kumimoji="1" lang="ja-JP" altLang="en-US" sz="1300">
                          <a:solidFill>
                            <a:schemeClr val="tx1"/>
                          </a:solidFill>
                          <a:latin typeface="Meiryo UI" panose="020B0604030504040204" pitchFamily="50" charset="-128"/>
                          <a:ea typeface="Meiryo UI" panose="020B0604030504040204" pitchFamily="50" charset="-128"/>
                        </a:rPr>
                        <a:t>ベースアップは賃金を引き上げる場合の選択肢の一つであり、年収ベースの引上げととらえるべき。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348348"/>
                  </a:ext>
                </a:extLst>
              </a:tr>
              <a:tr h="920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a:solidFill>
                            <a:schemeClr val="tx1"/>
                          </a:solidFill>
                          <a:latin typeface="Meiryo UI" panose="020B0604030504040204" pitchFamily="50" charset="-128"/>
                          <a:ea typeface="Meiryo UI" panose="020B0604030504040204" pitchFamily="50" charset="-128"/>
                        </a:rPr>
                        <a:t>2014</a:t>
                      </a:r>
                      <a:r>
                        <a:rPr kumimoji="1" lang="ja-JP" altLang="en-US" sz="1300">
                          <a:solidFill>
                            <a:schemeClr val="tx1"/>
                          </a:solidFill>
                          <a:latin typeface="Meiryo UI" panose="020B0604030504040204" pitchFamily="50" charset="-128"/>
                          <a:ea typeface="Meiryo UI" panose="020B0604030504040204" pitchFamily="50" charset="-128"/>
                        </a:rPr>
                        <a:t>年版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96"/>
                    </a:solidFill>
                  </a:tcPr>
                </a:tc>
                <a:tc>
                  <a:txBody>
                    <a:bodyPr/>
                    <a:lstStyle/>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企業労使には、マクロ的な認識を踏まえて労使交渉・協議に臨むことを期待。</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業績が好調な企業は、拡大した収益を設備投資だけでなく雇用の拡大、賃金の引上げに振り向けていくことを検討することになる。</a:t>
                      </a:r>
                    </a:p>
                    <a:p>
                      <a:pPr marL="285750" indent="-285750">
                        <a:buFont typeface="Meiryo UI" panose="020B0604030504040204" pitchFamily="50" charset="-128"/>
                        <a:buChar char="○"/>
                      </a:pPr>
                      <a:r>
                        <a:rPr kumimoji="1" lang="ja-JP" altLang="en-US" sz="1300" dirty="0">
                          <a:solidFill>
                            <a:schemeClr val="tx1"/>
                          </a:solidFill>
                          <a:latin typeface="Meiryo UI" panose="020B0604030504040204" pitchFamily="50" charset="-128"/>
                          <a:ea typeface="Meiryo UI" panose="020B0604030504040204" pitchFamily="50" charset="-128"/>
                        </a:rPr>
                        <a:t>賃金の引上げについては、ここ数年と異なる対応も選択肢となり、実に多様な対応が考えられる。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551096"/>
                  </a:ext>
                </a:extLst>
              </a:tr>
            </a:tbl>
          </a:graphicData>
        </a:graphic>
      </p:graphicFrame>
    </p:spTree>
    <p:extLst>
      <p:ext uri="{BB962C8B-B14F-4D97-AF65-F5344CB8AC3E}">
        <p14:creationId xmlns:p14="http://schemas.microsoft.com/office/powerpoint/2010/main" val="697373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連合「</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春季生活闘争方針」の概要</a:t>
            </a:r>
          </a:p>
        </p:txBody>
      </p:sp>
      <p:graphicFrame>
        <p:nvGraphicFramePr>
          <p:cNvPr id="3" name="表 2">
            <a:extLst>
              <a:ext uri="{FF2B5EF4-FFF2-40B4-BE49-F238E27FC236}">
                <a16:creationId xmlns:a16="http://schemas.microsoft.com/office/drawing/2014/main" id="{95793107-9182-333C-64C8-40286C2F1BDA}"/>
              </a:ext>
            </a:extLst>
          </p:cNvPr>
          <p:cNvGraphicFramePr>
            <a:graphicFrameLocks noGrp="1"/>
          </p:cNvGraphicFramePr>
          <p:nvPr/>
        </p:nvGraphicFramePr>
        <p:xfrm>
          <a:off x="190501" y="638004"/>
          <a:ext cx="8685569" cy="444915"/>
        </p:xfrm>
        <a:graphic>
          <a:graphicData uri="http://schemas.openxmlformats.org/drawingml/2006/table">
            <a:tbl>
              <a:tblPr/>
              <a:tblGrid>
                <a:gridCol w="974469">
                  <a:extLst>
                    <a:ext uri="{9D8B030D-6E8A-4147-A177-3AD203B41FA5}">
                      <a16:colId xmlns:a16="http://schemas.microsoft.com/office/drawing/2014/main" val="20000"/>
                    </a:ext>
                  </a:extLst>
                </a:gridCol>
                <a:gridCol w="7711100">
                  <a:extLst>
                    <a:ext uri="{9D8B030D-6E8A-4147-A177-3AD203B41FA5}">
                      <a16:colId xmlns:a16="http://schemas.microsoft.com/office/drawing/2014/main" val="20001"/>
                    </a:ext>
                  </a:extLst>
                </a:gridCol>
              </a:tblGrid>
              <a:tr h="444915">
                <a:tc>
                  <a:txBody>
                    <a:bodyPr/>
                    <a:lstStyle/>
                    <a:p>
                      <a:pPr marL="0" marR="0" lvl="0" indent="0" algn="ctr" defTabSz="989013"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Times New Roman" pitchFamily="18" charset="0"/>
                        </a:rPr>
                        <a:t>基本</a:t>
                      </a:r>
                      <a:r>
                        <a:rPr kumimoji="1" lang="ja-JP" altLang="en-US" sz="110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Times New Roman" pitchFamily="18" charset="0"/>
                        </a:rPr>
                        <a:t>スタンス</a:t>
                      </a:r>
                      <a:endParaRPr kumimoji="1" lang="ja-JP" sz="1100" b="0" i="0" u="none" strike="noStrike" cap="none" normalizeH="0" baseline="0">
                        <a:ln>
                          <a:noFill/>
                        </a:ln>
                        <a:solidFill>
                          <a:schemeClr val="bg1"/>
                        </a:solidFill>
                        <a:effectLst/>
                        <a:latin typeface="Meiryo UI" panose="020B0604030504040204" pitchFamily="50" charset="-128"/>
                        <a:ea typeface="Meiryo UI" panose="020B0604030504040204" pitchFamily="50" charset="-128"/>
                        <a:cs typeface="Times New Roman" pitchFamily="18" charset="0"/>
                      </a:endParaRPr>
                    </a:p>
                  </a:txBody>
                  <a:tcPr marL="41466" marR="414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89013"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人への投資」をより一層積極的に行うとともに、国内投資の促進とサプライチェーン全体を視野に入れた産業基盤強化などにより、日本全体の生産性を引き上げ、成長と分配の好循環を持続的・安定的に回していくことが必要</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41466" marR="414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テキスト ボックス 3">
            <a:extLst>
              <a:ext uri="{FF2B5EF4-FFF2-40B4-BE49-F238E27FC236}">
                <a16:creationId xmlns:a16="http://schemas.microsoft.com/office/drawing/2014/main" id="{7FF74F3C-6B72-F855-1279-5ADF9FEF1196}"/>
              </a:ext>
            </a:extLst>
          </p:cNvPr>
          <p:cNvSpPr txBox="1"/>
          <p:nvPr/>
        </p:nvSpPr>
        <p:spPr>
          <a:xfrm>
            <a:off x="103171" y="6622412"/>
            <a:ext cx="286148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出典：連合資料をもとに経団連事務局にて作成</a:t>
            </a:r>
          </a:p>
        </p:txBody>
      </p:sp>
      <p:sp>
        <p:nvSpPr>
          <p:cNvPr id="5" name="角丸四角形 12">
            <a:extLst>
              <a:ext uri="{FF2B5EF4-FFF2-40B4-BE49-F238E27FC236}">
                <a16:creationId xmlns:a16="http://schemas.microsoft.com/office/drawing/2014/main" id="{DF2D9FFD-782C-BFB9-6AAE-52501ACA6904}"/>
              </a:ext>
            </a:extLst>
          </p:cNvPr>
          <p:cNvSpPr/>
          <p:nvPr/>
        </p:nvSpPr>
        <p:spPr>
          <a:xfrm>
            <a:off x="136609" y="5845651"/>
            <a:ext cx="3009206" cy="37630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一時金</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角丸四角形 14">
            <a:extLst>
              <a:ext uri="{FF2B5EF4-FFF2-40B4-BE49-F238E27FC236}">
                <a16:creationId xmlns:a16="http://schemas.microsoft.com/office/drawing/2014/main" id="{428D01A7-B0AF-7695-ED29-C06423121A3A}"/>
              </a:ext>
            </a:extLst>
          </p:cNvPr>
          <p:cNvSpPr/>
          <p:nvPr/>
        </p:nvSpPr>
        <p:spPr>
          <a:xfrm>
            <a:off x="102520" y="6129637"/>
            <a:ext cx="5728937" cy="440298"/>
          </a:xfrm>
          <a:prstGeom prst="roundRect">
            <a:avLst>
              <a:gd name="adj" fmla="val 802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○月例賃金の引上げにこだわりつつ、年収確保の観点を含め水準の向上・確保を図る。</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○有期・短時間・契約等で働く労働者についても、均等・均衡待遇の観点から対応を図る。</a:t>
            </a:r>
          </a:p>
        </p:txBody>
      </p:sp>
      <p:sp>
        <p:nvSpPr>
          <p:cNvPr id="8" name="角丸四角形 10">
            <a:extLst>
              <a:ext uri="{FF2B5EF4-FFF2-40B4-BE49-F238E27FC236}">
                <a16:creationId xmlns:a16="http://schemas.microsoft.com/office/drawing/2014/main" id="{37C0B3CF-2D3F-A1A2-D802-64FEC46ED6A0}"/>
              </a:ext>
            </a:extLst>
          </p:cNvPr>
          <p:cNvSpPr/>
          <p:nvPr/>
        </p:nvSpPr>
        <p:spPr>
          <a:xfrm>
            <a:off x="68430" y="1020003"/>
            <a:ext cx="3009206" cy="37630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すべての労働組合における要求</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11">
            <a:extLst>
              <a:ext uri="{FF2B5EF4-FFF2-40B4-BE49-F238E27FC236}">
                <a16:creationId xmlns:a16="http://schemas.microsoft.com/office/drawing/2014/main" id="{EA755F2E-DB4B-3257-268C-A8C7487E2A06}"/>
              </a:ext>
            </a:extLst>
          </p:cNvPr>
          <p:cNvSpPr/>
          <p:nvPr/>
        </p:nvSpPr>
        <p:spPr>
          <a:xfrm>
            <a:off x="136609" y="3680113"/>
            <a:ext cx="4374431" cy="2748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中小労働組合（組合員数</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300</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人未満）における要求</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0C9D46F6-6EF1-7B78-A9B8-96F144E3636E}"/>
              </a:ext>
            </a:extLst>
          </p:cNvPr>
          <p:cNvPicPr>
            <a:picLocks noChangeAspect="1"/>
          </p:cNvPicPr>
          <p:nvPr/>
        </p:nvPicPr>
        <p:blipFill>
          <a:blip r:embed="rId3"/>
          <a:stretch>
            <a:fillRect/>
          </a:stretch>
        </p:blipFill>
        <p:spPr>
          <a:xfrm>
            <a:off x="102519" y="3951216"/>
            <a:ext cx="8626996" cy="2028438"/>
          </a:xfrm>
          <a:prstGeom prst="rect">
            <a:avLst/>
          </a:prstGeom>
        </p:spPr>
      </p:pic>
      <p:pic>
        <p:nvPicPr>
          <p:cNvPr id="18" name="図 17">
            <a:extLst>
              <a:ext uri="{FF2B5EF4-FFF2-40B4-BE49-F238E27FC236}">
                <a16:creationId xmlns:a16="http://schemas.microsoft.com/office/drawing/2014/main" id="{863123BD-D4D6-681E-3139-8D147B679DC7}"/>
              </a:ext>
            </a:extLst>
          </p:cNvPr>
          <p:cNvPicPr>
            <a:picLocks noChangeAspect="1"/>
          </p:cNvPicPr>
          <p:nvPr/>
        </p:nvPicPr>
        <p:blipFill>
          <a:blip r:embed="rId4"/>
          <a:stretch>
            <a:fillRect/>
          </a:stretch>
        </p:blipFill>
        <p:spPr>
          <a:xfrm>
            <a:off x="68430" y="1335831"/>
            <a:ext cx="9035715" cy="2335413"/>
          </a:xfrm>
          <a:prstGeom prst="rect">
            <a:avLst/>
          </a:prstGeom>
        </p:spPr>
      </p:pic>
    </p:spTree>
    <p:extLst>
      <p:ext uri="{BB962C8B-B14F-4D97-AF65-F5344CB8AC3E}">
        <p14:creationId xmlns:p14="http://schemas.microsoft.com/office/powerpoint/2010/main" val="3908798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主要産業別労働組合の</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年要求方針のポイント</a:t>
            </a:r>
          </a:p>
        </p:txBody>
      </p:sp>
      <p:pic>
        <p:nvPicPr>
          <p:cNvPr id="3" name="図 2">
            <a:extLst>
              <a:ext uri="{FF2B5EF4-FFF2-40B4-BE49-F238E27FC236}">
                <a16:creationId xmlns:a16="http://schemas.microsoft.com/office/drawing/2014/main" id="{0609740A-06F5-D993-F9AA-51B8D30EE430}"/>
              </a:ext>
            </a:extLst>
          </p:cNvPr>
          <p:cNvPicPr>
            <a:picLocks noChangeAspect="1"/>
          </p:cNvPicPr>
          <p:nvPr/>
        </p:nvPicPr>
        <p:blipFill>
          <a:blip r:embed="rId3"/>
          <a:stretch>
            <a:fillRect/>
          </a:stretch>
        </p:blipFill>
        <p:spPr>
          <a:xfrm>
            <a:off x="1054608" y="547932"/>
            <a:ext cx="7060692" cy="6129528"/>
          </a:xfrm>
          <a:prstGeom prst="rect">
            <a:avLst/>
          </a:prstGeom>
        </p:spPr>
      </p:pic>
      <p:sp>
        <p:nvSpPr>
          <p:cNvPr id="4" name="テキスト ボックス 3">
            <a:extLst>
              <a:ext uri="{FF2B5EF4-FFF2-40B4-BE49-F238E27FC236}">
                <a16:creationId xmlns:a16="http://schemas.microsoft.com/office/drawing/2014/main" id="{7D5A6C5D-11CC-307C-91B7-65E528CF5803}"/>
              </a:ext>
            </a:extLst>
          </p:cNvPr>
          <p:cNvSpPr txBox="1"/>
          <p:nvPr/>
        </p:nvSpPr>
        <p:spPr>
          <a:xfrm>
            <a:off x="960421" y="6652393"/>
            <a:ext cx="72501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出典：各産別の中央委員会などで決定された、または検討されている方針等をもとに経団連事務局にて作成</a:t>
            </a:r>
          </a:p>
        </p:txBody>
      </p:sp>
    </p:spTree>
    <p:extLst>
      <p:ext uri="{BB962C8B-B14F-4D97-AF65-F5344CB8AC3E}">
        <p14:creationId xmlns:p14="http://schemas.microsoft.com/office/powerpoint/2010/main" val="129759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6" name="角丸四角形 5"/>
          <p:cNvSpPr/>
          <p:nvPr/>
        </p:nvSpPr>
        <p:spPr>
          <a:xfrm>
            <a:off x="215036" y="194911"/>
            <a:ext cx="8738463"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年春季労使交渉　主要スケジュール</a:t>
            </a:r>
          </a:p>
        </p:txBody>
      </p:sp>
      <p:graphicFrame>
        <p:nvGraphicFramePr>
          <p:cNvPr id="3" name="コンテンツ プレースホルダ 4">
            <a:extLst>
              <a:ext uri="{FF2B5EF4-FFF2-40B4-BE49-F238E27FC236}">
                <a16:creationId xmlns:a16="http://schemas.microsoft.com/office/drawing/2014/main" id="{3288426A-ABEE-E74E-5C6F-B54D33750695}"/>
              </a:ext>
            </a:extLst>
          </p:cNvPr>
          <p:cNvGraphicFramePr>
            <a:graphicFrameLocks/>
          </p:cNvGraphicFramePr>
          <p:nvPr>
            <p:extLst>
              <p:ext uri="{D42A27DB-BD31-4B8C-83A1-F6EECF244321}">
                <p14:modId xmlns:p14="http://schemas.microsoft.com/office/powerpoint/2010/main" val="447869492"/>
              </p:ext>
            </p:extLst>
          </p:nvPr>
        </p:nvGraphicFramePr>
        <p:xfrm>
          <a:off x="379696" y="683886"/>
          <a:ext cx="8586504" cy="5728342"/>
        </p:xfrm>
        <a:graphic>
          <a:graphicData uri="http://schemas.openxmlformats.org/drawingml/2006/table">
            <a:tbl>
              <a:tblPr firstRow="1" bandRow="1">
                <a:tableStyleId>{5C22544A-7EE6-4342-B048-85BDC9FD1C3A}</a:tableStyleId>
              </a:tblPr>
              <a:tblGrid>
                <a:gridCol w="572804">
                  <a:extLst>
                    <a:ext uri="{9D8B030D-6E8A-4147-A177-3AD203B41FA5}">
                      <a16:colId xmlns:a16="http://schemas.microsoft.com/office/drawing/2014/main" val="20000"/>
                    </a:ext>
                  </a:extLst>
                </a:gridCol>
                <a:gridCol w="1140181">
                  <a:extLst>
                    <a:ext uri="{9D8B030D-6E8A-4147-A177-3AD203B41FA5}">
                      <a16:colId xmlns:a16="http://schemas.microsoft.com/office/drawing/2014/main" val="20001"/>
                    </a:ext>
                  </a:extLst>
                </a:gridCol>
                <a:gridCol w="1285021">
                  <a:extLst>
                    <a:ext uri="{9D8B030D-6E8A-4147-A177-3AD203B41FA5}">
                      <a16:colId xmlns:a16="http://schemas.microsoft.com/office/drawing/2014/main" val="20002"/>
                    </a:ext>
                  </a:extLst>
                </a:gridCol>
                <a:gridCol w="2778668">
                  <a:extLst>
                    <a:ext uri="{9D8B030D-6E8A-4147-A177-3AD203B41FA5}">
                      <a16:colId xmlns:a16="http://schemas.microsoft.com/office/drawing/2014/main" val="20003"/>
                    </a:ext>
                  </a:extLst>
                </a:gridCol>
                <a:gridCol w="2809830">
                  <a:extLst>
                    <a:ext uri="{9D8B030D-6E8A-4147-A177-3AD203B41FA5}">
                      <a16:colId xmlns:a16="http://schemas.microsoft.com/office/drawing/2014/main" val="20004"/>
                    </a:ext>
                  </a:extLst>
                </a:gridCol>
              </a:tblGrid>
              <a:tr h="279493">
                <a:tc>
                  <a:txBody>
                    <a:bodyPr/>
                    <a:lstStyle/>
                    <a:p>
                      <a:pPr algn="ctr"/>
                      <a:r>
                        <a:rPr kumimoji="1" lang="ja-JP" altLang="en-US" sz="1150">
                          <a:solidFill>
                            <a:schemeClr val="bg1">
                              <a:lumMod val="95000"/>
                            </a:schemeClr>
                          </a:solidFill>
                          <a:latin typeface="+mn-ea"/>
                          <a:ea typeface="+mn-ea"/>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50">
                          <a:solidFill>
                            <a:schemeClr val="bg1">
                              <a:lumMod val="95000"/>
                            </a:schemeClr>
                          </a:solidFill>
                          <a:latin typeface="+mn-ea"/>
                          <a:ea typeface="+mn-ea"/>
                        </a:rPr>
                        <a:t>月日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50">
                          <a:solidFill>
                            <a:schemeClr val="bg1">
                              <a:lumMod val="95000"/>
                            </a:schemeClr>
                          </a:solidFill>
                          <a:latin typeface="+mn-ea"/>
                          <a:ea typeface="+mn-ea"/>
                        </a:rPr>
                        <a:t>組織名等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50">
                          <a:solidFill>
                            <a:schemeClr val="bg1">
                              <a:lumMod val="95000"/>
                            </a:schemeClr>
                          </a:solidFill>
                          <a:latin typeface="+mn-ea"/>
                          <a:ea typeface="+mn-ea"/>
                        </a:rPr>
                        <a:t>会合名等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50">
                          <a:solidFill>
                            <a:schemeClr val="bg1">
                              <a:lumMod val="95000"/>
                            </a:schemeClr>
                          </a:solidFill>
                          <a:latin typeface="+mn-ea"/>
                          <a:ea typeface="+mn-ea"/>
                        </a:rPr>
                        <a:t>内容等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6827">
                <a:tc>
                  <a:txBody>
                    <a:bodyPr/>
                    <a:lstStyle/>
                    <a:p>
                      <a:r>
                        <a:rPr kumimoji="1" lang="en-US" altLang="ja-JP" sz="1150" b="0">
                          <a:solidFill>
                            <a:schemeClr val="tx1"/>
                          </a:solidFill>
                          <a:latin typeface="+mn-ea"/>
                          <a:ea typeface="+mn-ea"/>
                        </a:rPr>
                        <a:t>2023</a:t>
                      </a:r>
                      <a:endParaRPr kumimoji="1" lang="ja-JP" altLang="en-US"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50" b="0">
                          <a:solidFill>
                            <a:schemeClr val="tx1"/>
                          </a:solidFill>
                          <a:latin typeface="+mn-ea"/>
                          <a:ea typeface="+mn-ea"/>
                        </a:rPr>
                        <a:t>12</a:t>
                      </a:r>
                      <a:r>
                        <a:rPr kumimoji="1" lang="ja-JP" altLang="en-US" sz="1150" b="0">
                          <a:solidFill>
                            <a:schemeClr val="tx1"/>
                          </a:solidFill>
                          <a:latin typeface="+mn-ea"/>
                          <a:ea typeface="+mn-ea"/>
                        </a:rPr>
                        <a:t>月１日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７日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21</a:t>
                      </a:r>
                      <a:r>
                        <a:rPr kumimoji="1" lang="ja-JP" altLang="en-US" sz="1150" b="0">
                          <a:solidFill>
                            <a:schemeClr val="tx1"/>
                          </a:solidFill>
                          <a:latin typeface="+mn-ea"/>
                          <a:ea typeface="+mn-ea"/>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金属労協</a:t>
                      </a:r>
                      <a:endParaRPr kumimoji="1" lang="en-US" altLang="ja-JP" sz="1150" b="0">
                        <a:solidFill>
                          <a:schemeClr val="tx1"/>
                        </a:solidFill>
                        <a:latin typeface="+mn-ea"/>
                        <a:ea typeface="+mn-ea"/>
                      </a:endParaRPr>
                    </a:p>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連合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中央委員会</a:t>
                      </a:r>
                      <a:endParaRPr kumimoji="1" lang="en-US" altLang="ja-JP" sz="1150" b="0">
                        <a:solidFill>
                          <a:schemeClr val="tx1"/>
                        </a:solidFill>
                        <a:latin typeface="+mn-ea"/>
                        <a:ea typeface="+mn-ea"/>
                      </a:endParaRPr>
                    </a:p>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協議委員会</a:t>
                      </a:r>
                      <a:endParaRPr kumimoji="1" lang="en-US" altLang="ja-JP" sz="1150" b="0">
                        <a:solidFill>
                          <a:schemeClr val="tx1"/>
                        </a:solidFill>
                        <a:latin typeface="+mn-ea"/>
                        <a:ea typeface="+mn-ea"/>
                      </a:endParaRPr>
                    </a:p>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中央闘争委員会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ysClr val="windowText" lastClr="000000"/>
                          </a:solidFill>
                          <a:latin typeface="+mn-ea"/>
                          <a:ea typeface="+mn-ea"/>
                        </a:rPr>
                        <a:t>「</a:t>
                      </a:r>
                      <a:r>
                        <a:rPr kumimoji="1" lang="en-US" altLang="ja-JP" sz="1150" b="0">
                          <a:solidFill>
                            <a:sysClr val="windowText" lastClr="000000"/>
                          </a:solidFill>
                          <a:latin typeface="+mn-ea"/>
                          <a:ea typeface="+mn-ea"/>
                        </a:rPr>
                        <a:t>2024</a:t>
                      </a:r>
                      <a:r>
                        <a:rPr kumimoji="1" lang="ja-JP" altLang="en-US" sz="1150" b="0">
                          <a:solidFill>
                            <a:sysClr val="windowText" lastClr="000000"/>
                          </a:solidFill>
                          <a:latin typeface="+mn-ea"/>
                          <a:ea typeface="+mn-ea"/>
                        </a:rPr>
                        <a:t>春季生活闘争方針」決定</a:t>
                      </a:r>
                      <a:endParaRPr kumimoji="1" lang="en-US" altLang="ja-JP" sz="1150" b="0">
                        <a:solidFill>
                          <a:sysClr val="windowText" lastClr="000000"/>
                        </a:solidFill>
                        <a:latin typeface="+mn-ea"/>
                        <a:ea typeface="+mn-ea"/>
                      </a:endParaRPr>
                    </a:p>
                    <a:p>
                      <a:pPr marL="0" marR="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ysClr val="windowText" lastClr="000000"/>
                          </a:solidFill>
                          <a:latin typeface="+mn-ea"/>
                          <a:ea typeface="+mn-ea"/>
                        </a:rPr>
                        <a:t>要求方針決定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75871">
                <a:tc>
                  <a:txBody>
                    <a:bodyPr/>
                    <a:lstStyle/>
                    <a:p>
                      <a:r>
                        <a:rPr kumimoji="1" lang="en-US" altLang="ja-JP" sz="1150" b="0">
                          <a:solidFill>
                            <a:schemeClr val="tx1"/>
                          </a:solidFill>
                          <a:latin typeface="+mn-ea"/>
                          <a:ea typeface="+mn-ea"/>
                        </a:rPr>
                        <a:t>2024</a:t>
                      </a:r>
                      <a:endParaRPr kumimoji="1" lang="ja-JP" altLang="en-US"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１月</a:t>
                      </a:r>
                      <a:r>
                        <a:rPr kumimoji="1" lang="en-US" altLang="ja-JP" sz="1150" b="0">
                          <a:solidFill>
                            <a:schemeClr val="tx1"/>
                          </a:solidFill>
                          <a:latin typeface="+mn-ea"/>
                          <a:ea typeface="+mn-ea"/>
                        </a:rPr>
                        <a:t>11</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16</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19</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23</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24</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25</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en-US" altLang="ja-JP" sz="1150" b="0">
                          <a:solidFill>
                            <a:schemeClr val="tx1"/>
                          </a:solidFill>
                          <a:latin typeface="+mn-ea"/>
                          <a:ea typeface="+mn-ea"/>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自動車総連</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経団連</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ＪＡＭ</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金属労協</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ＵＡゼンセン</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経団連</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電機連合</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中央委員会</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幹事会</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中央委員会</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闘争推進集会</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中央闘争委員会</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労使フォーラム</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中央闘争委員会</a:t>
                      </a:r>
                      <a:endParaRPr kumimoji="1" lang="en-US" altLang="ja-JP" sz="1150" b="0">
                        <a:solidFill>
                          <a:schemeClr val="tx1"/>
                        </a:solidFill>
                        <a:latin typeface="+mn-ea"/>
                        <a:ea typeface="+mn-ea"/>
                      </a:endParaRPr>
                    </a:p>
                    <a:p>
                      <a:pPr marL="0" marR="0" lvl="0" indent="0" algn="l" defTabSz="914133"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中央委員会</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ysClr val="windowText" lastClr="000000"/>
                          </a:solidFill>
                          <a:latin typeface="+mn-ea"/>
                          <a:ea typeface="+mn-ea"/>
                        </a:rPr>
                        <a:t>要求方針決定</a:t>
                      </a:r>
                      <a:endParaRPr kumimoji="1" lang="en-US" altLang="ja-JP" sz="1150" b="0" u="none">
                        <a:solidFill>
                          <a:sysClr val="windowText" lastClr="00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50" b="0" u="none">
                          <a:solidFill>
                            <a:sysClr val="windowText" lastClr="000000"/>
                          </a:solidFill>
                          <a:latin typeface="+mn-ea"/>
                          <a:ea typeface="+mn-ea"/>
                        </a:rPr>
                        <a:t>｢2024</a:t>
                      </a:r>
                      <a:r>
                        <a:rPr kumimoji="1" lang="ja-JP" altLang="en-US" sz="1150" b="0" u="none">
                          <a:solidFill>
                            <a:sysClr val="windowText" lastClr="000000"/>
                          </a:solidFill>
                          <a:latin typeface="+mn-ea"/>
                          <a:ea typeface="+mn-ea"/>
                        </a:rPr>
                        <a:t>年版経労委報告</a:t>
                      </a:r>
                      <a:r>
                        <a:rPr kumimoji="1" lang="en-US" altLang="ja-JP" sz="1150" b="0" u="none">
                          <a:solidFill>
                            <a:sysClr val="windowText" lastClr="000000"/>
                          </a:solidFill>
                          <a:latin typeface="+mn-ea"/>
                          <a:ea typeface="+mn-ea"/>
                        </a:rPr>
                        <a:t>｣</a:t>
                      </a:r>
                      <a:r>
                        <a:rPr kumimoji="1" lang="ja-JP" altLang="en-US" sz="1150" b="0" u="none">
                          <a:solidFill>
                            <a:sysClr val="windowText" lastClr="000000"/>
                          </a:solidFill>
                          <a:latin typeface="+mn-ea"/>
                          <a:ea typeface="+mn-ea"/>
                        </a:rPr>
                        <a:t>公表</a:t>
                      </a:r>
                      <a:endParaRPr kumimoji="1" lang="en-US" altLang="ja-JP" sz="1150" b="0" u="none">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ysClr val="windowText" lastClr="000000"/>
                          </a:solidFill>
                          <a:latin typeface="+mn-ea"/>
                          <a:ea typeface="+mn-ea"/>
                        </a:rPr>
                        <a:t>要求方針決定</a:t>
                      </a:r>
                      <a:endParaRPr kumimoji="1" lang="en-US" altLang="ja-JP" sz="1150" b="0" u="none">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kern="1200">
                        <a:solidFill>
                          <a:sysClr val="windowText" lastClr="00000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kern="1200">
                          <a:solidFill>
                            <a:sysClr val="windowText" lastClr="000000"/>
                          </a:solidFill>
                          <a:latin typeface="+mn-ea"/>
                          <a:ea typeface="+mn-ea"/>
                          <a:cs typeface="+mn-cs"/>
                        </a:rPr>
                        <a:t>要求方針決定</a:t>
                      </a:r>
                      <a:endParaRPr kumimoji="1" lang="en-US" altLang="ja-JP" sz="1150" b="0" kern="1200">
                        <a:solidFill>
                          <a:sysClr val="windowText" lastClr="00000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u="none">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u="none">
                        <a:solidFill>
                          <a:sysClr val="windowText" lastClr="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a:solidFill>
                            <a:sysClr val="windowText" lastClr="000000"/>
                          </a:solidFill>
                          <a:latin typeface="+mn-ea"/>
                          <a:ea typeface="+mn-ea"/>
                        </a:rPr>
                        <a:t>要求方針決定</a:t>
                      </a:r>
                      <a:endParaRPr kumimoji="1" lang="en-US" altLang="ja-JP" sz="1150" b="0">
                        <a:solidFill>
                          <a:sysClr val="windowText" lastClr="00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32497">
                <a:tc>
                  <a:txBody>
                    <a:bodyPr/>
                    <a:lstStyle/>
                    <a:p>
                      <a:endParaRPr kumimoji="1" lang="ja-JP" altLang="en-US" sz="1150" b="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２月 １日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５日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７日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ja-JP" altLang="en-US" sz="1150" b="0">
                          <a:solidFill>
                            <a:schemeClr val="tx1"/>
                          </a:solidFill>
                          <a:latin typeface="+mn-ea"/>
                          <a:ea typeface="+mn-ea"/>
                        </a:rPr>
                        <a:t>９日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en-US" altLang="ja-JP" sz="1150" b="0">
                          <a:solidFill>
                            <a:schemeClr val="tx1"/>
                          </a:solidFill>
                          <a:latin typeface="+mn-ea"/>
                          <a:ea typeface="+mn-ea"/>
                        </a:rPr>
                        <a:t>14</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en-US" altLang="ja-JP" sz="1150" b="0">
                          <a:solidFill>
                            <a:schemeClr val="tx1"/>
                          </a:solidFill>
                          <a:latin typeface="+mn-ea"/>
                          <a:ea typeface="+mn-ea"/>
                        </a:rPr>
                        <a:t>15</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en-US" altLang="ja-JP" sz="1150" b="0">
                          <a:solidFill>
                            <a:schemeClr val="tx1"/>
                          </a:solidFill>
                          <a:latin typeface="+mn-ea"/>
                          <a:ea typeface="+mn-ea"/>
                        </a:rPr>
                        <a:t>20</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22</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経団連・連合</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基幹労連</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基幹労連</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自動車総連</a:t>
                      </a:r>
                      <a:endParaRPr kumimoji="1" lang="en-US" altLang="ja-JP" sz="1150" b="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電機連合</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金属労協</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ＵＡゼンセン</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ＪＡＭ</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dirty="0">
                          <a:solidFill>
                            <a:schemeClr val="tx1"/>
                          </a:solidFill>
                          <a:latin typeface="+mn-ea"/>
                          <a:ea typeface="+mn-ea"/>
                        </a:rPr>
                        <a:t>懇談会</a:t>
                      </a:r>
                      <a:endParaRPr kumimoji="1" lang="en-US" altLang="ja-JP" sz="1150" b="0" dirty="0">
                        <a:solidFill>
                          <a:schemeClr val="tx1"/>
                        </a:solidFill>
                        <a:latin typeface="+mn-ea"/>
                        <a:ea typeface="+mn-ea"/>
                      </a:endParaRPr>
                    </a:p>
                    <a:p>
                      <a:r>
                        <a:rPr kumimoji="1" lang="ja-JP" altLang="en-US" sz="1150" b="0" dirty="0">
                          <a:solidFill>
                            <a:schemeClr val="tx1"/>
                          </a:solidFill>
                          <a:latin typeface="+mn-ea"/>
                          <a:ea typeface="+mn-ea"/>
                        </a:rPr>
                        <a:t>春闘闘争開始宣言中央総決起集会</a:t>
                      </a:r>
                      <a:endParaRPr kumimoji="1" lang="en-US" altLang="ja-JP" sz="115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dirty="0">
                          <a:solidFill>
                            <a:schemeClr val="tx1"/>
                          </a:solidFill>
                          <a:latin typeface="+mn-ea"/>
                          <a:ea typeface="+mn-ea"/>
                        </a:rPr>
                        <a:t>中央委員会</a:t>
                      </a:r>
                      <a:endParaRPr kumimoji="1" lang="en-US" altLang="ja-JP" sz="1150" b="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dirty="0">
                          <a:solidFill>
                            <a:schemeClr val="tx1"/>
                          </a:solidFill>
                          <a:latin typeface="+mn-ea"/>
                          <a:ea typeface="+mn-ea"/>
                        </a:rPr>
                        <a:t>集中要求提出日</a:t>
                      </a:r>
                      <a:endParaRPr kumimoji="1" lang="en-US" altLang="ja-JP" sz="1150" b="0" u="none"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dirty="0">
                          <a:solidFill>
                            <a:schemeClr val="tx1"/>
                          </a:solidFill>
                          <a:latin typeface="+mn-ea"/>
                          <a:ea typeface="+mn-ea"/>
                        </a:rPr>
                        <a:t>統一要求提出日</a:t>
                      </a:r>
                      <a:endParaRPr kumimoji="1" lang="en-US" altLang="ja-JP" sz="1150" b="0" u="none"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dirty="0">
                          <a:solidFill>
                            <a:schemeClr val="tx1"/>
                          </a:solidFill>
                          <a:latin typeface="+mn-ea"/>
                          <a:ea typeface="+mn-ea"/>
                        </a:rPr>
                        <a:t>要求提出期限</a:t>
                      </a:r>
                      <a:endParaRPr kumimoji="1" lang="en-US" altLang="ja-JP" sz="1150" b="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dirty="0">
                          <a:solidFill>
                            <a:schemeClr val="tx1"/>
                          </a:solidFill>
                          <a:latin typeface="+mn-ea"/>
                          <a:ea typeface="+mn-ea"/>
                        </a:rPr>
                        <a:t>要求提出期限</a:t>
                      </a:r>
                      <a:endParaRPr kumimoji="1" lang="en-US" altLang="ja-JP" sz="1150" b="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u="none" dirty="0">
                          <a:solidFill>
                            <a:schemeClr val="tx1"/>
                          </a:solidFill>
                          <a:latin typeface="+mn-ea"/>
                          <a:ea typeface="+mn-ea"/>
                        </a:rPr>
                        <a:t>要求提出期限</a:t>
                      </a:r>
                      <a:endParaRPr kumimoji="1" lang="en-US" altLang="ja-JP" sz="1150" b="0" u="none" dirty="0">
                        <a:solidFill>
                          <a:schemeClr val="tx1"/>
                        </a:solidFill>
                        <a:latin typeface="+mn-ea"/>
                        <a:ea typeface="+mn-ea"/>
                      </a:endParaRPr>
                    </a:p>
                    <a:p>
                      <a:r>
                        <a:rPr kumimoji="1" lang="ja-JP" altLang="en-US" sz="1150" b="0" u="none" dirty="0">
                          <a:solidFill>
                            <a:schemeClr val="tx1"/>
                          </a:solidFill>
                          <a:latin typeface="+mn-ea"/>
                          <a:ea typeface="+mn-ea"/>
                        </a:rPr>
                        <a:t>統一要求日</a:t>
                      </a:r>
                      <a:endParaRPr kumimoji="1" lang="en-US" altLang="ja-JP" sz="1150" b="0" u="none" dirty="0">
                        <a:solidFill>
                          <a:schemeClr val="tx1"/>
                        </a:solidFill>
                        <a:latin typeface="+mn-ea"/>
                        <a:ea typeface="+mn-ea"/>
                      </a:endParaRPr>
                    </a:p>
                    <a:p>
                      <a:r>
                        <a:rPr kumimoji="1" lang="ja-JP" altLang="en-US" sz="1150" b="0" u="none" dirty="0">
                          <a:solidFill>
                            <a:schemeClr val="tx1"/>
                          </a:solidFill>
                          <a:latin typeface="+mn-ea"/>
                          <a:ea typeface="+mn-ea"/>
                        </a:rPr>
                        <a:t>中央闘争委員会</a:t>
                      </a:r>
                      <a:endParaRPr kumimoji="1" lang="en-US" altLang="ja-JP" sz="1150" b="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50" b="0">
                        <a:solidFill>
                          <a:srgbClr val="FF0000"/>
                        </a:solidFill>
                        <a:latin typeface="+mn-ea"/>
                        <a:ea typeface="+mn-ea"/>
                      </a:endParaRPr>
                    </a:p>
                    <a:p>
                      <a:endParaRPr kumimoji="1" lang="en-US" altLang="ja-JP" sz="1150" b="0">
                        <a:solidFill>
                          <a:srgbClr val="FF0000"/>
                        </a:solidFill>
                        <a:latin typeface="+mn-ea"/>
                        <a:ea typeface="+mn-ea"/>
                      </a:endParaRPr>
                    </a:p>
                    <a:p>
                      <a:r>
                        <a:rPr kumimoji="1" lang="ja-JP" altLang="en-US" sz="1150" b="0">
                          <a:solidFill>
                            <a:schemeClr val="tx1"/>
                          </a:solidFill>
                          <a:latin typeface="+mn-ea"/>
                          <a:ea typeface="+mn-ea"/>
                        </a:rPr>
                        <a:t>要求方針決定</a:t>
                      </a:r>
                      <a:endParaRPr kumimoji="1" lang="en-US" altLang="ja-JP" sz="1150" b="0">
                        <a:solidFill>
                          <a:schemeClr val="tx1"/>
                        </a:solidFill>
                        <a:latin typeface="+mn-ea"/>
                        <a:ea typeface="+mn-ea"/>
                      </a:endParaRPr>
                    </a:p>
                    <a:p>
                      <a:endParaRPr kumimoji="1" lang="en-US" altLang="ja-JP" sz="1150" b="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14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50" b="0">
                        <a:solidFill>
                          <a:srgbClr val="FF0000"/>
                        </a:solidFill>
                        <a:latin typeface="+mn-ea"/>
                        <a:ea typeface="+mn-ea"/>
                      </a:endParaRPr>
                    </a:p>
                    <a:p>
                      <a:endParaRPr kumimoji="1" lang="ja-JP" altLang="en-US" sz="1150" b="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３月１日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ja-JP" altLang="en-US" sz="1150" b="0">
                          <a:solidFill>
                            <a:schemeClr val="tx1"/>
                          </a:solidFill>
                          <a:latin typeface="+mn-ea"/>
                          <a:ea typeface="+mn-ea"/>
                        </a:rPr>
                        <a:t>７日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11</a:t>
                      </a:r>
                      <a:r>
                        <a:rPr kumimoji="1" lang="ja-JP" altLang="en-US" sz="1150" b="0">
                          <a:solidFill>
                            <a:schemeClr val="tx1"/>
                          </a:solidFill>
                          <a:latin typeface="+mn-ea"/>
                          <a:ea typeface="+mn-ea"/>
                        </a:rPr>
                        <a:t>～</a:t>
                      </a:r>
                      <a:r>
                        <a:rPr kumimoji="1" lang="en-US" altLang="ja-JP" sz="1150" b="0">
                          <a:solidFill>
                            <a:schemeClr val="tx1"/>
                          </a:solidFill>
                          <a:latin typeface="+mn-ea"/>
                          <a:ea typeface="+mn-ea"/>
                        </a:rPr>
                        <a:t>15</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rgbClr val="FF0000"/>
                          </a:solidFill>
                          <a:latin typeface="+mn-ea"/>
                          <a:ea typeface="+mn-ea"/>
                        </a:rPr>
                        <a:t>　  </a:t>
                      </a:r>
                      <a:r>
                        <a:rPr kumimoji="1" lang="en-US" altLang="ja-JP" sz="1150" b="0">
                          <a:solidFill>
                            <a:schemeClr val="tx1"/>
                          </a:solidFill>
                          <a:latin typeface="+mn-ea"/>
                          <a:ea typeface="+mn-ea"/>
                        </a:rPr>
                        <a:t>13</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　  </a:t>
                      </a:r>
                      <a:r>
                        <a:rPr kumimoji="1" lang="en-US" altLang="ja-JP" sz="1150" b="0">
                          <a:solidFill>
                            <a:schemeClr val="tx1"/>
                          </a:solidFill>
                          <a:latin typeface="+mn-ea"/>
                          <a:ea typeface="+mn-ea"/>
                        </a:rPr>
                        <a:t>18</a:t>
                      </a:r>
                      <a:r>
                        <a:rPr kumimoji="1" lang="ja-JP" altLang="en-US" sz="1150" b="0">
                          <a:solidFill>
                            <a:schemeClr val="tx1"/>
                          </a:solidFill>
                          <a:latin typeface="+mn-ea"/>
                          <a:ea typeface="+mn-ea"/>
                        </a:rPr>
                        <a:t>～</a:t>
                      </a:r>
                      <a:r>
                        <a:rPr kumimoji="1" lang="en-US" altLang="ja-JP" sz="1150" b="0">
                          <a:solidFill>
                            <a:schemeClr val="tx1"/>
                          </a:solidFill>
                          <a:latin typeface="+mn-ea"/>
                          <a:ea typeface="+mn-ea"/>
                        </a:rPr>
                        <a:t>31</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金属労協</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連合</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春闘政策・制度要求実現中央集会</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中央闘争委員会</a:t>
                      </a:r>
                      <a:endParaRPr kumimoji="1" lang="en-US" altLang="ja-JP" sz="1150" b="0">
                        <a:solidFill>
                          <a:schemeClr val="tx1"/>
                        </a:solidFill>
                        <a:latin typeface="+mn-ea"/>
                        <a:ea typeface="+mn-ea"/>
                      </a:endParaRPr>
                    </a:p>
                    <a:p>
                      <a:r>
                        <a:rPr kumimoji="1" lang="ja-JP" altLang="en-US" sz="1150" b="0">
                          <a:solidFill>
                            <a:schemeClr val="tx1"/>
                          </a:solidFill>
                          <a:latin typeface="+mn-ea"/>
                          <a:ea typeface="+mn-ea"/>
                        </a:rPr>
                        <a:t>先行組合回答ゾーン</a:t>
                      </a:r>
                      <a:endParaRPr kumimoji="1" lang="en-US" altLang="ja-JP" sz="1150" b="0">
                        <a:solidFill>
                          <a:schemeClr val="tx1"/>
                        </a:solidFill>
                        <a:latin typeface="+mn-ea"/>
                        <a:ea typeface="+mn-ea"/>
                      </a:endParaRPr>
                    </a:p>
                    <a:p>
                      <a:r>
                        <a:rPr kumimoji="1" lang="ja-JP" altLang="en-US" sz="1150" b="0" u="none">
                          <a:solidFill>
                            <a:schemeClr val="tx1"/>
                          </a:solidFill>
                          <a:latin typeface="+mn-ea"/>
                          <a:ea typeface="+mn-ea"/>
                        </a:rPr>
                        <a:t>集中回答日</a:t>
                      </a:r>
                      <a:endParaRPr kumimoji="1" lang="en-US" altLang="ja-JP" sz="1150" b="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３月月内決着回答ゾーン</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50" b="0">
                        <a:solidFill>
                          <a:srgbClr val="FF0000"/>
                        </a:solidFill>
                        <a:latin typeface="+mn-ea"/>
                        <a:ea typeface="+mn-ea"/>
                      </a:endParaRPr>
                    </a:p>
                    <a:p>
                      <a:endParaRPr kumimoji="1" lang="en-US" altLang="ja-JP" sz="1150" b="0">
                        <a:solidFill>
                          <a:srgbClr val="FF0000"/>
                        </a:solidFill>
                        <a:latin typeface="+mn-ea"/>
                        <a:ea typeface="+mn-ea"/>
                      </a:endParaRPr>
                    </a:p>
                    <a:p>
                      <a:r>
                        <a:rPr kumimoji="1" lang="ja-JP" altLang="en-US" sz="1150" b="0">
                          <a:solidFill>
                            <a:schemeClr val="tx1"/>
                          </a:solidFill>
                          <a:latin typeface="+mn-ea"/>
                          <a:ea typeface="+mn-ea"/>
                        </a:rPr>
                        <a:t>ヤマ場：</a:t>
                      </a:r>
                      <a:r>
                        <a:rPr kumimoji="1" lang="en-US" altLang="ja-JP" sz="1150" b="0">
                          <a:solidFill>
                            <a:schemeClr val="tx1"/>
                          </a:solidFill>
                          <a:latin typeface="+mn-ea"/>
                          <a:ea typeface="+mn-ea"/>
                        </a:rPr>
                        <a:t>12</a:t>
                      </a:r>
                      <a:r>
                        <a:rPr kumimoji="1" lang="ja-JP" altLang="en-US" sz="1150" b="0">
                          <a:solidFill>
                            <a:schemeClr val="tx1"/>
                          </a:solidFill>
                          <a:latin typeface="+mn-ea"/>
                          <a:ea typeface="+mn-ea"/>
                        </a:rPr>
                        <a:t>～</a:t>
                      </a:r>
                      <a:r>
                        <a:rPr kumimoji="1" lang="en-US" altLang="ja-JP" sz="1150" b="0">
                          <a:solidFill>
                            <a:schemeClr val="tx1"/>
                          </a:solidFill>
                          <a:latin typeface="+mn-ea"/>
                          <a:ea typeface="+mn-ea"/>
                        </a:rPr>
                        <a:t>14</a:t>
                      </a:r>
                      <a:r>
                        <a:rPr kumimoji="1" lang="ja-JP" altLang="en-US" sz="1150" b="0">
                          <a:solidFill>
                            <a:schemeClr val="tx1"/>
                          </a:solidFill>
                          <a:latin typeface="+mn-ea"/>
                          <a:ea typeface="+mn-ea"/>
                        </a:rPr>
                        <a:t>日</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9493">
                <a:tc>
                  <a:txBody>
                    <a:bodyPr/>
                    <a:lstStyle/>
                    <a:p>
                      <a:endParaRPr kumimoji="1" lang="ja-JP" altLang="en-US" sz="1150" b="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b="0">
                          <a:solidFill>
                            <a:schemeClr val="tx1"/>
                          </a:solidFill>
                          <a:latin typeface="+mn-ea"/>
                          <a:ea typeface="+mn-ea"/>
                        </a:rPr>
                        <a:t>４月５日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連合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a:solidFill>
                            <a:schemeClr val="tx1"/>
                          </a:solidFill>
                          <a:latin typeface="+mn-ea"/>
                          <a:ea typeface="+mn-ea"/>
                        </a:rPr>
                        <a:t>共闘推進集会</a:t>
                      </a:r>
                      <a:endParaRPr kumimoji="1" lang="en-US" altLang="ja-JP" sz="11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50" b="0"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0074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75</a:t>
            </a:fld>
            <a:endParaRPr lang="ja-JP" altLang="en-US"/>
          </a:p>
        </p:txBody>
      </p:sp>
      <p:sp>
        <p:nvSpPr>
          <p:cNvPr id="5" name="角丸四角形 4"/>
          <p:cNvSpPr/>
          <p:nvPr/>
        </p:nvSpPr>
        <p:spPr>
          <a:xfrm>
            <a:off x="299258" y="1614637"/>
            <a:ext cx="8529056" cy="3007895"/>
          </a:xfrm>
          <a:prstGeom prst="roundRect">
            <a:avLst>
              <a:gd name="adj" fmla="val 42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800" b="1">
                <a:solidFill>
                  <a:schemeClr val="tx2">
                    <a:lumMod val="60000"/>
                    <a:lumOff val="40000"/>
                  </a:schemeClr>
                </a:solidFill>
              </a:rPr>
              <a:t>ご清聴ありがとうございました</a:t>
            </a:r>
          </a:p>
        </p:txBody>
      </p:sp>
    </p:spTree>
    <p:extLst>
      <p:ext uri="{BB962C8B-B14F-4D97-AF65-F5344CB8AC3E}">
        <p14:creationId xmlns:p14="http://schemas.microsoft.com/office/powerpoint/2010/main" val="35261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fld id="{41A15799-2CFA-4821-A915-C35FDB1EFB98}" type="slidenum">
              <a:rPr lang="ja-JP" altLang="en-US" smtClean="0"/>
              <a:pPr/>
              <a:t>7</a:t>
            </a:fld>
            <a:endParaRPr lang="ja-JP" altLang="en-US"/>
          </a:p>
        </p:txBody>
      </p:sp>
      <p:sp>
        <p:nvSpPr>
          <p:cNvPr id="5" name="タイトル 1"/>
          <p:cNvSpPr txBox="1">
            <a:spLocks/>
          </p:cNvSpPr>
          <p:nvPr/>
        </p:nvSpPr>
        <p:spPr bwMode="auto">
          <a:xfrm>
            <a:off x="6286501" y="65159"/>
            <a:ext cx="2857500" cy="251416"/>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algn="r" eaLnBrk="0" fontAlgn="base" hangingPunct="0">
              <a:spcBef>
                <a:spcPct val="0"/>
              </a:spcBef>
              <a:spcAft>
                <a:spcPct val="0"/>
              </a:spcAft>
              <a:defRPr/>
            </a:pPr>
            <a:r>
              <a:rPr kumimoji="1" lang="en-US" altLang="ja-JP" sz="1100" b="0" i="0" u="none" strike="noStrike" kern="0" cap="none" spc="0" normalizeH="0" baseline="0" noProof="0">
                <a:ln>
                  <a:noFill/>
                </a:ln>
                <a:effectLst/>
                <a:uLnTx/>
                <a:uFillTx/>
                <a:latin typeface="+mn-ea"/>
                <a:cs typeface="+mj-cs"/>
              </a:rPr>
              <a:t>【</a:t>
            </a:r>
            <a:r>
              <a:rPr kumimoji="1" lang="ja-JP" altLang="en-US" sz="1100" b="0" i="0" u="none" strike="noStrike" kern="0" cap="none" spc="0" normalizeH="0" baseline="0" noProof="0">
                <a:ln>
                  <a:noFill/>
                </a:ln>
                <a:effectLst/>
                <a:uLnTx/>
                <a:uFillTx/>
                <a:latin typeface="+mn-ea"/>
                <a:cs typeface="+mj-cs"/>
              </a:rPr>
              <a:t>経労委報告</a:t>
            </a:r>
            <a:r>
              <a:rPr kumimoji="1" lang="en-US" altLang="ja-JP" sz="1100" b="0" i="0" u="none" strike="noStrike" kern="0" cap="none" spc="0" normalizeH="0" baseline="0" noProof="0">
                <a:ln>
                  <a:noFill/>
                </a:ln>
                <a:effectLst/>
                <a:uLnTx/>
                <a:uFillTx/>
                <a:latin typeface="+mn-ea"/>
                <a:cs typeface="+mj-cs"/>
              </a:rPr>
              <a:t>10</a:t>
            </a:r>
            <a:r>
              <a:rPr kumimoji="1" lang="ja-JP" altLang="en-US" sz="1100" b="0" i="0" u="none" strike="noStrike" kern="0" cap="none" spc="0" normalizeH="0" baseline="0" noProof="0">
                <a:ln>
                  <a:noFill/>
                </a:ln>
                <a:effectLst/>
                <a:uLnTx/>
                <a:uFillTx/>
                <a:latin typeface="+mn-ea"/>
                <a:cs typeface="+mj-cs"/>
              </a:rPr>
              <a:t>～</a:t>
            </a:r>
            <a:r>
              <a:rPr kumimoji="1" lang="en-US" altLang="ja-JP" sz="1100" b="0" i="0" u="none" strike="noStrike" kern="0" cap="none" spc="0" normalizeH="0" baseline="0" noProof="0">
                <a:ln>
                  <a:noFill/>
                </a:ln>
                <a:effectLst/>
                <a:uLnTx/>
                <a:uFillTx/>
                <a:latin typeface="+mn-ea"/>
                <a:cs typeface="+mj-cs"/>
              </a:rPr>
              <a:t>13</a:t>
            </a:r>
            <a:r>
              <a:rPr kumimoji="0" lang="ja-JP" altLang="en-US" sz="1100" kern="0">
                <a:latin typeface="ＭＳ Ｐゴシック"/>
              </a:rPr>
              <a:t>頁</a:t>
            </a:r>
            <a:r>
              <a:rPr kumimoji="1" lang="en-US" altLang="ja-JP" sz="1100" b="0" i="0" u="none" strike="noStrike" kern="0" cap="none" spc="0" normalizeH="0" baseline="0" noProof="0">
                <a:ln>
                  <a:noFill/>
                </a:ln>
                <a:effectLst/>
                <a:uLnTx/>
                <a:uFillTx/>
                <a:latin typeface="+mn-ea"/>
                <a:cs typeface="+mj-cs"/>
              </a:rPr>
              <a:t>】</a:t>
            </a:r>
            <a:endParaRPr kumimoji="1" lang="ja-JP" altLang="en-US" sz="1100" b="0" i="0" u="none" strike="noStrike" kern="0" cap="none" spc="0" normalizeH="0" baseline="0" noProof="0">
              <a:ln>
                <a:noFill/>
              </a:ln>
              <a:effectLst/>
              <a:uLnTx/>
              <a:uFillTx/>
              <a:latin typeface="+mn-ea"/>
              <a:cs typeface="+mj-cs"/>
            </a:endParaRPr>
          </a:p>
        </p:txBody>
      </p:sp>
      <p:sp>
        <p:nvSpPr>
          <p:cNvPr id="6" name="角丸四角形 5"/>
          <p:cNvSpPr/>
          <p:nvPr/>
        </p:nvSpPr>
        <p:spPr>
          <a:xfrm>
            <a:off x="-124453" y="249003"/>
            <a:ext cx="9392906" cy="897818"/>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mj-ea"/>
                <a:ea typeface="+mj-ea"/>
              </a:rPr>
              <a:t>１．「働き方改革」と「ＤＥ＆Ｉ」のさらなる推進による生産性の改善・向上</a:t>
            </a:r>
            <a:endParaRPr lang="en-US" altLang="ja-JP" sz="2000" b="1">
              <a:solidFill>
                <a:schemeClr val="tx1"/>
              </a:solidFill>
              <a:latin typeface="+mj-ea"/>
              <a:ea typeface="+mj-ea"/>
            </a:endParaRPr>
          </a:p>
          <a:p>
            <a:r>
              <a:rPr lang="ja-JP" altLang="en-US" sz="2000" b="1">
                <a:solidFill>
                  <a:schemeClr val="tx1"/>
                </a:solidFill>
                <a:latin typeface="+mj-ea"/>
                <a:ea typeface="+mj-ea"/>
              </a:rPr>
              <a:t>（１）アウトプット（付加価値）の最大化　③「ＤＥ＆Ｉ」のさらなる推進</a:t>
            </a:r>
            <a:endParaRPr kumimoji="1" lang="ja-JP" altLang="en-US" sz="2000" b="1">
              <a:solidFill>
                <a:schemeClr val="tx1"/>
              </a:solidFill>
              <a:latin typeface="+mj-ea"/>
              <a:ea typeface="+mj-ea"/>
            </a:endParaRPr>
          </a:p>
        </p:txBody>
      </p:sp>
      <p:sp>
        <p:nvSpPr>
          <p:cNvPr id="8" name="角丸四角形 7"/>
          <p:cNvSpPr/>
          <p:nvPr/>
        </p:nvSpPr>
        <p:spPr>
          <a:xfrm>
            <a:off x="293914" y="1112445"/>
            <a:ext cx="8539150" cy="2103088"/>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メイリオ" panose="020B0604030504040204" pitchFamily="50" charset="-128"/>
              <a:buChar char="○"/>
            </a:pPr>
            <a:r>
              <a:rPr lang="ja-JP" altLang="en-US" sz="1600">
                <a:solidFill>
                  <a:schemeClr val="tx1"/>
                </a:solidFill>
                <a:latin typeface="+mn-ea"/>
              </a:rPr>
              <a:t>働き手のエンゲージメント向上と継続的なイノベーション創出による付加価値の増大・最大化のため、「Ｄ＆Ｉ」に「Ｅ」（エクイティ、公正性・公平性）</a:t>
            </a:r>
            <a:r>
              <a:rPr lang="en-US" altLang="ja-JP" sz="1600" baseline="30000">
                <a:solidFill>
                  <a:schemeClr val="tx1"/>
                </a:solidFill>
                <a:latin typeface="+mn-ea"/>
              </a:rPr>
              <a:t>※</a:t>
            </a:r>
            <a:r>
              <a:rPr lang="ja-JP" altLang="en-US" sz="1600">
                <a:solidFill>
                  <a:schemeClr val="tx1"/>
                </a:solidFill>
                <a:latin typeface="+mn-ea"/>
              </a:rPr>
              <a:t>の概念を付加した「ＤＥ＆Ｉ」のさらなる推進が不可欠</a:t>
            </a:r>
            <a:endParaRPr lang="en-US" altLang="ja-JP" sz="1600">
              <a:solidFill>
                <a:schemeClr val="tx1"/>
              </a:solidFill>
              <a:latin typeface="+mn-ea"/>
            </a:endParaRPr>
          </a:p>
          <a:p>
            <a:pPr marL="444500" indent="-444500"/>
            <a:r>
              <a:rPr lang="en-US" altLang="ja-JP" sz="1600">
                <a:solidFill>
                  <a:schemeClr val="tx1"/>
                </a:solidFill>
                <a:latin typeface="+mn-ea"/>
              </a:rPr>
              <a:t>    </a:t>
            </a:r>
            <a:r>
              <a:rPr lang="en-US" altLang="ja-JP" sz="1200">
                <a:solidFill>
                  <a:schemeClr val="tx1"/>
                </a:solidFill>
                <a:latin typeface="+mn-ea"/>
              </a:rPr>
              <a:t>※</a:t>
            </a:r>
            <a:r>
              <a:rPr lang="ja-JP" altLang="en-US" sz="1200">
                <a:solidFill>
                  <a:schemeClr val="tx1"/>
                </a:solidFill>
                <a:latin typeface="+mn-ea"/>
              </a:rPr>
              <a:t>すべての社員に等しく対応するイコーリティ（平等）と異なり、それぞれの状況の違いに応じた適切な支援・配慮を行うことで機会の平等を図る考え方</a:t>
            </a:r>
            <a:endParaRPr lang="en-US" altLang="ja-JP" sz="1200">
              <a:solidFill>
                <a:schemeClr val="tx1"/>
              </a:solidFill>
              <a:latin typeface="+mn-ea"/>
            </a:endParaRPr>
          </a:p>
          <a:p>
            <a:pPr marL="444500" indent="-444500"/>
            <a:endParaRPr lang="en-US" altLang="ja-JP" sz="600">
              <a:solidFill>
                <a:schemeClr val="tx1"/>
              </a:solidFill>
              <a:latin typeface="+mn-ea"/>
            </a:endParaRPr>
          </a:p>
          <a:p>
            <a:pPr marL="285750" indent="-285750">
              <a:buFont typeface="メイリオ" panose="020B0604030504040204" pitchFamily="50" charset="-128"/>
              <a:buChar char="○"/>
            </a:pPr>
            <a:r>
              <a:rPr lang="ja-JP" altLang="en-US" sz="1600">
                <a:solidFill>
                  <a:schemeClr val="tx1"/>
                </a:solidFill>
                <a:latin typeface="+mn-ea"/>
              </a:rPr>
              <a:t>性別や国籍、年齢、障害、雇用形態、性的指向など、働き手の多様な属性に着目した効果的な取組みを通じて、多様な人材が公正・公平の下で活躍できる環境の整備が必要</a:t>
            </a:r>
            <a:endParaRPr lang="en-US" altLang="ja-JP" sz="1600">
              <a:solidFill>
                <a:schemeClr val="tx1"/>
              </a:solidFill>
              <a:latin typeface="+mn-ea"/>
            </a:endParaRPr>
          </a:p>
          <a:p>
            <a:pPr marL="285750" indent="-285750">
              <a:buFont typeface="メイリオ" panose="020B0604030504040204" pitchFamily="50" charset="-128"/>
              <a:buChar char="○"/>
            </a:pPr>
            <a:r>
              <a:rPr lang="ja-JP" altLang="en-US" sz="1600">
                <a:solidFill>
                  <a:schemeClr val="tx1"/>
                </a:solidFill>
                <a:latin typeface="+mn-ea"/>
              </a:rPr>
              <a:t>アンコンシャス・バイアス（無意識の思い込み）への対策も重要な課題</a:t>
            </a:r>
            <a:endParaRPr lang="en-US" altLang="ja-JP" sz="1600">
              <a:solidFill>
                <a:schemeClr val="tx1"/>
              </a:solidFill>
              <a:latin typeface="+mn-ea"/>
            </a:endParaRP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lvl="0" eaLnBrk="0" fontAlgn="base" hangingPunct="0">
              <a:spcBef>
                <a:spcPct val="0"/>
              </a:spcBef>
              <a:spcAft>
                <a:spcPct val="0"/>
              </a:spcAft>
              <a:defRPr/>
            </a:pPr>
            <a:r>
              <a:rPr kumimoji="1" lang="ja-JP" altLang="en-US" sz="1200" b="0" i="0" u="none" strike="noStrike" kern="0" cap="none" spc="0" normalizeH="0" baseline="0" noProof="0">
                <a:ln>
                  <a:noFill/>
                </a:ln>
                <a:effectLst/>
                <a:uLnTx/>
                <a:uFillTx/>
                <a:latin typeface="+mj-ea"/>
                <a:ea typeface="+mj-ea"/>
                <a:cs typeface="+mj-cs"/>
              </a:rPr>
              <a:t>第</a:t>
            </a:r>
            <a:r>
              <a:rPr kumimoji="1" lang="en-US" altLang="ja-JP" sz="1200" b="0" i="0" u="none" strike="noStrike" kern="0" cap="none" spc="0" normalizeH="0" baseline="0" noProof="0">
                <a:ln>
                  <a:noFill/>
                </a:ln>
                <a:effectLst/>
                <a:uLnTx/>
                <a:uFillTx/>
                <a:latin typeface="+mj-ea"/>
                <a:ea typeface="+mj-ea"/>
                <a:cs typeface="+mj-cs"/>
              </a:rPr>
              <a:t>Ⅰ</a:t>
            </a:r>
            <a:r>
              <a:rPr kumimoji="1" lang="ja-JP" altLang="en-US" sz="1200" b="0" i="0" u="none" strike="noStrike" kern="0" cap="none" spc="0" normalizeH="0" baseline="0" noProof="0">
                <a:ln>
                  <a:noFill/>
                </a:ln>
                <a:effectLst/>
                <a:uLnTx/>
                <a:uFillTx/>
                <a:latin typeface="+mj-ea"/>
                <a:ea typeface="+mj-ea"/>
                <a:cs typeface="+mj-cs"/>
              </a:rPr>
              <a:t>部　「構造的な賃金引上げ」の実現に不可欠な生産性の改善・向上</a:t>
            </a:r>
          </a:p>
        </p:txBody>
      </p:sp>
      <p:sp>
        <p:nvSpPr>
          <p:cNvPr id="10" name="テキスト ボックス 35">
            <a:extLst>
              <a:ext uri="{FF2B5EF4-FFF2-40B4-BE49-F238E27FC236}">
                <a16:creationId xmlns:a16="http://schemas.microsoft.com/office/drawing/2014/main" id="{53972D28-E0D1-A215-2438-B6C9B8B9E03C}"/>
              </a:ext>
            </a:extLst>
          </p:cNvPr>
          <p:cNvSpPr txBox="1">
            <a:spLocks noChangeArrowheads="1"/>
          </p:cNvSpPr>
          <p:nvPr/>
        </p:nvSpPr>
        <p:spPr bwMode="auto">
          <a:xfrm>
            <a:off x="293914" y="3287010"/>
            <a:ext cx="2185263" cy="307777"/>
          </a:xfrm>
          <a:prstGeom prst="rect">
            <a:avLst/>
          </a:prstGeom>
          <a:noFill/>
          <a:ln w="9525">
            <a:noFill/>
            <a:miter lim="800000"/>
            <a:headEnd/>
            <a:tailEnd/>
          </a:ln>
        </p:spPr>
        <p:txBody>
          <a:bodyPr wrap="square">
            <a:spAutoFit/>
          </a:bodyPr>
          <a:lstStyle/>
          <a:p>
            <a:r>
              <a:rPr lang="ja-JP" altLang="en-US" sz="1400">
                <a:latin typeface="+mn-ea"/>
              </a:rPr>
              <a:t>■エクイティ施策事例</a:t>
            </a:r>
          </a:p>
        </p:txBody>
      </p:sp>
      <p:sp>
        <p:nvSpPr>
          <p:cNvPr id="11" name="正方形/長方形 10">
            <a:extLst>
              <a:ext uri="{FF2B5EF4-FFF2-40B4-BE49-F238E27FC236}">
                <a16:creationId xmlns:a16="http://schemas.microsoft.com/office/drawing/2014/main" id="{258A4504-4C8D-8C07-B882-19E685BEE814}"/>
              </a:ext>
            </a:extLst>
          </p:cNvPr>
          <p:cNvSpPr/>
          <p:nvPr/>
        </p:nvSpPr>
        <p:spPr bwMode="auto">
          <a:xfrm>
            <a:off x="465996" y="6546620"/>
            <a:ext cx="7888472" cy="246221"/>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fontAlgn="base">
              <a:spcBef>
                <a:spcPct val="0"/>
              </a:spcBef>
              <a:spcAft>
                <a:spcPct val="0"/>
              </a:spcAft>
              <a:defRPr/>
            </a:pPr>
            <a:r>
              <a:rPr kumimoji="0" lang="ja-JP" altLang="en-US" sz="1000" kern="0">
                <a:solidFill>
                  <a:srgbClr val="000000"/>
                </a:solidFill>
                <a:latin typeface="+mn-ea"/>
              </a:rPr>
              <a:t>出典</a:t>
            </a:r>
            <a:r>
              <a:rPr kumimoji="0" lang="ja-JP" altLang="en-US" sz="1000" kern="0">
                <a:solidFill>
                  <a:srgbClr val="000000"/>
                </a:solidFill>
                <a:latin typeface="+mn-ea"/>
                <a:sym typeface="Wingdings" panose="05000000000000000000" pitchFamily="2" charset="2"/>
              </a:rPr>
              <a:t>：第一生命経済研究所</a:t>
            </a:r>
            <a:endParaRPr kumimoji="0" lang="ja-JP" altLang="en-US" sz="1000" kern="0">
              <a:solidFill>
                <a:srgbClr val="000000"/>
              </a:solidFill>
              <a:latin typeface="+mn-ea"/>
            </a:endParaRPr>
          </a:p>
        </p:txBody>
      </p:sp>
      <p:pic>
        <p:nvPicPr>
          <p:cNvPr id="3" name="図 2">
            <a:extLst>
              <a:ext uri="{FF2B5EF4-FFF2-40B4-BE49-F238E27FC236}">
                <a16:creationId xmlns:a16="http://schemas.microsoft.com/office/drawing/2014/main" id="{5FC839A1-6B3F-FE37-4F8F-49D0DE29AFAE}"/>
              </a:ext>
            </a:extLst>
          </p:cNvPr>
          <p:cNvPicPr>
            <a:picLocks noChangeAspect="1"/>
          </p:cNvPicPr>
          <p:nvPr/>
        </p:nvPicPr>
        <p:blipFill>
          <a:blip r:embed="rId4"/>
          <a:stretch>
            <a:fillRect/>
          </a:stretch>
        </p:blipFill>
        <p:spPr>
          <a:xfrm>
            <a:off x="1464636" y="3614465"/>
            <a:ext cx="5621964" cy="2889346"/>
          </a:xfrm>
          <a:prstGeom prst="rect">
            <a:avLst/>
          </a:prstGeom>
        </p:spPr>
      </p:pic>
    </p:spTree>
    <p:extLst>
      <p:ext uri="{BB962C8B-B14F-4D97-AF65-F5344CB8AC3E}">
        <p14:creationId xmlns:p14="http://schemas.microsoft.com/office/powerpoint/2010/main" val="246220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094B88-632F-4B1A-A5D3-013A81994B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4277"/>
            <a:ext cx="9144000" cy="28765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15799-2CFA-4821-A915-C35FDB1EFB98}" type="slidenum">
              <a:rPr kumimoji="1" lang="ja-JP" altLang="en-US" sz="1200" b="0" i="0" u="none" strike="noStrike" kern="1200" cap="none" spc="0" normalizeH="0" baseline="0" noProof="0" smtClean="0">
                <a:ln>
                  <a:noFill/>
                </a:ln>
                <a:effectLst/>
                <a:uLnTx/>
                <a:uFillTx/>
                <a:latin typeface="Calibri" panose="020F0502020204030204"/>
                <a:ea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effectLst/>
              <a:uLnTx/>
              <a:uFillTx/>
              <a:latin typeface="Calibri" panose="020F0502020204030204"/>
              <a:ea typeface="メイリオ" panose="020B0604030504040204" pitchFamily="50" charset="-128"/>
            </a:endParaRPr>
          </a:p>
        </p:txBody>
      </p:sp>
      <p:sp>
        <p:nvSpPr>
          <p:cNvPr id="5" name="タイトル 1"/>
          <p:cNvSpPr txBox="1">
            <a:spLocks/>
          </p:cNvSpPr>
          <p:nvPr/>
        </p:nvSpPr>
        <p:spPr bwMode="auto">
          <a:xfrm>
            <a:off x="5657850" y="38723"/>
            <a:ext cx="3486151" cy="277851"/>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経労委報告</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17</a:t>
            </a:r>
            <a:r>
              <a:rPr kumimoji="0" lang="ja-JP" altLang="en-US" sz="1100" b="0" i="0" u="none" strike="noStrike" kern="0" cap="none" spc="0" normalizeH="0" baseline="0" noProof="0">
                <a:ln>
                  <a:noFill/>
                </a:ln>
                <a:solidFill>
                  <a:prstClr val="black"/>
                </a:solidFill>
                <a:effectLst/>
                <a:uLnTx/>
                <a:uFillTx/>
                <a:latin typeface="ＭＳ Ｐゴシック"/>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手引き</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頁</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角丸四角形 5"/>
          <p:cNvSpPr/>
          <p:nvPr/>
        </p:nvSpPr>
        <p:spPr>
          <a:xfrm>
            <a:off x="-113738" y="380021"/>
            <a:ext cx="9535139" cy="502921"/>
          </a:xfrm>
          <a:prstGeom prst="roundRect">
            <a:avLst>
              <a:gd name="adj" fmla="val 316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a:t>
            </a:r>
            <a:r>
              <a:rPr lang="ja-JP" altLang="en-US" sz="2000" b="1">
                <a:solidFill>
                  <a:schemeClr val="tx1"/>
                </a:solidFill>
                <a:latin typeface="+mj-ea"/>
                <a:ea typeface="+mj-ea"/>
              </a:rPr>
              <a:t>「働き方改革」と「ＤＥ＆Ｉ」のさらなる推進による生産性の改善・向上</a:t>
            </a:r>
            <a:endParaRPr lang="en-US" altLang="ja-JP" sz="2000" b="1">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（２）インプット（労働投入）の効率化</a:t>
            </a:r>
          </a:p>
        </p:txBody>
      </p:sp>
      <p:sp>
        <p:nvSpPr>
          <p:cNvPr id="8" name="角丸四角形 7"/>
          <p:cNvSpPr/>
          <p:nvPr/>
        </p:nvSpPr>
        <p:spPr>
          <a:xfrm>
            <a:off x="293914" y="926985"/>
            <a:ext cx="8539150" cy="2736000"/>
          </a:xfrm>
          <a:prstGeom prst="roundRect">
            <a:avLst>
              <a:gd name="adj" fmla="val 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インプット（労働投入）を効率化する働き方改革「フェーズ</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Ⅰ</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lang="ja-JP" altLang="en-US" sz="1600">
                <a:solidFill>
                  <a:prstClr val="black"/>
                </a:solidFill>
                <a:latin typeface="メイリオ" panose="020B0604030504040204" pitchFamily="50" charset="-128"/>
                <a:ea typeface="メイリオ" panose="020B0604030504040204" pitchFamily="50" charset="-128"/>
              </a:rPr>
              <a:t>生産性の改善・向上、</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エンゲージメントの向上につながり、働き方改革「フェーズ</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Ⅱ</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」にも寄与</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中小企業や現場業務の労働時間削減に向けて、デジタル技術を活用した施策の実施事例を展開し、取組みをさらに広げることが期待</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柔軟な休暇取得を促進する「休み方改革」 は、働き方改革「フェーズ</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Ⅰ</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」の推進や</a:t>
            </a:r>
            <a:r>
              <a:rPr lang="ja-JP" altLang="en-US" sz="1600">
                <a:solidFill>
                  <a:prstClr val="black"/>
                </a:solidFill>
                <a:latin typeface="メイリオ" panose="020B0604030504040204" pitchFamily="50" charset="-128"/>
                <a:ea typeface="メイリオ" panose="020B0604030504040204" pitchFamily="50" charset="-128"/>
              </a:rPr>
              <a:t>メリハリのある働き方の実現による</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社員の生産性の改善・向上にもつながる</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労働時間削減や休暇取得促進に向けて、各企業は短納期や不要不急の小ロット発注等の商慣習を是正すべき</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年問題はわが国の競争力に大きな影響。</a:t>
            </a:r>
            <a:r>
              <a:rPr lang="ja-JP" altLang="en-US" sz="1600">
                <a:solidFill>
                  <a:prstClr val="black"/>
                </a:solidFill>
                <a:latin typeface="メイリオ" panose="020B0604030504040204" pitchFamily="50" charset="-128"/>
                <a:ea typeface="メイリオ" panose="020B0604030504040204" pitchFamily="50" charset="-128"/>
              </a:rPr>
              <a:t>建設業や運輸・郵便業の労働時間削減に向けては、各企業は建設現場の週休２日が確保できる工期設定や計画的な納品による納品回数の削減等に取り組む必要。消費者においても、行動変容を期待</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p:cNvSpPr/>
          <p:nvPr/>
        </p:nvSpPr>
        <p:spPr bwMode="auto">
          <a:xfrm>
            <a:off x="543900" y="6516255"/>
            <a:ext cx="8039178" cy="400110"/>
          </a:xfrm>
          <a:prstGeom prst="rect">
            <a:avLst/>
          </a:prstGeom>
          <a:no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出典</a:t>
            </a: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t>：①②厚生労働省「働き方・休み方改善ポータルサイト」、③厚生労働省「働き方改革特設サイト中小企業の取り組み事例」をもとに</a:t>
            </a:r>
            <a:br>
              <a:rPr kumimoji="0" lang="en-US" altLang="ja-JP"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br>
            <a:r>
              <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Wingdings" panose="05000000000000000000" pitchFamily="2" charset="2"/>
              </a:rPr>
              <a:t>　　　経団連事務局にて作成</a:t>
            </a:r>
            <a:endParaRPr kumimoji="0" lang="ja-JP" altLang="en-US" sz="1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 10"/>
          <p:cNvSpPr/>
          <p:nvPr/>
        </p:nvSpPr>
        <p:spPr>
          <a:xfrm>
            <a:off x="293914" y="2318658"/>
            <a:ext cx="8539150" cy="3927995"/>
          </a:xfrm>
          <a:prstGeom prst="roundRect">
            <a:avLst>
              <a:gd name="adj" fmla="val 99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35"/>
          <p:cNvSpPr txBox="1">
            <a:spLocks noChangeArrowheads="1"/>
          </p:cNvSpPr>
          <p:nvPr/>
        </p:nvSpPr>
        <p:spPr bwMode="auto">
          <a:xfrm>
            <a:off x="221032" y="3635216"/>
            <a:ext cx="381000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■中小企業における労働時間削減の事例</a:t>
            </a:r>
          </a:p>
        </p:txBody>
      </p:sp>
      <p:sp>
        <p:nvSpPr>
          <p:cNvPr id="12" name="タイトル 1">
            <a:extLst>
              <a:ext uri="{FF2B5EF4-FFF2-40B4-BE49-F238E27FC236}">
                <a16:creationId xmlns:a16="http://schemas.microsoft.com/office/drawing/2014/main" id="{3EA20237-AA14-8D88-B48C-524FD23FFBCD}"/>
              </a:ext>
            </a:extLst>
          </p:cNvPr>
          <p:cNvSpPr txBox="1">
            <a:spLocks/>
          </p:cNvSpPr>
          <p:nvPr/>
        </p:nvSpPr>
        <p:spPr bwMode="auto">
          <a:xfrm>
            <a:off x="126886" y="0"/>
            <a:ext cx="5530964" cy="307777"/>
          </a:xfrm>
          <a:prstGeom prst="rect">
            <a:avLst/>
          </a:prstGeom>
          <a:noFill/>
          <a:ln w="9525">
            <a:noFill/>
            <a:prstDash val="sysDash"/>
            <a:miter lim="800000"/>
            <a:headEnd/>
            <a:tailEnd/>
          </a:ln>
        </p:spPr>
        <p:txBody>
          <a:bodyPr vert="horz" wrap="square" lIns="91431" tIns="45715" rIns="91431" bIns="4571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Ⅰ</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部　「構造的な賃金引上げ」の実現に不可欠な生産性の改善・向上</a:t>
            </a:r>
          </a:p>
        </p:txBody>
      </p:sp>
      <p:grpSp>
        <p:nvGrpSpPr>
          <p:cNvPr id="25" name="グループ化 24">
            <a:extLst>
              <a:ext uri="{FF2B5EF4-FFF2-40B4-BE49-F238E27FC236}">
                <a16:creationId xmlns:a16="http://schemas.microsoft.com/office/drawing/2014/main" id="{FCBCD718-28B5-6C05-97D1-E3EF4444E110}"/>
              </a:ext>
            </a:extLst>
          </p:cNvPr>
          <p:cNvGrpSpPr/>
          <p:nvPr/>
        </p:nvGrpSpPr>
        <p:grpSpPr>
          <a:xfrm>
            <a:off x="131032" y="3901684"/>
            <a:ext cx="8864913" cy="2615018"/>
            <a:chOff x="246832" y="3282658"/>
            <a:chExt cx="8864913" cy="2958845"/>
          </a:xfrm>
        </p:grpSpPr>
        <p:grpSp>
          <p:nvGrpSpPr>
            <p:cNvPr id="22" name="グループ化 21">
              <a:extLst>
                <a:ext uri="{FF2B5EF4-FFF2-40B4-BE49-F238E27FC236}">
                  <a16:creationId xmlns:a16="http://schemas.microsoft.com/office/drawing/2014/main" id="{E070B9C7-F00B-6BEC-49B7-C3CAEB2BD668}"/>
                </a:ext>
              </a:extLst>
            </p:cNvPr>
            <p:cNvGrpSpPr/>
            <p:nvPr/>
          </p:nvGrpSpPr>
          <p:grpSpPr>
            <a:xfrm>
              <a:off x="246832" y="3282658"/>
              <a:ext cx="2376000" cy="2958845"/>
              <a:chOff x="246832" y="3282658"/>
              <a:chExt cx="2376000" cy="2958845"/>
            </a:xfrm>
          </p:grpSpPr>
          <p:sp>
            <p:nvSpPr>
              <p:cNvPr id="3" name="四角形: 角を丸くする 2">
                <a:extLst>
                  <a:ext uri="{FF2B5EF4-FFF2-40B4-BE49-F238E27FC236}">
                    <a16:creationId xmlns:a16="http://schemas.microsoft.com/office/drawing/2014/main" id="{10BEFC8C-A37B-55E2-E56C-AE2C41703796}"/>
                  </a:ext>
                </a:extLst>
              </p:cNvPr>
              <p:cNvSpPr/>
              <p:nvPr/>
            </p:nvSpPr>
            <p:spPr>
              <a:xfrm>
                <a:off x="246832" y="3649503"/>
                <a:ext cx="2376000" cy="2592000"/>
              </a:xfrm>
              <a:prstGeom prst="roundRect">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ja-JP" altLang="en-US" sz="1400">
                    <a:latin typeface="メイリオ" panose="020B0604030504040204" pitchFamily="50" charset="-128"/>
                    <a:ea typeface="メイリオ" panose="020B0604030504040204" pitchFamily="50" charset="-128"/>
                  </a:rPr>
                  <a:t>ＩＴの新システム導入に向けて、業務を洗い出し、二重業務を削減。工程集約や自動化のため、ロボットや多面パレットマシニング機を新しく導入。</a:t>
                </a:r>
                <a:endParaRPr lang="en-US" altLang="ja-JP" sz="1400">
                  <a:latin typeface="メイリオ" panose="020B0604030504040204" pitchFamily="50" charset="-128"/>
                  <a:ea typeface="メイリオ" panose="020B0604030504040204" pitchFamily="50" charset="-128"/>
                </a:endParaRPr>
              </a:p>
              <a:p>
                <a:pPr algn="just"/>
                <a:r>
                  <a:rPr lang="ja-JP" altLang="en-US" sz="1400">
                    <a:latin typeface="メイリオ" panose="020B0604030504040204" pitchFamily="50" charset="-128"/>
                    <a:ea typeface="メイリオ" panose="020B0604030504040204" pitchFamily="50" charset="-128"/>
                  </a:rPr>
                  <a:t>（石川県、製造業、社員数</a:t>
                </a:r>
                <a:r>
                  <a:rPr lang="en-US" altLang="ja-JP" sz="1400">
                    <a:latin typeface="メイリオ" panose="020B0604030504040204" pitchFamily="50" charset="-128"/>
                    <a:ea typeface="メイリオ" panose="020B0604030504040204" pitchFamily="50" charset="-128"/>
                  </a:rPr>
                  <a:t>89</a:t>
                </a:r>
                <a:r>
                  <a:rPr lang="ja-JP" altLang="en-US" sz="1400">
                    <a:latin typeface="メイリオ" panose="020B0604030504040204" pitchFamily="50" charset="-128"/>
                    <a:ea typeface="メイリオ" panose="020B0604030504040204" pitchFamily="50" charset="-128"/>
                  </a:rPr>
                  <a:t>人）</a:t>
                </a:r>
              </a:p>
            </p:txBody>
          </p:sp>
          <p:sp>
            <p:nvSpPr>
              <p:cNvPr id="7" name="四角形: 角を丸くする 6">
                <a:extLst>
                  <a:ext uri="{FF2B5EF4-FFF2-40B4-BE49-F238E27FC236}">
                    <a16:creationId xmlns:a16="http://schemas.microsoft.com/office/drawing/2014/main" id="{7CEEB9AA-DC3B-DBEA-B67F-F9555B2EA93D}"/>
                  </a:ext>
                </a:extLst>
              </p:cNvPr>
              <p:cNvSpPr/>
              <p:nvPr/>
            </p:nvSpPr>
            <p:spPr>
              <a:xfrm>
                <a:off x="336832" y="3282658"/>
                <a:ext cx="2196000" cy="52337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400">
                    <a:solidFill>
                      <a:schemeClr val="tx1"/>
                    </a:solidFill>
                    <a:latin typeface="メイリオ" panose="020B0604030504040204" pitchFamily="50" charset="-128"/>
                    <a:ea typeface="メイリオ" panose="020B0604030504040204" pitchFamily="50" charset="-128"/>
                  </a:rPr>
                  <a:t>①デジタル技術の活用・</a:t>
                </a:r>
                <a:endParaRPr lang="en-US" altLang="ja-JP" sz="1400">
                  <a:solidFill>
                    <a:schemeClr val="tx1"/>
                  </a:solidFill>
                  <a:latin typeface="メイリオ" panose="020B0604030504040204" pitchFamily="50" charset="-128"/>
                  <a:ea typeface="メイリオ" panose="020B0604030504040204" pitchFamily="50" charset="-128"/>
                </a:endParaRPr>
              </a:p>
              <a:p>
                <a:pPr algn="ctr"/>
                <a:r>
                  <a:rPr lang="ja-JP" altLang="en-US" sz="1400">
                    <a:solidFill>
                      <a:schemeClr val="tx1"/>
                    </a:solidFill>
                    <a:latin typeface="メイリオ" panose="020B0604030504040204" pitchFamily="50" charset="-128"/>
                    <a:ea typeface="メイリオ" panose="020B0604030504040204" pitchFamily="50" charset="-128"/>
                  </a:rPr>
                  <a:t>　業務プロセスの見直し</a:t>
                </a:r>
              </a:p>
            </p:txBody>
          </p:sp>
        </p:grpSp>
        <p:grpSp>
          <p:nvGrpSpPr>
            <p:cNvPr id="23" name="グループ化 22">
              <a:extLst>
                <a:ext uri="{FF2B5EF4-FFF2-40B4-BE49-F238E27FC236}">
                  <a16:creationId xmlns:a16="http://schemas.microsoft.com/office/drawing/2014/main" id="{282B525C-6D9E-B701-231E-A266952F4DD9}"/>
                </a:ext>
              </a:extLst>
            </p:cNvPr>
            <p:cNvGrpSpPr/>
            <p:nvPr/>
          </p:nvGrpSpPr>
          <p:grpSpPr>
            <a:xfrm>
              <a:off x="2701709" y="3282659"/>
              <a:ext cx="3177206" cy="2958844"/>
              <a:chOff x="2701709" y="3282659"/>
              <a:chExt cx="3177206" cy="2958844"/>
            </a:xfrm>
          </p:grpSpPr>
          <p:sp>
            <p:nvSpPr>
              <p:cNvPr id="17" name="四角形: 角を丸くする 16">
                <a:extLst>
                  <a:ext uri="{FF2B5EF4-FFF2-40B4-BE49-F238E27FC236}">
                    <a16:creationId xmlns:a16="http://schemas.microsoft.com/office/drawing/2014/main" id="{91D3043F-16E9-0518-FDC9-49BC9447F380}"/>
                  </a:ext>
                </a:extLst>
              </p:cNvPr>
              <p:cNvSpPr/>
              <p:nvPr/>
            </p:nvSpPr>
            <p:spPr>
              <a:xfrm>
                <a:off x="2701709" y="3649503"/>
                <a:ext cx="3177206" cy="2592000"/>
              </a:xfrm>
              <a:prstGeom prst="roundRect">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ja-JP" altLang="en-US" sz="1400">
                    <a:latin typeface="メイリオ" panose="020B0604030504040204" pitchFamily="50" charset="-128"/>
                    <a:ea typeface="メイリオ" panose="020B0604030504040204" pitchFamily="50" charset="-128"/>
                  </a:rPr>
                  <a:t>独自にＩＴシステムを開発し、伝票・配車、入出金管理などの一元管理を実現。荷物の積み忘れ等が削減したほか、業務効率化も達成。さらに、業務の分散化に向けて、週２回程度、営業所長が各労働者の労働時間の累計を把握し業務量の調整に取り組む。</a:t>
                </a:r>
                <a:endParaRPr lang="en-US" altLang="ja-JP" sz="1400">
                  <a:latin typeface="メイリオ" panose="020B0604030504040204" pitchFamily="50" charset="-128"/>
                  <a:ea typeface="メイリオ" panose="020B0604030504040204" pitchFamily="50" charset="-128"/>
                </a:endParaRPr>
              </a:p>
              <a:p>
                <a:pPr algn="just"/>
                <a:r>
                  <a:rPr lang="ja-JP" altLang="en-US" sz="1400">
                    <a:latin typeface="メイリオ" panose="020B0604030504040204" pitchFamily="50" charset="-128"/>
                    <a:ea typeface="メイリオ" panose="020B0604030504040204" pitchFamily="50" charset="-128"/>
                  </a:rPr>
                  <a:t>（滋賀県、運送業、社員数</a:t>
                </a:r>
                <a:r>
                  <a:rPr lang="en-US" altLang="ja-JP" sz="1400">
                    <a:latin typeface="メイリオ" panose="020B0604030504040204" pitchFamily="50" charset="-128"/>
                    <a:ea typeface="メイリオ" panose="020B0604030504040204" pitchFamily="50" charset="-128"/>
                  </a:rPr>
                  <a:t>70</a:t>
                </a:r>
                <a:r>
                  <a:rPr lang="ja-JP" altLang="en-US" sz="1400">
                    <a:latin typeface="メイリオ" panose="020B0604030504040204" pitchFamily="50" charset="-128"/>
                    <a:ea typeface="メイリオ" panose="020B0604030504040204" pitchFamily="50" charset="-128"/>
                  </a:rPr>
                  <a:t>人）</a:t>
                </a:r>
              </a:p>
            </p:txBody>
          </p:sp>
          <p:sp>
            <p:nvSpPr>
              <p:cNvPr id="18" name="四角形: 角を丸くする 17">
                <a:extLst>
                  <a:ext uri="{FF2B5EF4-FFF2-40B4-BE49-F238E27FC236}">
                    <a16:creationId xmlns:a16="http://schemas.microsoft.com/office/drawing/2014/main" id="{C697919E-256F-2AE8-40A4-F43C157A296E}"/>
                  </a:ext>
                </a:extLst>
              </p:cNvPr>
              <p:cNvSpPr/>
              <p:nvPr/>
            </p:nvSpPr>
            <p:spPr>
              <a:xfrm>
                <a:off x="3162686" y="3282659"/>
                <a:ext cx="2232000" cy="52337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400">
                    <a:solidFill>
                      <a:schemeClr val="tx1"/>
                    </a:solidFill>
                    <a:latin typeface="メイリオ" panose="020B0604030504040204" pitchFamily="50" charset="-128"/>
                    <a:ea typeface="メイリオ" panose="020B0604030504040204" pitchFamily="50" charset="-128"/>
                  </a:rPr>
                  <a:t>②デジタル技術の活用・</a:t>
                </a:r>
                <a:endParaRPr lang="en-US" altLang="ja-JP" sz="1400">
                  <a:solidFill>
                    <a:schemeClr val="tx1"/>
                  </a:solidFill>
                  <a:latin typeface="メイリオ" panose="020B0604030504040204" pitchFamily="50" charset="-128"/>
                  <a:ea typeface="メイリオ" panose="020B0604030504040204" pitchFamily="50" charset="-128"/>
                </a:endParaRPr>
              </a:p>
              <a:p>
                <a:r>
                  <a:rPr lang="ja-JP" altLang="en-US" sz="1400">
                    <a:solidFill>
                      <a:schemeClr val="tx1"/>
                    </a:solidFill>
                    <a:latin typeface="メイリオ" panose="020B0604030504040204" pitchFamily="50" charset="-128"/>
                    <a:ea typeface="メイリオ" panose="020B0604030504040204" pitchFamily="50" charset="-128"/>
                  </a:rPr>
                  <a:t>　業務量の見直し</a:t>
                </a:r>
              </a:p>
            </p:txBody>
          </p:sp>
        </p:grpSp>
        <p:grpSp>
          <p:nvGrpSpPr>
            <p:cNvPr id="24" name="グループ化 23">
              <a:extLst>
                <a:ext uri="{FF2B5EF4-FFF2-40B4-BE49-F238E27FC236}">
                  <a16:creationId xmlns:a16="http://schemas.microsoft.com/office/drawing/2014/main" id="{E66542E3-88EC-63D7-5E79-2B79A8432834}"/>
                </a:ext>
              </a:extLst>
            </p:cNvPr>
            <p:cNvGrpSpPr/>
            <p:nvPr/>
          </p:nvGrpSpPr>
          <p:grpSpPr>
            <a:xfrm>
              <a:off x="5934540" y="3282659"/>
              <a:ext cx="3177205" cy="2958844"/>
              <a:chOff x="5934540" y="3282659"/>
              <a:chExt cx="3177205" cy="2958844"/>
            </a:xfrm>
          </p:grpSpPr>
          <p:sp>
            <p:nvSpPr>
              <p:cNvPr id="19" name="四角形: 角を丸くする 18">
                <a:extLst>
                  <a:ext uri="{FF2B5EF4-FFF2-40B4-BE49-F238E27FC236}">
                    <a16:creationId xmlns:a16="http://schemas.microsoft.com/office/drawing/2014/main" id="{58B2225D-47EE-4A38-F70E-665C28C7EB8F}"/>
                  </a:ext>
                </a:extLst>
              </p:cNvPr>
              <p:cNvSpPr/>
              <p:nvPr/>
            </p:nvSpPr>
            <p:spPr>
              <a:xfrm>
                <a:off x="5934540" y="3649503"/>
                <a:ext cx="3177205" cy="2592000"/>
              </a:xfrm>
              <a:prstGeom prst="roundRect">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ja-JP" altLang="en-US" sz="1400">
                    <a:latin typeface="メイリオ" panose="020B0604030504040204" pitchFamily="50" charset="-128"/>
                    <a:ea typeface="メイリオ" panose="020B0604030504040204" pitchFamily="50" charset="-128"/>
                  </a:rPr>
                  <a:t>給与明細を従業員が各自のスマホへネット配信したり、Ｗｅｂ閲覧したりできるシステムを導入。給与明細の印刷、配付作業がいらなくなることで、管理部の業務削減につながると同時に、いつでもデータが確認できるようになり従業員の利便性が向上。</a:t>
                </a:r>
                <a:endParaRPr lang="en-US" altLang="ja-JP" sz="1400">
                  <a:latin typeface="メイリオ" panose="020B0604030504040204" pitchFamily="50" charset="-128"/>
                  <a:ea typeface="メイリオ" panose="020B0604030504040204" pitchFamily="50" charset="-128"/>
                </a:endParaRPr>
              </a:p>
              <a:p>
                <a:pPr algn="just"/>
                <a:r>
                  <a:rPr lang="ja-JP" altLang="en-US" sz="1400">
                    <a:latin typeface="メイリオ" panose="020B0604030504040204" pitchFamily="50" charset="-128"/>
                    <a:ea typeface="メイリオ" panose="020B0604030504040204" pitchFamily="50" charset="-128"/>
                  </a:rPr>
                  <a:t>（愛知県、建設業、社員数８人）</a:t>
                </a:r>
              </a:p>
            </p:txBody>
          </p:sp>
          <p:sp>
            <p:nvSpPr>
              <p:cNvPr id="20" name="四角形: 角を丸くする 19">
                <a:extLst>
                  <a:ext uri="{FF2B5EF4-FFF2-40B4-BE49-F238E27FC236}">
                    <a16:creationId xmlns:a16="http://schemas.microsoft.com/office/drawing/2014/main" id="{C1D58B70-DF30-D0C6-B2C0-AD42AFEF5AD7}"/>
                  </a:ext>
                </a:extLst>
              </p:cNvPr>
              <p:cNvSpPr/>
              <p:nvPr/>
            </p:nvSpPr>
            <p:spPr>
              <a:xfrm>
                <a:off x="6236540" y="3282659"/>
                <a:ext cx="2573205" cy="500706"/>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400">
                    <a:solidFill>
                      <a:schemeClr val="tx1"/>
                    </a:solidFill>
                    <a:latin typeface="メイリオ" panose="020B0604030504040204" pitchFamily="50" charset="-128"/>
                    <a:ea typeface="メイリオ" panose="020B0604030504040204" pitchFamily="50" charset="-128"/>
                  </a:rPr>
                  <a:t>③デジタル技術の活用</a:t>
                </a:r>
              </a:p>
            </p:txBody>
          </p:sp>
        </p:grpSp>
      </p:grpSp>
    </p:spTree>
    <p:extLst>
      <p:ext uri="{BB962C8B-B14F-4D97-AF65-F5344CB8AC3E}">
        <p14:creationId xmlns:p14="http://schemas.microsoft.com/office/powerpoint/2010/main" val="1384446038"/>
      </p:ext>
    </p:extLst>
  </p:cSld>
  <p:clrMapOvr>
    <a:masterClrMapping/>
  </p:clrMapOvr>
</p:sld>
</file>

<file path=ppt/theme/theme1.xml><?xml version="1.0" encoding="utf-8"?>
<a:theme xmlns:a="http://schemas.openxmlformats.org/drawingml/2006/main" name="Office テーマ">
  <a:themeElements>
    <a:clrScheme name="経労委2023">
      <a:dk1>
        <a:sysClr val="windowText" lastClr="000000"/>
      </a:dk1>
      <a:lt1>
        <a:sysClr val="window" lastClr="FFFFFF"/>
      </a:lt1>
      <a:dk2>
        <a:srgbClr val="44546A"/>
      </a:dk2>
      <a:lt2>
        <a:srgbClr val="E7E6E6"/>
      </a:lt2>
      <a:accent1>
        <a:srgbClr val="5775AC"/>
      </a:accent1>
      <a:accent2>
        <a:srgbClr val="81ABC9"/>
      </a:accent2>
      <a:accent3>
        <a:srgbClr val="A6D4E3"/>
      </a:accent3>
      <a:accent4>
        <a:srgbClr val="96C0AA"/>
      </a:accent4>
      <a:accent5>
        <a:srgbClr val="DADE94"/>
      </a:accent5>
      <a:accent6>
        <a:srgbClr val="EFEF96"/>
      </a:accent6>
      <a:hlink>
        <a:srgbClr val="E7E9E7"/>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8FCDDC3C0860C43A219CEB4C98595DB" ma:contentTypeVersion="15" ma:contentTypeDescription="新しいドキュメントを作成します。" ma:contentTypeScope="" ma:versionID="84eef77c9fc5af101b440f4c8fead6af">
  <xsd:schema xmlns:xsd="http://www.w3.org/2001/XMLSchema" xmlns:xs="http://www.w3.org/2001/XMLSchema" xmlns:p="http://schemas.microsoft.com/office/2006/metadata/properties" xmlns:ns2="cd6cf638-1094-4b0f-b3a6-12b13fbcea98" xmlns:ns3="0bf6ea2b-a672-4e88-9b46-63c425238461" targetNamespace="http://schemas.microsoft.com/office/2006/metadata/properties" ma:root="true" ma:fieldsID="f3f0f5b41b355900e5ec6000ce9830da" ns2:_="" ns3:_="">
    <xsd:import namespace="cd6cf638-1094-4b0f-b3a6-12b13fbcea98"/>
    <xsd:import namespace="0bf6ea2b-a672-4e88-9b46-63c4252384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cf638-1094-4b0f-b3a6-12b13fbc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bb27c6fe-1a8d-4c1b-9b79-c8c022c9eb0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6ea2b-a672-4e88-9b46-63c425238461"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8" nillable="true" ma:displayName="Taxonomy Catch All Column" ma:hidden="true" ma:list="{2d2a6316-0f4d-4073-a910-c3099a865b41}" ma:internalName="TaxCatchAll" ma:showField="CatchAllData" ma:web="0bf6ea2b-a672-4e88-9b46-63c4252384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18F66D-D70F-4D99-9A20-2C6AC1C47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6cf638-1094-4b0f-b3a6-12b13fbcea98"/>
    <ds:schemaRef ds:uri="0bf6ea2b-a672-4e88-9b46-63c4252384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C953A-B426-4373-84AE-B695BE6FF7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22220</Words>
  <Application>Microsoft Office PowerPoint</Application>
  <PresentationFormat>画面に合わせる (4:3)</PresentationFormat>
  <Paragraphs>1384</Paragraphs>
  <Slides>76</Slides>
  <Notes>73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76</vt:i4>
      </vt:variant>
    </vt:vector>
  </HeadingPairs>
  <TitlesOfParts>
    <vt:vector size="85" baseType="lpstr">
      <vt:lpstr>Hiragino Kaku Gothic Pro</vt:lpstr>
      <vt:lpstr>Meiryo UI</vt:lpstr>
      <vt:lpstr>ＭＳ Ｐゴシック</vt:lpstr>
      <vt:lpstr>ＭＳ ゴシック</vt:lpstr>
      <vt:lpstr>メイリオ</vt:lpstr>
      <vt:lpstr>Arial</vt:lpstr>
      <vt:lpstr>Calibri</vt:lpstr>
      <vt:lpstr>Wingdings</vt:lpstr>
      <vt:lpstr>Office テーマ</vt:lpstr>
      <vt:lpstr>2024年版 経営労働政策特別委員会報告について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2024-01-23T02:21:44Z</dcterms:created>
  <dcterms:modified xsi:type="dcterms:W3CDTF">2024-02-08T05:37:27Z</dcterms:modified>
</cp:coreProperties>
</file>